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40" r:id="rId2"/>
  </p:sldMasterIdLst>
  <p:notesMasterIdLst>
    <p:notesMasterId r:id="rId27"/>
  </p:notesMasterIdLst>
  <p:handoutMasterIdLst>
    <p:handoutMasterId r:id="rId28"/>
  </p:handoutMasterIdLst>
  <p:sldIdLst>
    <p:sldId id="276" r:id="rId3"/>
    <p:sldId id="277" r:id="rId4"/>
    <p:sldId id="271" r:id="rId5"/>
    <p:sldId id="256" r:id="rId6"/>
    <p:sldId id="468" r:id="rId7"/>
    <p:sldId id="337" r:id="rId8"/>
    <p:sldId id="424" r:id="rId9"/>
    <p:sldId id="465" r:id="rId10"/>
    <p:sldId id="451" r:id="rId11"/>
    <p:sldId id="378" r:id="rId12"/>
    <p:sldId id="379" r:id="rId13"/>
    <p:sldId id="374" r:id="rId14"/>
    <p:sldId id="434" r:id="rId15"/>
    <p:sldId id="264" r:id="rId16"/>
    <p:sldId id="305" r:id="rId17"/>
    <p:sldId id="265" r:id="rId18"/>
    <p:sldId id="328" r:id="rId19"/>
    <p:sldId id="425" r:id="rId20"/>
    <p:sldId id="426" r:id="rId21"/>
    <p:sldId id="400" r:id="rId22"/>
    <p:sldId id="318" r:id="rId23"/>
    <p:sldId id="361" r:id="rId24"/>
    <p:sldId id="362" r:id="rId25"/>
    <p:sldId id="409" r:id="rId26"/>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BF4"/>
    <a:srgbClr val="FFFFFF"/>
    <a:srgbClr val="FFCCCC"/>
    <a:srgbClr val="FFCC00"/>
    <a:srgbClr val="DBE5F1"/>
    <a:srgbClr val="E1FFFF"/>
    <a:srgbClr val="66FFFF"/>
    <a:srgbClr val="BCCFE6"/>
    <a:srgbClr val="C0E399"/>
    <a:srgbClr val="D5E1E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429" autoAdjust="0"/>
    <p:restoredTop sz="99113" autoAdjust="0"/>
  </p:normalViewPr>
  <p:slideViewPr>
    <p:cSldViewPr>
      <p:cViewPr varScale="1">
        <p:scale>
          <a:sx n="70" d="100"/>
          <a:sy n="70" d="100"/>
        </p:scale>
        <p:origin x="-1752" y="-90"/>
      </p:cViewPr>
      <p:guideLst>
        <p:guide orient="horz" pos="2160"/>
        <p:guide pos="2880"/>
      </p:guideLst>
    </p:cSldViewPr>
  </p:slideViewPr>
  <p:notesTextViewPr>
    <p:cViewPr>
      <p:scale>
        <a:sx n="66" d="100"/>
        <a:sy n="66" d="100"/>
      </p:scale>
      <p:origin x="0" y="0"/>
    </p:cViewPr>
  </p:notesTextViewPr>
  <p:notesViewPr>
    <p:cSldViewPr>
      <p:cViewPr varScale="1">
        <p:scale>
          <a:sx n="54" d="100"/>
          <a:sy n="54" d="100"/>
        </p:scale>
        <p:origin x="-2796" y="-78"/>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S04nbef5s.ain.pref.fukui.jp\s04nbef5s$\3-&#31246;&#21046;&#12464;&#12523;&#12540;&#12503;\01%20&#26032;&#12383;&#12394;&#22269;&#12389;&#12367;&#12426;&#31246;&#21046;&#35519;&#26619;&#20250;\08%20&#30693;&#20107;&#12498;&#12450;\24.4.27\&#23550;&#22806;&#30452;&#25509;&#25237;&#36039;&#12392;&#22269;&#20869;&#36996;&#27969;&#37197;&#24403;&#37329;&#12289;&#28023;&#22806;&#20869;&#37096;&#30041;&#20445;&#12398;&#25512;&#3122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S04nbef5s.ain.pref.fukui.jp\s04nbef5s$\3-&#31246;&#21046;&#12464;&#12523;&#12540;&#12503;\01%20&#26032;&#12383;&#12394;&#22269;&#12389;&#12367;&#12426;&#31246;&#21046;&#35519;&#26619;&#20250;\08%20&#30693;&#20107;&#12498;&#12450;\24.4.27\&#23550;&#22806;&#30452;&#25509;&#25237;&#36039;&#12392;&#22269;&#20869;&#36996;&#27969;&#37197;&#24403;&#37329;&#12289;&#28023;&#22806;&#20869;&#37096;&#30041;&#20445;&#12398;&#25512;&#31227;.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fukui\Local%20Settings\Temp\SOWDIR0\&#23550;&#22806;&#30452;&#25509;&#25237;&#36039;&#12392;&#22269;&#20869;&#36996;&#27969;&#37197;&#24403;&#37329;&#12289;&#28023;&#22806;&#20869;&#37096;&#30041;&#20445;&#12398;&#25512;&#31227;.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10.72.5.11\seisui\&#12405;&#12427;&#12373;&#12392;&#30693;&#20107;&#12493;&#12483;&#12488;&#12527;&#12540;&#12463;\37_&#26032;&#12383;&#12394;&#22269;&#12389;&#12367;&#12426;&#31246;&#21046;&#35519;&#26619;&#20250;\120525&#31532;2&#22238;&#31246;&#21046;&#35519;&#26619;&#20250;\&#30693;&#20107;&#30330;&#35328;&#35201;&#26088;&#65286;&#12471;&#12490;&#12522;&#12458;\&#39640;&#40802;&#32773;&#22679;&#21152;&#29575;&#12496;&#12483;&#12463;&#12487;&#12540;&#12479;.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file:///\\10.72.5.11\seisui\&#12405;&#12427;&#12373;&#12392;&#30693;&#20107;&#12493;&#12483;&#12488;&#12527;&#12540;&#12463;\30_2_&#25919;&#31574;&#25552;&#26696;&#65288;&#31532;&#65298;&#24382;&#65289;\&#9733;&#9733;&#12405;&#12427;&#12373;&#12392;&#30693;&#20107;&#12493;&#12483;&#12488;&#25919;&#31574;&#25552;&#26696;&#65288;&#20316;&#26989;&#12501;&#12457;&#12523;&#12480;&#12540;&#65289;&#9733;&#9733;\&#9679;&#9679;&#25919;&#31574;&#25552;&#26696;&#12392;&#12426;&#12414;&#12392;&#12417;&#9679;&#9679;\&#22259;&#12398;&#12496;&#12483;&#12463;&#12487;&#12540;&#12479;\&#19990;&#24111;&#25968;&#12392;&#19990;&#24111;&#20154;&#21729;&#12464;&#12521;&#12501;.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shdht34\seisui\&#12405;&#12427;&#12373;&#12392;&#30693;&#20107;&#12493;&#12483;&#12488;&#12527;&#12540;&#12463;\30_2_&#25919;&#31574;&#25552;&#26696;&#65288;&#31532;&#65298;&#24382;&#65289;\&#9733;&#9733;&#12405;&#12427;&#12373;&#12392;&#30693;&#20107;&#12493;&#12483;&#12488;&#25919;&#31574;&#25552;&#26696;&#65288;&#20316;&#26989;&#12501;&#12457;&#12523;&#12480;&#12540;&#65289;&#9733;&#9733;\&#9679;&#9679;&#25919;&#31574;&#25552;&#26696;&#12392;&#12426;&#12414;&#12392;&#12417;&#9679;&#9679;\&#22259;&#12398;&#12496;&#12483;&#12463;&#12487;&#12540;&#12479;\&#20877;&#29983;&#21487;&#33021;&#12456;&#12493;&#12523;&#12462;&#1254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barChart>
        <c:barDir val="col"/>
        <c:grouping val="clustered"/>
        <c:ser>
          <c:idx val="0"/>
          <c:order val="0"/>
          <c:tx>
            <c:strRef>
              <c:f>'nme_R031.22189.201204241145 (3)'!$B$2</c:f>
              <c:strCache>
                <c:ptCount val="1"/>
                <c:pt idx="0">
                  <c:v>対外直接投資</c:v>
                </c:pt>
              </c:strCache>
            </c:strRef>
          </c:tx>
          <c:dLbls>
            <c:dLbl>
              <c:idx val="0"/>
              <c:layout>
                <c:manualLayout>
                  <c:x val="6.1091160277469284E-3"/>
                  <c:y val="1.8185274295152282E-2"/>
                </c:manualLayout>
              </c:layout>
              <c:showVal val="1"/>
            </c:dLbl>
            <c:dLbl>
              <c:idx val="1"/>
              <c:layout>
                <c:manualLayout>
                  <c:x val="3.0545580138734642E-3"/>
                  <c:y val="1.3638955721363121E-2"/>
                </c:manualLayout>
              </c:layout>
              <c:showVal val="1"/>
            </c:dLbl>
            <c:dLbl>
              <c:idx val="3"/>
              <c:layout>
                <c:manualLayout>
                  <c:x val="6.1091160277469284E-3"/>
                  <c:y val="1.3638955721363121E-2"/>
                </c:manualLayout>
              </c:layout>
              <c:showVal val="1"/>
            </c:dLbl>
            <c:dLbl>
              <c:idx val="4"/>
              <c:layout>
                <c:manualLayout>
                  <c:x val="0"/>
                  <c:y val="1.8185274295152282E-2"/>
                </c:manualLayout>
              </c:layout>
              <c:showVal val="1"/>
            </c:dLbl>
            <c:dLbl>
              <c:idx val="5"/>
              <c:layout>
                <c:manualLayout>
                  <c:x val="6.1088755113678913E-3"/>
                  <c:y val="9.0926371475754768E-3"/>
                </c:manualLayout>
              </c:layout>
              <c:showVal val="1"/>
            </c:dLbl>
            <c:dLbl>
              <c:idx val="6"/>
              <c:layout>
                <c:manualLayout>
                  <c:x val="0"/>
                  <c:y val="2.2731592868938291E-2"/>
                </c:manualLayout>
              </c:layout>
              <c:showVal val="1"/>
            </c:dLbl>
            <c:dLbl>
              <c:idx val="7"/>
              <c:layout>
                <c:manualLayout>
                  <c:x val="0"/>
                  <c:y val="2.2731592868938291E-2"/>
                </c:manualLayout>
              </c:layout>
              <c:showVal val="1"/>
            </c:dLbl>
            <c:dLbl>
              <c:idx val="10"/>
              <c:layout>
                <c:manualLayout>
                  <c:x val="1.1199916668479314E-16"/>
                  <c:y val="1.8185274295152282E-2"/>
                </c:manualLayout>
              </c:layout>
              <c:showVal val="1"/>
            </c:dLbl>
            <c:showVal val="1"/>
          </c:dLbls>
          <c:cat>
            <c:numRef>
              <c:f>'nme_R031.22189.201204241145 (3)'!$A$3:$A$13</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'nme_R031.22189.201204241145 (3)'!$B$3:$B$13</c:f>
              <c:numCache>
                <c:formatCode>#,##0.0;[Red]\-#,##0.0</c:formatCode>
                <c:ptCount val="11"/>
                <c:pt idx="0">
                  <c:v>4.6585999999999945</c:v>
                </c:pt>
                <c:pt idx="1">
                  <c:v>4.0476000000000001</c:v>
                </c:pt>
                <c:pt idx="2">
                  <c:v>3.3387999999999987</c:v>
                </c:pt>
                <c:pt idx="3">
                  <c:v>3.3485</c:v>
                </c:pt>
                <c:pt idx="4">
                  <c:v>5.0458999999999996</c:v>
                </c:pt>
                <c:pt idx="5">
                  <c:v>5.8456999999999999</c:v>
                </c:pt>
                <c:pt idx="6">
                  <c:v>8.6606000000000005</c:v>
                </c:pt>
                <c:pt idx="7">
                  <c:v>13.231899999999998</c:v>
                </c:pt>
                <c:pt idx="8">
                  <c:v>6.9896000000002134</c:v>
                </c:pt>
                <c:pt idx="9">
                  <c:v>4.9388000000000014</c:v>
                </c:pt>
                <c:pt idx="10">
                  <c:v>9.1262999999999987</c:v>
                </c:pt>
              </c:numCache>
            </c:numRef>
          </c:val>
        </c:ser>
        <c:ser>
          <c:idx val="1"/>
          <c:order val="1"/>
          <c:tx>
            <c:strRef>
              <c:f>'nme_R031.22189.201204241145 (3)'!$C$2</c:f>
              <c:strCache>
                <c:ptCount val="1"/>
                <c:pt idx="0">
                  <c:v>国内還流した配当金</c:v>
                </c:pt>
              </c:strCache>
            </c:strRef>
          </c:tx>
          <c:spPr>
            <a:solidFill>
              <a:srgbClr val="92D050"/>
            </a:solidFill>
          </c:spPr>
          <c:dLbls>
            <c:showVal val="1"/>
          </c:dLbls>
          <c:cat>
            <c:numRef>
              <c:f>'nme_R031.22189.201204241145 (3)'!$A$3:$A$13</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'nme_R031.22189.201204241145 (3)'!$C$3:$C$13</c:f>
              <c:numCache>
                <c:formatCode>0.0_ </c:formatCode>
                <c:ptCount val="11"/>
                <c:pt idx="0">
                  <c:v>1.0505</c:v>
                </c:pt>
                <c:pt idx="1">
                  <c:v>0.96819999999999995</c:v>
                </c:pt>
                <c:pt idx="2">
                  <c:v>0.92370000000000063</c:v>
                </c:pt>
                <c:pt idx="3">
                  <c:v>1.331</c:v>
                </c:pt>
                <c:pt idx="4">
                  <c:v>1.7984000000000635</c:v>
                </c:pt>
                <c:pt idx="5">
                  <c:v>2.0716999999999977</c:v>
                </c:pt>
                <c:pt idx="6">
                  <c:v>2.8807999999999998</c:v>
                </c:pt>
                <c:pt idx="7">
                  <c:v>2.4188999999999967</c:v>
                </c:pt>
                <c:pt idx="8">
                  <c:v>3.0280999999999998</c:v>
                </c:pt>
                <c:pt idx="9">
                  <c:v>3.1313999999999997</c:v>
                </c:pt>
                <c:pt idx="10">
                  <c:v>3.2374000000000001</c:v>
                </c:pt>
              </c:numCache>
            </c:numRef>
          </c:val>
        </c:ser>
        <c:ser>
          <c:idx val="2"/>
          <c:order val="2"/>
          <c:tx>
            <c:strRef>
              <c:f>'nme_R031.22189.201204241145 (3)'!$D$2</c:f>
              <c:strCache>
                <c:ptCount val="1"/>
                <c:pt idx="0">
                  <c:v>海外での内部留保</c:v>
                </c:pt>
              </c:strCache>
            </c:strRef>
          </c:tx>
          <c:spPr>
            <a:solidFill>
              <a:srgbClr val="FF99FF"/>
            </a:solidFill>
          </c:spPr>
          <c:dLbls>
            <c:dLblPos val="ctr"/>
            <c:showVal val="1"/>
          </c:dLbls>
          <c:cat>
            <c:numRef>
              <c:f>'nme_R031.22189.201204241145 (3)'!$A$3:$A$13</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'nme_R031.22189.201204241145 (3)'!$D$3:$D$13</c:f>
              <c:numCache>
                <c:formatCode>0.0_ </c:formatCode>
                <c:ptCount val="11"/>
                <c:pt idx="0">
                  <c:v>0.84560000000003765</c:v>
                </c:pt>
                <c:pt idx="1">
                  <c:v>1.0313999999998988</c:v>
                </c:pt>
                <c:pt idx="2">
                  <c:v>0.52959999999999996</c:v>
                </c:pt>
                <c:pt idx="3">
                  <c:v>0.64490000000005065</c:v>
                </c:pt>
                <c:pt idx="4">
                  <c:v>1.4642999999999518</c:v>
                </c:pt>
                <c:pt idx="5">
                  <c:v>1.9061999999999344</c:v>
                </c:pt>
                <c:pt idx="6">
                  <c:v>2.3005999999999998</c:v>
                </c:pt>
                <c:pt idx="7">
                  <c:v>2.5038999999999998</c:v>
                </c:pt>
                <c:pt idx="8">
                  <c:v>1.1595</c:v>
                </c:pt>
                <c:pt idx="9">
                  <c:v>0.15310000000000001</c:v>
                </c:pt>
                <c:pt idx="10">
                  <c:v>1.4205999999998962</c:v>
                </c:pt>
              </c:numCache>
            </c:numRef>
          </c:val>
        </c:ser>
        <c:axId val="153973888"/>
        <c:axId val="153975424"/>
      </c:barChart>
      <c:catAx>
        <c:axId val="153973888"/>
        <c:scaling>
          <c:orientation val="minMax"/>
        </c:scaling>
        <c:axPos val="b"/>
        <c:numFmt formatCode="General" sourceLinked="1"/>
        <c:tickLblPos val="nextTo"/>
        <c:crossAx val="153975424"/>
        <c:crosses val="autoZero"/>
        <c:auto val="1"/>
        <c:lblAlgn val="ctr"/>
        <c:lblOffset val="100"/>
      </c:catAx>
      <c:valAx>
        <c:axId val="153975424"/>
        <c:scaling>
          <c:orientation val="minMax"/>
        </c:scaling>
        <c:axPos val="l"/>
        <c:majorGridlines/>
        <c:numFmt formatCode="#,##0.0;[Red]\-#,##0.0" sourceLinked="1"/>
        <c:tickLblPos val="nextTo"/>
        <c:crossAx val="153973888"/>
        <c:crosses val="autoZero"/>
        <c:crossBetween val="between"/>
      </c:valAx>
    </c:plotArea>
    <c:legend>
      <c:legendPos val="b"/>
      <c:legendEntry>
        <c:idx val="0"/>
        <c:txPr>
          <a:bodyPr/>
          <a:lstStyle/>
          <a:p>
            <a:pPr>
              <a:defRPr>
                <a:latin typeface="HGPｺﾞｼｯｸM" pitchFamily="50" charset="-128"/>
                <a:ea typeface="HGPｺﾞｼｯｸM" pitchFamily="50" charset="-128"/>
              </a:defRPr>
            </a:pPr>
            <a:endParaRPr lang="ja-JP"/>
          </a:p>
        </c:txPr>
      </c:legendEntry>
      <c:legendEntry>
        <c:idx val="1"/>
        <c:txPr>
          <a:bodyPr/>
          <a:lstStyle/>
          <a:p>
            <a:pPr>
              <a:defRPr>
                <a:latin typeface="HGPｺﾞｼｯｸM" pitchFamily="50" charset="-128"/>
                <a:ea typeface="HGPｺﾞｼｯｸM" pitchFamily="50" charset="-128"/>
              </a:defRPr>
            </a:pPr>
            <a:endParaRPr lang="ja-JP"/>
          </a:p>
        </c:txPr>
      </c:legendEntry>
      <c:legendEntry>
        <c:idx val="2"/>
        <c:txPr>
          <a:bodyPr/>
          <a:lstStyle/>
          <a:p>
            <a:pPr>
              <a:defRPr>
                <a:latin typeface="HGPｺﾞｼｯｸM" pitchFamily="50" charset="-128"/>
                <a:ea typeface="HGPｺﾞｼｯｸM" pitchFamily="50" charset="-128"/>
              </a:defRPr>
            </a:pPr>
            <a:endParaRPr lang="ja-JP"/>
          </a:p>
        </c:txPr>
      </c:legendEntry>
      <c:layou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barChart>
        <c:barDir val="col"/>
        <c:grouping val="clustered"/>
        <c:ser>
          <c:idx val="0"/>
          <c:order val="0"/>
          <c:spPr>
            <a:solidFill>
              <a:schemeClr val="accent1">
                <a:lumMod val="40000"/>
                <a:lumOff val="60000"/>
              </a:schemeClr>
            </a:solidFill>
          </c:spPr>
          <c:dLbls>
            <c:dLbl>
              <c:idx val="0"/>
              <c:layout>
                <c:manualLayout>
                  <c:x val="0"/>
                  <c:y val="0"/>
                </c:manualLayout>
              </c:layout>
              <c:showVal val="1"/>
            </c:dLbl>
            <c:dLbl>
              <c:idx val="1"/>
              <c:layout>
                <c:manualLayout>
                  <c:x val="4.8545377887542164E-3"/>
                  <c:y val="3.2331234773134612E-2"/>
                </c:manualLayout>
              </c:layout>
              <c:showVal val="1"/>
            </c:dLbl>
            <c:dLbl>
              <c:idx val="2"/>
              <c:layout>
                <c:manualLayout>
                  <c:x val="1.4563613366262705E-2"/>
                  <c:y val="4.8496852159701113E-2"/>
                </c:manualLayout>
              </c:layout>
              <c:showVal val="1"/>
            </c:dLbl>
            <c:dLbl>
              <c:idx val="3"/>
              <c:layout>
                <c:manualLayout>
                  <c:x val="0"/>
                  <c:y val="3.2331234773134612E-2"/>
                </c:manualLayout>
              </c:layout>
              <c:showVal val="1"/>
            </c:dLbl>
            <c:dLbl>
              <c:idx val="4"/>
              <c:layout>
                <c:manualLayout>
                  <c:x val="-4.8545377887542164E-3"/>
                  <c:y val="1.6165617386567441E-2"/>
                </c:manualLayout>
              </c:layout>
              <c:showVal val="1"/>
            </c:dLbl>
            <c:dLbl>
              <c:idx val="5"/>
              <c:layout>
                <c:manualLayout>
                  <c:x val="-3.822470699806772E-7"/>
                  <c:y val="4.0414043466417506E-2"/>
                </c:manualLayout>
              </c:layout>
              <c:showVal val="1"/>
            </c:dLbl>
            <c:dLbl>
              <c:idx val="6"/>
              <c:layout>
                <c:manualLayout>
                  <c:x val="9.7090755775084726E-3"/>
                  <c:y val="3.2331234773134612E-2"/>
                </c:manualLayout>
              </c:layout>
              <c:showVal val="1"/>
            </c:dLbl>
            <c:dLbl>
              <c:idx val="7"/>
              <c:layout>
                <c:manualLayout>
                  <c:x val="0"/>
                  <c:y val="4.0414043466417506E-2"/>
                </c:manualLayout>
              </c:layout>
              <c:showVal val="1"/>
            </c:dLbl>
            <c:txPr>
              <a:bodyPr/>
              <a:lstStyle/>
              <a:p>
                <a:pPr>
                  <a:defRPr sz="800">
                    <a:effectLst/>
                  </a:defRPr>
                </a:pPr>
                <a:endParaRPr lang="ja-JP"/>
              </a:p>
            </c:txPr>
            <c:showVal val="1"/>
          </c:dLbls>
          <c:cat>
            <c:strRef>
              <c:f>Sheet1!$B$18:$B$25</c:f>
              <c:strCache>
                <c:ptCount val="8"/>
                <c:pt idx="0">
                  <c:v>工場</c:v>
                </c:pt>
                <c:pt idx="1">
                  <c:v>支店・営業所</c:v>
                </c:pt>
                <c:pt idx="2">
                  <c:v>本社</c:v>
                </c:pt>
                <c:pt idx="3">
                  <c:v>物流・保管施設</c:v>
                </c:pt>
                <c:pt idx="4">
                  <c:v>店舗</c:v>
                </c:pt>
                <c:pt idx="5">
                  <c:v>研究所</c:v>
                </c:pt>
                <c:pt idx="6">
                  <c:v>データセンター</c:v>
                </c:pt>
                <c:pt idx="7">
                  <c:v>その他</c:v>
                </c:pt>
              </c:strCache>
            </c:strRef>
          </c:cat>
          <c:val>
            <c:numRef>
              <c:f>Sheet1!$A$18:$A$25</c:f>
              <c:numCache>
                <c:formatCode>General</c:formatCode>
                <c:ptCount val="8"/>
                <c:pt idx="0">
                  <c:v>49.9</c:v>
                </c:pt>
                <c:pt idx="1">
                  <c:v>24.5</c:v>
                </c:pt>
                <c:pt idx="2">
                  <c:v>20.8</c:v>
                </c:pt>
                <c:pt idx="3">
                  <c:v>13.1</c:v>
                </c:pt>
                <c:pt idx="4">
                  <c:v>5.0999999999999996</c:v>
                </c:pt>
                <c:pt idx="5">
                  <c:v>2.1</c:v>
                </c:pt>
                <c:pt idx="6">
                  <c:v>1.2</c:v>
                </c:pt>
                <c:pt idx="7">
                  <c:v>4.4000000000000004</c:v>
                </c:pt>
              </c:numCache>
            </c:numRef>
          </c:val>
        </c:ser>
        <c:axId val="154148224"/>
        <c:axId val="154182784"/>
      </c:barChart>
      <c:catAx>
        <c:axId val="154148224"/>
        <c:scaling>
          <c:orientation val="minMax"/>
        </c:scaling>
        <c:axPos val="b"/>
        <c:tickLblPos val="nextTo"/>
        <c:txPr>
          <a:bodyPr/>
          <a:lstStyle/>
          <a:p>
            <a:pPr>
              <a:defRPr sz="800" baseline="0"/>
            </a:pPr>
            <a:endParaRPr lang="ja-JP"/>
          </a:p>
        </c:txPr>
        <c:crossAx val="154182784"/>
        <c:crosses val="autoZero"/>
        <c:auto val="1"/>
        <c:lblAlgn val="ctr"/>
        <c:lblOffset val="100"/>
      </c:catAx>
      <c:valAx>
        <c:axId val="154182784"/>
        <c:scaling>
          <c:orientation val="minMax"/>
          <c:max val="50"/>
        </c:scaling>
        <c:axPos val="l"/>
        <c:majorGridlines>
          <c:spPr>
            <a:ln w="3175">
              <a:prstDash val="sysDash"/>
            </a:ln>
          </c:spPr>
        </c:majorGridlines>
        <c:numFmt formatCode="General" sourceLinked="1"/>
        <c:tickLblPos val="nextTo"/>
        <c:spPr>
          <a:ln w="3175">
            <a:prstDash val="dash"/>
          </a:ln>
        </c:spPr>
        <c:crossAx val="154148224"/>
        <c:crosses val="autoZero"/>
        <c:crossBetween val="between"/>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barChart>
        <c:barDir val="col"/>
        <c:grouping val="clustered"/>
        <c:ser>
          <c:idx val="0"/>
          <c:order val="0"/>
          <c:tx>
            <c:strRef>
              <c:f>'nme_R031.22189.201204241145 (3)'!$B$2</c:f>
              <c:strCache>
                <c:ptCount val="1"/>
                <c:pt idx="0">
                  <c:v>対外直接投資</c:v>
                </c:pt>
              </c:strCache>
            </c:strRef>
          </c:tx>
          <c:spPr>
            <a:solidFill>
              <a:srgbClr val="4F81BD">
                <a:lumMod val="40000"/>
                <a:lumOff val="60000"/>
              </a:srgbClr>
            </a:solidFill>
          </c:spPr>
          <c:dLbls>
            <c:txPr>
              <a:bodyPr/>
              <a:lstStyle/>
              <a:p>
                <a:pPr>
                  <a:defRPr sz="800">
                    <a:latin typeface="ＭＳ Ｐ明朝" pitchFamily="18" charset="-128"/>
                    <a:ea typeface="ＭＳ Ｐ明朝" pitchFamily="18" charset="-128"/>
                  </a:defRPr>
                </a:pPr>
                <a:endParaRPr lang="ja-JP"/>
              </a:p>
            </c:txPr>
            <c:showVal val="1"/>
          </c:dLbls>
          <c:cat>
            <c:numRef>
              <c:f>'nme_R031.22189.201204241145 (3)'!$A$3:$A$13</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'nme_R031.22189.201204241145 (3)'!$B$3:$B$13</c:f>
              <c:numCache>
                <c:formatCode>#,##0.0;[Red]\-#,##0.0</c:formatCode>
                <c:ptCount val="11"/>
                <c:pt idx="0">
                  <c:v>4.6585999999999945</c:v>
                </c:pt>
                <c:pt idx="1">
                  <c:v>4.0476000000000001</c:v>
                </c:pt>
                <c:pt idx="2">
                  <c:v>3.3387999999999987</c:v>
                </c:pt>
                <c:pt idx="3">
                  <c:v>3.3485</c:v>
                </c:pt>
                <c:pt idx="4">
                  <c:v>5.0458999999999996</c:v>
                </c:pt>
                <c:pt idx="5">
                  <c:v>5.8456999999999999</c:v>
                </c:pt>
                <c:pt idx="6">
                  <c:v>8.6606000000000005</c:v>
                </c:pt>
                <c:pt idx="7">
                  <c:v>13.2319</c:v>
                </c:pt>
                <c:pt idx="8">
                  <c:v>6.9896000000002134</c:v>
                </c:pt>
                <c:pt idx="9">
                  <c:v>4.9388000000000014</c:v>
                </c:pt>
                <c:pt idx="10">
                  <c:v>9.1263000000000005</c:v>
                </c:pt>
              </c:numCache>
            </c:numRef>
          </c:val>
        </c:ser>
        <c:ser>
          <c:idx val="1"/>
          <c:order val="1"/>
          <c:tx>
            <c:strRef>
              <c:f>'nme_R031.22189.201204241145 (3)'!$C$2</c:f>
              <c:strCache>
                <c:ptCount val="1"/>
                <c:pt idx="0">
                  <c:v>国内還流した配当金</c:v>
                </c:pt>
              </c:strCache>
            </c:strRef>
          </c:tx>
          <c:spPr>
            <a:solidFill>
              <a:srgbClr val="99FF99"/>
            </a:solidFill>
          </c:spPr>
          <c:dLbls>
            <c:txPr>
              <a:bodyPr/>
              <a:lstStyle/>
              <a:p>
                <a:pPr>
                  <a:defRPr sz="800">
                    <a:latin typeface="ＭＳ Ｐ明朝" pitchFamily="18" charset="-128"/>
                    <a:ea typeface="ＭＳ Ｐ明朝" pitchFamily="18" charset="-128"/>
                  </a:defRPr>
                </a:pPr>
                <a:endParaRPr lang="ja-JP"/>
              </a:p>
            </c:txPr>
            <c:showVal val="1"/>
          </c:dLbls>
          <c:cat>
            <c:numRef>
              <c:f>'nme_R031.22189.201204241145 (3)'!$A$3:$A$13</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'nme_R031.22189.201204241145 (3)'!$C$3:$C$13</c:f>
              <c:numCache>
                <c:formatCode>0.0_ </c:formatCode>
                <c:ptCount val="11"/>
                <c:pt idx="0">
                  <c:v>1.0505</c:v>
                </c:pt>
                <c:pt idx="1">
                  <c:v>0.96819999999999995</c:v>
                </c:pt>
                <c:pt idx="2">
                  <c:v>0.92370000000000063</c:v>
                </c:pt>
                <c:pt idx="3">
                  <c:v>1.331</c:v>
                </c:pt>
                <c:pt idx="4">
                  <c:v>1.7984000000000062</c:v>
                </c:pt>
                <c:pt idx="5">
                  <c:v>2.0716999999999977</c:v>
                </c:pt>
                <c:pt idx="6">
                  <c:v>2.8807999999999998</c:v>
                </c:pt>
                <c:pt idx="7">
                  <c:v>2.4188999999999967</c:v>
                </c:pt>
                <c:pt idx="8">
                  <c:v>3.0280999999999998</c:v>
                </c:pt>
                <c:pt idx="9">
                  <c:v>3.1313999999999997</c:v>
                </c:pt>
                <c:pt idx="10">
                  <c:v>3.2374000000000001</c:v>
                </c:pt>
              </c:numCache>
            </c:numRef>
          </c:val>
        </c:ser>
        <c:ser>
          <c:idx val="2"/>
          <c:order val="2"/>
          <c:tx>
            <c:strRef>
              <c:f>'nme_R031.22189.201204241145 (3)'!$D$2</c:f>
              <c:strCache>
                <c:ptCount val="1"/>
                <c:pt idx="0">
                  <c:v>海外での内部留保</c:v>
                </c:pt>
              </c:strCache>
            </c:strRef>
          </c:tx>
          <c:spPr>
            <a:solidFill>
              <a:srgbClr val="FF99FF"/>
            </a:solidFill>
          </c:spPr>
          <c:dLbls>
            <c:txPr>
              <a:bodyPr/>
              <a:lstStyle/>
              <a:p>
                <a:pPr>
                  <a:defRPr sz="800">
                    <a:latin typeface="ＭＳ Ｐ明朝" pitchFamily="18" charset="-128"/>
                    <a:ea typeface="ＭＳ Ｐ明朝" pitchFamily="18" charset="-128"/>
                  </a:defRPr>
                </a:pPr>
                <a:endParaRPr lang="ja-JP"/>
              </a:p>
            </c:txPr>
            <c:dLblPos val="ctr"/>
            <c:showVal val="1"/>
          </c:dLbls>
          <c:cat>
            <c:numRef>
              <c:f>'nme_R031.22189.201204241145 (3)'!$A$3:$A$13</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'nme_R031.22189.201204241145 (3)'!$D$3:$D$13</c:f>
              <c:numCache>
                <c:formatCode>0.0_ </c:formatCode>
                <c:ptCount val="11"/>
                <c:pt idx="0">
                  <c:v>0.84560000000003765</c:v>
                </c:pt>
                <c:pt idx="1">
                  <c:v>1.0313999999999008</c:v>
                </c:pt>
                <c:pt idx="2">
                  <c:v>0.52959999999999996</c:v>
                </c:pt>
                <c:pt idx="3">
                  <c:v>0.64490000000005021</c:v>
                </c:pt>
                <c:pt idx="4">
                  <c:v>1.4642999999999518</c:v>
                </c:pt>
                <c:pt idx="5">
                  <c:v>1.9061999999999935</c:v>
                </c:pt>
                <c:pt idx="6">
                  <c:v>2.3005999999999998</c:v>
                </c:pt>
                <c:pt idx="7">
                  <c:v>2.5038999999999998</c:v>
                </c:pt>
                <c:pt idx="8">
                  <c:v>1.1595</c:v>
                </c:pt>
                <c:pt idx="9">
                  <c:v>0.15310000000000001</c:v>
                </c:pt>
                <c:pt idx="10">
                  <c:v>1.4205999999998982</c:v>
                </c:pt>
              </c:numCache>
            </c:numRef>
          </c:val>
        </c:ser>
        <c:axId val="154442368"/>
        <c:axId val="154456448"/>
      </c:barChart>
      <c:catAx>
        <c:axId val="154442368"/>
        <c:scaling>
          <c:orientation val="minMax"/>
        </c:scaling>
        <c:axPos val="b"/>
        <c:numFmt formatCode="General" sourceLinked="1"/>
        <c:tickLblPos val="nextTo"/>
        <c:txPr>
          <a:bodyPr/>
          <a:lstStyle/>
          <a:p>
            <a:pPr>
              <a:defRPr>
                <a:latin typeface="ＭＳ Ｐゴシック" pitchFamily="50" charset="-128"/>
                <a:ea typeface="ＭＳ Ｐゴシック" pitchFamily="50" charset="-128"/>
              </a:defRPr>
            </a:pPr>
            <a:endParaRPr lang="ja-JP"/>
          </a:p>
        </c:txPr>
        <c:crossAx val="154456448"/>
        <c:crosses val="autoZero"/>
        <c:auto val="1"/>
        <c:lblAlgn val="ctr"/>
        <c:lblOffset val="100"/>
      </c:catAx>
      <c:valAx>
        <c:axId val="154456448"/>
        <c:scaling>
          <c:orientation val="minMax"/>
        </c:scaling>
        <c:axPos val="l"/>
        <c:majorGridlines/>
        <c:numFmt formatCode="#,##0.0;[Red]\-#,##0.0" sourceLinked="1"/>
        <c:tickLblPos val="nextTo"/>
        <c:txPr>
          <a:bodyPr/>
          <a:lstStyle/>
          <a:p>
            <a:pPr>
              <a:defRPr>
                <a:latin typeface="ＭＳ Ｐゴシック" pitchFamily="50" charset="-128"/>
                <a:ea typeface="ＭＳ Ｐゴシック" pitchFamily="50" charset="-128"/>
              </a:defRPr>
            </a:pPr>
            <a:endParaRPr lang="ja-JP"/>
          </a:p>
        </c:txPr>
        <c:crossAx val="154442368"/>
        <c:crosses val="autoZero"/>
        <c:crossBetween val="between"/>
      </c:valAx>
    </c:plotArea>
    <c:legend>
      <c:legendPos val="b"/>
      <c:legendEntry>
        <c:idx val="0"/>
        <c:txPr>
          <a:bodyPr/>
          <a:lstStyle/>
          <a:p>
            <a:pPr>
              <a:defRPr sz="800">
                <a:latin typeface="ＭＳ Ｐ明朝" pitchFamily="18" charset="-128"/>
                <a:ea typeface="ＭＳ Ｐ明朝" pitchFamily="18" charset="-128"/>
              </a:defRPr>
            </a:pPr>
            <a:endParaRPr lang="ja-JP"/>
          </a:p>
        </c:txPr>
      </c:legendEntry>
      <c:legendEntry>
        <c:idx val="1"/>
        <c:txPr>
          <a:bodyPr/>
          <a:lstStyle/>
          <a:p>
            <a:pPr>
              <a:defRPr sz="800">
                <a:latin typeface="ＭＳ Ｐ明朝" pitchFamily="18" charset="-128"/>
                <a:ea typeface="ＭＳ Ｐ明朝" pitchFamily="18" charset="-128"/>
              </a:defRPr>
            </a:pPr>
            <a:endParaRPr lang="ja-JP"/>
          </a:p>
        </c:txPr>
      </c:legendEntry>
      <c:legendEntry>
        <c:idx val="2"/>
        <c:txPr>
          <a:bodyPr/>
          <a:lstStyle/>
          <a:p>
            <a:pPr>
              <a:defRPr sz="800">
                <a:latin typeface="ＭＳ Ｐ明朝" pitchFamily="18" charset="-128"/>
                <a:ea typeface="ＭＳ Ｐ明朝" pitchFamily="18" charset="-128"/>
              </a:defRPr>
            </a:pPr>
            <a:endParaRPr lang="ja-JP"/>
          </a:p>
        </c:txPr>
      </c:legendEntry>
      <c:layout>
        <c:manualLayout>
          <c:xMode val="edge"/>
          <c:yMode val="edge"/>
          <c:x val="7.812448368395021E-2"/>
          <c:y val="0.84238544442573071"/>
          <c:w val="0.90513927613055711"/>
          <c:h val="6.5215622036827972E-2"/>
        </c:manualLayout>
      </c:layout>
      <c:txPr>
        <a:bodyPr/>
        <a:lstStyle/>
        <a:p>
          <a:pPr>
            <a:defRPr sz="800">
              <a:latin typeface="ＭＳ Ｐ明朝" pitchFamily="18" charset="-128"/>
              <a:ea typeface="ＭＳ Ｐ明朝" pitchFamily="18" charset="-128"/>
            </a:defRPr>
          </a:pPr>
          <a:endParaRPr lang="ja-JP"/>
        </a:p>
      </c:txPr>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barChart>
        <c:barDir val="col"/>
        <c:grouping val="clustered"/>
        <c:ser>
          <c:idx val="0"/>
          <c:order val="0"/>
          <c:tx>
            <c:strRef>
              <c:f>'nme_R031.22189.201204241145 (3)'!$B$2</c:f>
              <c:strCache>
                <c:ptCount val="1"/>
                <c:pt idx="0">
                  <c:v>対外直接投資</c:v>
                </c:pt>
              </c:strCache>
            </c:strRef>
          </c:tx>
          <c:spPr>
            <a:solidFill>
              <a:schemeClr val="accent1">
                <a:lumMod val="40000"/>
                <a:lumOff val="60000"/>
              </a:schemeClr>
            </a:solidFill>
          </c:spPr>
          <c:dLbls>
            <c:dLbl>
              <c:idx val="6"/>
              <c:layout>
                <c:manualLayout>
                  <c:x val="0"/>
                  <c:y val="9.4583352883044567E-3"/>
                </c:manualLayout>
              </c:layout>
              <c:showVal val="1"/>
            </c:dLbl>
            <c:dLbl>
              <c:idx val="7"/>
              <c:layout>
                <c:manualLayout>
                  <c:x val="0"/>
                  <c:y val="2.8375005864912636E-2"/>
                </c:manualLayout>
              </c:layout>
              <c:showVal val="1"/>
            </c:dLbl>
            <c:dLbl>
              <c:idx val="10"/>
              <c:layout>
                <c:manualLayout>
                  <c:x val="-2.5637751897324882E-7"/>
                  <c:y val="2.3645838220760856E-2"/>
                </c:manualLayout>
              </c:layout>
              <c:showVal val="1"/>
            </c:dLbl>
            <c:txPr>
              <a:bodyPr/>
              <a:lstStyle/>
              <a:p>
                <a:pPr>
                  <a:defRPr sz="800"/>
                </a:pPr>
                <a:endParaRPr lang="ja-JP"/>
              </a:p>
            </c:txPr>
            <c:showVal val="1"/>
          </c:dLbls>
          <c:cat>
            <c:numRef>
              <c:f>'nme_R031.22189.201204241145 (3)'!$A$3:$A$13</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'nme_R031.22189.201204241145 (3)'!$B$3:$B$13</c:f>
              <c:numCache>
                <c:formatCode>#,##0.0;[Red]\-#,##0.0</c:formatCode>
                <c:ptCount val="11"/>
                <c:pt idx="0">
                  <c:v>4.6585999999999945</c:v>
                </c:pt>
                <c:pt idx="1">
                  <c:v>4.0476000000000001</c:v>
                </c:pt>
                <c:pt idx="2">
                  <c:v>3.3387999999999987</c:v>
                </c:pt>
                <c:pt idx="3">
                  <c:v>3.3485</c:v>
                </c:pt>
                <c:pt idx="4">
                  <c:v>5.0458999999999996</c:v>
                </c:pt>
                <c:pt idx="5">
                  <c:v>5.8456999999999999</c:v>
                </c:pt>
                <c:pt idx="6">
                  <c:v>8.6606000000000005</c:v>
                </c:pt>
                <c:pt idx="7">
                  <c:v>13.2319</c:v>
                </c:pt>
                <c:pt idx="8">
                  <c:v>6.9896000000002134</c:v>
                </c:pt>
                <c:pt idx="9">
                  <c:v>4.9388000000000014</c:v>
                </c:pt>
                <c:pt idx="10">
                  <c:v>9.1263000000000005</c:v>
                </c:pt>
              </c:numCache>
            </c:numRef>
          </c:val>
        </c:ser>
        <c:ser>
          <c:idx val="1"/>
          <c:order val="1"/>
          <c:tx>
            <c:strRef>
              <c:f>'nme_R031.22189.201204241145 (3)'!$C$2</c:f>
              <c:strCache>
                <c:ptCount val="1"/>
                <c:pt idx="0">
                  <c:v>国内還流した配当金</c:v>
                </c:pt>
              </c:strCache>
            </c:strRef>
          </c:tx>
          <c:spPr>
            <a:solidFill>
              <a:srgbClr val="99FF99"/>
            </a:solidFill>
          </c:spPr>
          <c:dLbls>
            <c:dLbl>
              <c:idx val="6"/>
              <c:layout>
                <c:manualLayout>
                  <c:x val="0"/>
                  <c:y val="1.8916670576608421E-2"/>
                </c:manualLayout>
              </c:layout>
              <c:showVal val="1"/>
            </c:dLbl>
            <c:dLbl>
              <c:idx val="8"/>
              <c:layout>
                <c:manualLayout>
                  <c:x val="0"/>
                  <c:y val="2.3645838220760856E-2"/>
                </c:manualLayout>
              </c:layout>
              <c:showVal val="1"/>
            </c:dLbl>
            <c:dLbl>
              <c:idx val="9"/>
              <c:layout>
                <c:manualLayout>
                  <c:x val="0"/>
                  <c:y val="2.3645838220760856E-2"/>
                </c:manualLayout>
              </c:layout>
              <c:showVal val="1"/>
            </c:dLbl>
            <c:dLbl>
              <c:idx val="10"/>
              <c:layout>
                <c:manualLayout>
                  <c:x val="0"/>
                  <c:y val="2.3645838220760856E-2"/>
                </c:manualLayout>
              </c:layout>
              <c:showVal val="1"/>
            </c:dLbl>
            <c:txPr>
              <a:bodyPr/>
              <a:lstStyle/>
              <a:p>
                <a:pPr>
                  <a:defRPr sz="800"/>
                </a:pPr>
                <a:endParaRPr lang="ja-JP"/>
              </a:p>
            </c:txPr>
            <c:showVal val="1"/>
          </c:dLbls>
          <c:cat>
            <c:numRef>
              <c:f>'nme_R031.22189.201204241145 (3)'!$A$3:$A$13</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'nme_R031.22189.201204241145 (3)'!$C$3:$C$13</c:f>
              <c:numCache>
                <c:formatCode>0.0_ </c:formatCode>
                <c:ptCount val="11"/>
                <c:pt idx="0">
                  <c:v>1.0505</c:v>
                </c:pt>
                <c:pt idx="1">
                  <c:v>0.96819999999999995</c:v>
                </c:pt>
                <c:pt idx="2">
                  <c:v>0.92370000000000063</c:v>
                </c:pt>
                <c:pt idx="3">
                  <c:v>1.331</c:v>
                </c:pt>
                <c:pt idx="4">
                  <c:v>1.7984</c:v>
                </c:pt>
                <c:pt idx="5">
                  <c:v>2.0716999999999977</c:v>
                </c:pt>
                <c:pt idx="6">
                  <c:v>2.8807999999999998</c:v>
                </c:pt>
                <c:pt idx="7">
                  <c:v>2.4188999999999967</c:v>
                </c:pt>
                <c:pt idx="8">
                  <c:v>3.0280999999999998</c:v>
                </c:pt>
                <c:pt idx="9">
                  <c:v>3.1313999999999997</c:v>
                </c:pt>
                <c:pt idx="10">
                  <c:v>3.2374000000000001</c:v>
                </c:pt>
              </c:numCache>
            </c:numRef>
          </c:val>
        </c:ser>
        <c:ser>
          <c:idx val="2"/>
          <c:order val="2"/>
          <c:tx>
            <c:strRef>
              <c:f>'nme_R031.22189.201204241145 (3)'!$D$2</c:f>
              <c:strCache>
                <c:ptCount val="1"/>
                <c:pt idx="0">
                  <c:v>海外での内部留保</c:v>
                </c:pt>
              </c:strCache>
            </c:strRef>
          </c:tx>
          <c:spPr>
            <a:solidFill>
              <a:srgbClr val="FF99FF"/>
            </a:solidFill>
          </c:spPr>
          <c:dLbls>
            <c:txPr>
              <a:bodyPr/>
              <a:lstStyle/>
              <a:p>
                <a:pPr>
                  <a:defRPr sz="800"/>
                </a:pPr>
                <a:endParaRPr lang="ja-JP"/>
              </a:p>
            </c:txPr>
            <c:dLblPos val="ctr"/>
            <c:showVal val="1"/>
          </c:dLbls>
          <c:cat>
            <c:numRef>
              <c:f>'nme_R031.22189.201204241145 (3)'!$A$3:$A$13</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'nme_R031.22189.201204241145 (3)'!$D$3:$D$13</c:f>
              <c:numCache>
                <c:formatCode>0.0_ </c:formatCode>
                <c:ptCount val="11"/>
                <c:pt idx="0">
                  <c:v>0.84560000000003355</c:v>
                </c:pt>
                <c:pt idx="1">
                  <c:v>1.0313999999999293</c:v>
                </c:pt>
                <c:pt idx="2">
                  <c:v>0.52959999999999996</c:v>
                </c:pt>
                <c:pt idx="3">
                  <c:v>0.64490000000003589</c:v>
                </c:pt>
                <c:pt idx="4">
                  <c:v>1.4642999999999518</c:v>
                </c:pt>
                <c:pt idx="5">
                  <c:v>1.9061999999999999</c:v>
                </c:pt>
                <c:pt idx="6">
                  <c:v>2.3005999999999998</c:v>
                </c:pt>
                <c:pt idx="7">
                  <c:v>2.5038999999999998</c:v>
                </c:pt>
                <c:pt idx="8">
                  <c:v>1.1595</c:v>
                </c:pt>
                <c:pt idx="9">
                  <c:v>0.15310000000000001</c:v>
                </c:pt>
                <c:pt idx="10">
                  <c:v>1.4205999999999275</c:v>
                </c:pt>
              </c:numCache>
            </c:numRef>
          </c:val>
        </c:ser>
        <c:axId val="154471808"/>
        <c:axId val="154514560"/>
      </c:barChart>
      <c:catAx>
        <c:axId val="154471808"/>
        <c:scaling>
          <c:orientation val="minMax"/>
        </c:scaling>
        <c:axPos val="b"/>
        <c:numFmt formatCode="General" sourceLinked="1"/>
        <c:tickLblPos val="nextTo"/>
        <c:txPr>
          <a:bodyPr rot="0" vert="horz"/>
          <a:lstStyle/>
          <a:p>
            <a:pPr>
              <a:defRPr sz="800"/>
            </a:pPr>
            <a:endParaRPr lang="ja-JP"/>
          </a:p>
        </c:txPr>
        <c:crossAx val="154514560"/>
        <c:crosses val="autoZero"/>
        <c:auto val="1"/>
        <c:lblAlgn val="ctr"/>
        <c:lblOffset val="100"/>
      </c:catAx>
      <c:valAx>
        <c:axId val="154514560"/>
        <c:scaling>
          <c:orientation val="minMax"/>
        </c:scaling>
        <c:axPos val="l"/>
        <c:majorGridlines/>
        <c:numFmt formatCode="#,##0.0;[Red]\-#,##0.0" sourceLinked="1"/>
        <c:tickLblPos val="nextTo"/>
        <c:txPr>
          <a:bodyPr/>
          <a:lstStyle/>
          <a:p>
            <a:pPr>
              <a:defRPr sz="800"/>
            </a:pPr>
            <a:endParaRPr lang="ja-JP"/>
          </a:p>
        </c:txPr>
        <c:crossAx val="154471808"/>
        <c:crosses val="autoZero"/>
        <c:crossBetween val="between"/>
      </c:valAx>
    </c:plotArea>
    <c:legend>
      <c:legendPos val="b"/>
      <c:layout>
        <c:manualLayout>
          <c:xMode val="edge"/>
          <c:yMode val="edge"/>
          <c:x val="0.10846230404425312"/>
          <c:y val="0.87861492733843394"/>
          <c:w val="0.8091230914616544"/>
          <c:h val="7.4093396220092533E-2"/>
        </c:manualLayout>
      </c:layout>
      <c:txPr>
        <a:bodyPr/>
        <a:lstStyle/>
        <a:p>
          <a:pPr>
            <a:defRPr sz="800">
              <a:latin typeface="HGPｺﾞｼｯｸM" pitchFamily="50" charset="-128"/>
              <a:ea typeface="HGPｺﾞｼｯｸM" pitchFamily="50" charset="-128"/>
            </a:defRPr>
          </a:pPr>
          <a:endParaRPr lang="ja-JP"/>
        </a:p>
      </c:txPr>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manualLayout>
          <c:layoutTarget val="inner"/>
          <c:xMode val="edge"/>
          <c:yMode val="edge"/>
          <c:x val="0.12328806015369392"/>
          <c:y val="7.0527248542727239E-2"/>
          <c:w val="0.82676290463692037"/>
          <c:h val="0.80846055701370667"/>
        </c:manualLayout>
      </c:layout>
      <c:barChart>
        <c:barDir val="col"/>
        <c:grouping val="clustered"/>
        <c:ser>
          <c:idx val="0"/>
          <c:order val="0"/>
          <c:cat>
            <c:strRef>
              <c:f>Sheet1!$A$6:$A$52</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Sheet1!$C$6:$C$52</c:f>
              <c:numCache>
                <c:formatCode>#,##0;[Red]\-#,##0</c:formatCode>
                <c:ptCount val="47"/>
                <c:pt idx="0">
                  <c:v>1207</c:v>
                </c:pt>
                <c:pt idx="1">
                  <c:v>327</c:v>
                </c:pt>
                <c:pt idx="2">
                  <c:v>341</c:v>
                </c:pt>
                <c:pt idx="3">
                  <c:v>472</c:v>
                </c:pt>
                <c:pt idx="4">
                  <c:v>308</c:v>
                </c:pt>
                <c:pt idx="5">
                  <c:v>310</c:v>
                </c:pt>
                <c:pt idx="6">
                  <c:v>475</c:v>
                </c:pt>
                <c:pt idx="7">
                  <c:v>577</c:v>
                </c:pt>
                <c:pt idx="8">
                  <c:v>392</c:v>
                </c:pt>
                <c:pt idx="9">
                  <c:v>417</c:v>
                </c:pt>
                <c:pt idx="10">
                  <c:v>1160</c:v>
                </c:pt>
                <c:pt idx="11">
                  <c:v>1064</c:v>
                </c:pt>
                <c:pt idx="12">
                  <c:v>2325</c:v>
                </c:pt>
                <c:pt idx="13">
                  <c:v>1487</c:v>
                </c:pt>
                <c:pt idx="14">
                  <c:v>582</c:v>
                </c:pt>
                <c:pt idx="15">
                  <c:v>259</c:v>
                </c:pt>
                <c:pt idx="16">
                  <c:v>246</c:v>
                </c:pt>
                <c:pt idx="17">
                  <c:v>186</c:v>
                </c:pt>
                <c:pt idx="18">
                  <c:v>194</c:v>
                </c:pt>
                <c:pt idx="19">
                  <c:v>522</c:v>
                </c:pt>
                <c:pt idx="20">
                  <c:v>442</c:v>
                </c:pt>
                <c:pt idx="21">
                  <c:v>780</c:v>
                </c:pt>
                <c:pt idx="22">
                  <c:v>1254</c:v>
                </c:pt>
                <c:pt idx="23">
                  <c:v>401</c:v>
                </c:pt>
                <c:pt idx="24">
                  <c:v>250</c:v>
                </c:pt>
                <c:pt idx="25">
                  <c:v>534</c:v>
                </c:pt>
                <c:pt idx="26">
                  <c:v>1645</c:v>
                </c:pt>
                <c:pt idx="27">
                  <c:v>1113</c:v>
                </c:pt>
                <c:pt idx="28">
                  <c:v>284</c:v>
                </c:pt>
                <c:pt idx="29">
                  <c:v>250</c:v>
                </c:pt>
                <c:pt idx="30">
                  <c:v>146</c:v>
                </c:pt>
                <c:pt idx="31">
                  <c:v>201</c:v>
                </c:pt>
                <c:pt idx="32">
                  <c:v>440</c:v>
                </c:pt>
                <c:pt idx="33">
                  <c:v>603</c:v>
                </c:pt>
                <c:pt idx="34">
                  <c:v>374</c:v>
                </c:pt>
                <c:pt idx="35">
                  <c:v>197</c:v>
                </c:pt>
                <c:pt idx="36">
                  <c:v>236</c:v>
                </c:pt>
                <c:pt idx="37">
                  <c:v>352</c:v>
                </c:pt>
                <c:pt idx="38">
                  <c:v>206</c:v>
                </c:pt>
                <c:pt idx="39">
                  <c:v>1002</c:v>
                </c:pt>
                <c:pt idx="40">
                  <c:v>196</c:v>
                </c:pt>
                <c:pt idx="41">
                  <c:v>349</c:v>
                </c:pt>
                <c:pt idx="42">
                  <c:v>438</c:v>
                </c:pt>
                <c:pt idx="43">
                  <c:v>294</c:v>
                </c:pt>
                <c:pt idx="44">
                  <c:v>271</c:v>
                </c:pt>
                <c:pt idx="45">
                  <c:v>435</c:v>
                </c:pt>
                <c:pt idx="46">
                  <c:v>219</c:v>
                </c:pt>
              </c:numCache>
            </c:numRef>
          </c:val>
        </c:ser>
        <c:ser>
          <c:idx val="1"/>
          <c:order val="1"/>
          <c:cat>
            <c:strRef>
              <c:f>Sheet1!$A$6:$A$52</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Sheet1!$D$6:$D$52</c:f>
              <c:numCache>
                <c:formatCode>#,##0;[Red]\-#,##0</c:formatCode>
                <c:ptCount val="47"/>
                <c:pt idx="0">
                  <c:v>1678</c:v>
                </c:pt>
                <c:pt idx="1">
                  <c:v>418</c:v>
                </c:pt>
                <c:pt idx="2">
                  <c:v>410</c:v>
                </c:pt>
                <c:pt idx="3">
                  <c:v>663</c:v>
                </c:pt>
                <c:pt idx="4">
                  <c:v>352</c:v>
                </c:pt>
                <c:pt idx="5">
                  <c:v>356</c:v>
                </c:pt>
                <c:pt idx="6">
                  <c:v>599</c:v>
                </c:pt>
                <c:pt idx="7">
                  <c:v>859</c:v>
                </c:pt>
                <c:pt idx="8">
                  <c:v>575</c:v>
                </c:pt>
                <c:pt idx="9">
                  <c:v>575</c:v>
                </c:pt>
                <c:pt idx="10">
                  <c:v>2005</c:v>
                </c:pt>
                <c:pt idx="11">
                  <c:v>1782</c:v>
                </c:pt>
                <c:pt idx="12">
                  <c:v>3426</c:v>
                </c:pt>
                <c:pt idx="13">
                  <c:v>2426</c:v>
                </c:pt>
                <c:pt idx="14">
                  <c:v>715</c:v>
                </c:pt>
                <c:pt idx="15">
                  <c:v>329</c:v>
                </c:pt>
                <c:pt idx="16">
                  <c:v>335</c:v>
                </c:pt>
                <c:pt idx="17">
                  <c:v>234</c:v>
                </c:pt>
                <c:pt idx="18">
                  <c:v>254</c:v>
                </c:pt>
                <c:pt idx="19">
                  <c:v>637</c:v>
                </c:pt>
                <c:pt idx="20">
                  <c:v>596</c:v>
                </c:pt>
                <c:pt idx="21">
                  <c:v>1108</c:v>
                </c:pt>
                <c:pt idx="22">
                  <c:v>1925</c:v>
                </c:pt>
                <c:pt idx="23">
                  <c:v>531</c:v>
                </c:pt>
                <c:pt idx="24">
                  <c:v>378</c:v>
                </c:pt>
                <c:pt idx="25">
                  <c:v>734</c:v>
                </c:pt>
                <c:pt idx="26">
                  <c:v>2399</c:v>
                </c:pt>
                <c:pt idx="27">
                  <c:v>1603</c:v>
                </c:pt>
                <c:pt idx="28">
                  <c:v>411</c:v>
                </c:pt>
                <c:pt idx="29">
                  <c:v>299</c:v>
                </c:pt>
                <c:pt idx="30">
                  <c:v>179</c:v>
                </c:pt>
                <c:pt idx="31">
                  <c:v>225</c:v>
                </c:pt>
                <c:pt idx="32">
                  <c:v>574</c:v>
                </c:pt>
                <c:pt idx="33">
                  <c:v>832</c:v>
                </c:pt>
                <c:pt idx="34">
                  <c:v>450</c:v>
                </c:pt>
                <c:pt idx="35">
                  <c:v>242</c:v>
                </c:pt>
                <c:pt idx="36">
                  <c:v>301</c:v>
                </c:pt>
                <c:pt idx="37">
                  <c:v>437</c:v>
                </c:pt>
                <c:pt idx="38">
                  <c:v>240</c:v>
                </c:pt>
                <c:pt idx="39">
                  <c:v>1433</c:v>
                </c:pt>
                <c:pt idx="40">
                  <c:v>250</c:v>
                </c:pt>
                <c:pt idx="41">
                  <c:v>437</c:v>
                </c:pt>
                <c:pt idx="42">
                  <c:v>552</c:v>
                </c:pt>
                <c:pt idx="43">
                  <c:v>367</c:v>
                </c:pt>
                <c:pt idx="44">
                  <c:v>353</c:v>
                </c:pt>
                <c:pt idx="45">
                  <c:v>518</c:v>
                </c:pt>
                <c:pt idx="46">
                  <c:v>354</c:v>
                </c:pt>
              </c:numCache>
            </c:numRef>
          </c:val>
        </c:ser>
        <c:axId val="160605312"/>
        <c:axId val="160606848"/>
      </c:barChart>
      <c:catAx>
        <c:axId val="160605312"/>
        <c:scaling>
          <c:orientation val="minMax"/>
        </c:scaling>
        <c:axPos val="b"/>
        <c:tickLblPos val="nextTo"/>
        <c:txPr>
          <a:bodyPr rot="0" vert="eaVert"/>
          <a:lstStyle/>
          <a:p>
            <a:pPr>
              <a:defRPr sz="400"/>
            </a:pPr>
            <a:endParaRPr lang="ja-JP"/>
          </a:p>
        </c:txPr>
        <c:crossAx val="160606848"/>
        <c:crosses val="autoZero"/>
        <c:auto val="1"/>
        <c:lblAlgn val="ctr"/>
        <c:lblOffset val="100"/>
      </c:catAx>
      <c:valAx>
        <c:axId val="160606848"/>
        <c:scaling>
          <c:orientation val="minMax"/>
        </c:scaling>
        <c:axPos val="l"/>
        <c:majorGridlines/>
        <c:numFmt formatCode="#,##0;[Red]\-#,##0" sourceLinked="1"/>
        <c:tickLblPos val="nextTo"/>
        <c:crossAx val="160605312"/>
        <c:crosses val="autoZero"/>
        <c:crossBetween val="between"/>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6.7858812730375917E-2"/>
          <c:y val="5.3186626697227804E-2"/>
          <c:w val="0.87041483202580361"/>
          <c:h val="0.83914084648081311"/>
        </c:manualLayout>
      </c:layout>
      <c:barChart>
        <c:barDir val="col"/>
        <c:grouping val="clustered"/>
        <c:ser>
          <c:idx val="0"/>
          <c:order val="0"/>
          <c:tx>
            <c:v>世帯数</c:v>
          </c:tx>
          <c:spPr>
            <a:solidFill>
              <a:schemeClr val="tx2">
                <a:lumMod val="40000"/>
                <a:lumOff val="60000"/>
              </a:schemeClr>
            </a:solidFill>
          </c:spPr>
          <c:cat>
            <c:strRef>
              <c:f>Sheet1!$A$2:$A$24</c:f>
              <c:strCache>
                <c:ptCount val="23"/>
                <c:pt idx="0">
                  <c:v>元年</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strCache>
            </c:strRef>
          </c:cat>
          <c:val>
            <c:numRef>
              <c:f>Sheet1!$B$2:$B$24</c:f>
              <c:numCache>
                <c:formatCode>General</c:formatCode>
                <c:ptCount val="23"/>
                <c:pt idx="0">
                  <c:v>39.417000000000002</c:v>
                </c:pt>
                <c:pt idx="1">
                  <c:v>40.273000000000003</c:v>
                </c:pt>
                <c:pt idx="2">
                  <c:v>40.506</c:v>
                </c:pt>
                <c:pt idx="3">
                  <c:v>41.21</c:v>
                </c:pt>
                <c:pt idx="4">
                  <c:v>41.826000000000001</c:v>
                </c:pt>
                <c:pt idx="5">
                  <c:v>42.069000000000003</c:v>
                </c:pt>
                <c:pt idx="6">
                  <c:v>40.770000000000003</c:v>
                </c:pt>
                <c:pt idx="7">
                  <c:v>43.807000000000002</c:v>
                </c:pt>
                <c:pt idx="8">
                  <c:v>44.669000000000011</c:v>
                </c:pt>
                <c:pt idx="9">
                  <c:v>44.496000000000002</c:v>
                </c:pt>
                <c:pt idx="10">
                  <c:v>44.923000000000002</c:v>
                </c:pt>
                <c:pt idx="11">
                  <c:v>45.545000000000002</c:v>
                </c:pt>
                <c:pt idx="12">
                  <c:v>45.664000000000001</c:v>
                </c:pt>
                <c:pt idx="13">
                  <c:v>46.005000000000003</c:v>
                </c:pt>
                <c:pt idx="14">
                  <c:v>45.8</c:v>
                </c:pt>
                <c:pt idx="15">
                  <c:v>46.323</c:v>
                </c:pt>
                <c:pt idx="16">
                  <c:v>47.043000000000006</c:v>
                </c:pt>
                <c:pt idx="17">
                  <c:v>47.531000000000006</c:v>
                </c:pt>
                <c:pt idx="18">
                  <c:v>48.023000000000003</c:v>
                </c:pt>
                <c:pt idx="19">
                  <c:v>47.957000000000001</c:v>
                </c:pt>
                <c:pt idx="20">
                  <c:v>48.013000000000005</c:v>
                </c:pt>
                <c:pt idx="21">
                  <c:v>48.638000000000012</c:v>
                </c:pt>
                <c:pt idx="22">
                  <c:v>46.684000000000005</c:v>
                </c:pt>
              </c:numCache>
            </c:numRef>
          </c:val>
        </c:ser>
        <c:gapWidth val="202"/>
        <c:axId val="160652288"/>
        <c:axId val="160658176"/>
      </c:barChart>
      <c:lineChart>
        <c:grouping val="standard"/>
        <c:ser>
          <c:idx val="1"/>
          <c:order val="1"/>
          <c:tx>
            <c:v>平均世帯人員</c:v>
          </c:tx>
          <c:spPr>
            <a:ln>
              <a:solidFill>
                <a:schemeClr val="accent2"/>
              </a:solidFill>
            </a:ln>
          </c:spPr>
          <c:marker>
            <c:symbol val="diamond"/>
            <c:size val="6"/>
          </c:marker>
          <c:cat>
            <c:strRef>
              <c:f>Sheet1!$A$2:$A$24</c:f>
              <c:strCache>
                <c:ptCount val="23"/>
                <c:pt idx="0">
                  <c:v>元年</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strCache>
            </c:strRef>
          </c:cat>
          <c:val>
            <c:numRef>
              <c:f>Sheet1!$C$2:$C$24</c:f>
              <c:numCache>
                <c:formatCode>General</c:formatCode>
                <c:ptCount val="23"/>
                <c:pt idx="0">
                  <c:v>3.1</c:v>
                </c:pt>
                <c:pt idx="1">
                  <c:v>3.05</c:v>
                </c:pt>
                <c:pt idx="2">
                  <c:v>3.04</c:v>
                </c:pt>
                <c:pt idx="3">
                  <c:v>2.9899999999999998</c:v>
                </c:pt>
                <c:pt idx="4">
                  <c:v>2.96</c:v>
                </c:pt>
                <c:pt idx="5">
                  <c:v>2.9499999999999997</c:v>
                </c:pt>
                <c:pt idx="6">
                  <c:v>2.9099999999999997</c:v>
                </c:pt>
                <c:pt idx="7">
                  <c:v>2.8499999999999988</c:v>
                </c:pt>
                <c:pt idx="8">
                  <c:v>2.79</c:v>
                </c:pt>
                <c:pt idx="9">
                  <c:v>2.8099999999999987</c:v>
                </c:pt>
                <c:pt idx="10">
                  <c:v>2.79</c:v>
                </c:pt>
                <c:pt idx="11">
                  <c:v>2.7600000000000002</c:v>
                </c:pt>
                <c:pt idx="12">
                  <c:v>2.75</c:v>
                </c:pt>
                <c:pt idx="13">
                  <c:v>2.74</c:v>
                </c:pt>
                <c:pt idx="14">
                  <c:v>2.7600000000000002</c:v>
                </c:pt>
                <c:pt idx="15">
                  <c:v>2.72</c:v>
                </c:pt>
                <c:pt idx="16">
                  <c:v>2.68</c:v>
                </c:pt>
                <c:pt idx="17">
                  <c:v>2.65</c:v>
                </c:pt>
                <c:pt idx="18">
                  <c:v>2.63</c:v>
                </c:pt>
                <c:pt idx="19">
                  <c:v>2.63</c:v>
                </c:pt>
                <c:pt idx="20">
                  <c:v>2.62</c:v>
                </c:pt>
                <c:pt idx="21">
                  <c:v>2.59</c:v>
                </c:pt>
                <c:pt idx="22">
                  <c:v>2.58</c:v>
                </c:pt>
              </c:numCache>
            </c:numRef>
          </c:val>
        </c:ser>
        <c:marker val="1"/>
        <c:axId val="160644480"/>
        <c:axId val="160650752"/>
      </c:lineChart>
      <c:catAx>
        <c:axId val="160644480"/>
        <c:scaling>
          <c:orientation val="minMax"/>
        </c:scaling>
        <c:axPos val="b"/>
        <c:title>
          <c:tx>
            <c:rich>
              <a:bodyPr/>
              <a:lstStyle/>
              <a:p>
                <a:pPr>
                  <a:defRPr sz="700" b="0"/>
                </a:pPr>
                <a:r>
                  <a:rPr lang="ja-JP" altLang="en-US" sz="700" b="0"/>
                  <a:t>平成</a:t>
                </a:r>
              </a:p>
            </c:rich>
          </c:tx>
          <c:layout>
            <c:manualLayout>
              <c:xMode val="edge"/>
              <c:yMode val="edge"/>
              <c:x val="1.8578857624901503E-2"/>
              <c:y val="0.81703121245683497"/>
            </c:manualLayout>
          </c:layout>
        </c:title>
        <c:numFmt formatCode="General" sourceLinked="1"/>
        <c:majorTickMark val="none"/>
        <c:tickLblPos val="nextTo"/>
        <c:txPr>
          <a:bodyPr rot="0" anchor="t" anchorCtr="1"/>
          <a:lstStyle/>
          <a:p>
            <a:pPr>
              <a:defRPr sz="600"/>
            </a:pPr>
            <a:endParaRPr lang="ja-JP"/>
          </a:p>
        </c:txPr>
        <c:crossAx val="160650752"/>
        <c:crosses val="autoZero"/>
        <c:auto val="1"/>
        <c:lblAlgn val="ctr"/>
        <c:lblOffset val="100"/>
        <c:tickLblSkip val="1"/>
        <c:tickMarkSkip val="1"/>
      </c:catAx>
      <c:valAx>
        <c:axId val="160650752"/>
        <c:scaling>
          <c:orientation val="minMax"/>
          <c:min val="2"/>
        </c:scaling>
        <c:axPos val="l"/>
        <c:numFmt formatCode="General" sourceLinked="1"/>
        <c:tickLblPos val="nextTo"/>
        <c:crossAx val="160644480"/>
        <c:crosses val="autoZero"/>
        <c:crossBetween val="between"/>
      </c:valAx>
      <c:catAx>
        <c:axId val="160652288"/>
        <c:scaling>
          <c:orientation val="minMax"/>
        </c:scaling>
        <c:delete val="1"/>
        <c:axPos val="b"/>
        <c:tickLblPos val="none"/>
        <c:crossAx val="160658176"/>
        <c:crosses val="autoZero"/>
        <c:auto val="1"/>
        <c:lblAlgn val="ctr"/>
        <c:lblOffset val="100"/>
      </c:catAx>
      <c:valAx>
        <c:axId val="160658176"/>
        <c:scaling>
          <c:orientation val="minMax"/>
          <c:max val="50"/>
          <c:min val="30"/>
        </c:scaling>
        <c:axPos val="r"/>
        <c:numFmt formatCode="General" sourceLinked="1"/>
        <c:tickLblPos val="nextTo"/>
        <c:crossAx val="160652288"/>
        <c:crosses val="max"/>
        <c:crossBetween val="between"/>
      </c:valAx>
      <c:spPr>
        <a:noFill/>
        <a:ln w="25400">
          <a:noFill/>
        </a:ln>
      </c:spPr>
    </c:plotArea>
    <c:legend>
      <c:legendPos val="b"/>
      <c:layout>
        <c:manualLayout>
          <c:xMode val="edge"/>
          <c:yMode val="edge"/>
          <c:x val="9.5308205358052359E-2"/>
          <c:y val="5.1526261434519022E-2"/>
          <c:w val="0.37743589743590633"/>
          <c:h val="0.17379581336050123"/>
        </c:manualLayout>
      </c:layout>
      <c:spPr>
        <a:ln>
          <a:noFill/>
        </a:ln>
      </c:spPr>
      <c:txPr>
        <a:bodyPr/>
        <a:lstStyle/>
        <a:p>
          <a:pPr>
            <a:defRPr sz="900">
              <a:latin typeface="ＭＳ Ｐ明朝" pitchFamily="18" charset="-128"/>
              <a:ea typeface="ＭＳ Ｐ明朝" pitchFamily="18" charset="-128"/>
            </a:defRPr>
          </a:pPr>
          <a:endParaRPr lang="ja-JP"/>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000"/>
            </a:pPr>
            <a:r>
              <a:rPr lang="ja-JP" altLang="en-US" sz="1000"/>
              <a:t> 合計特殊出生率の推移</a:t>
            </a:r>
            <a:r>
              <a:rPr lang="en-US" altLang="ja-JP" sz="1000"/>
              <a:t>(</a:t>
            </a:r>
            <a:r>
              <a:rPr lang="ja-JP" altLang="en-US" sz="1000"/>
              <a:t>全国） </a:t>
            </a:r>
          </a:p>
        </c:rich>
      </c:tx>
      <c:layout>
        <c:manualLayout>
          <c:xMode val="edge"/>
          <c:yMode val="edge"/>
          <c:x val="0.23985607489413724"/>
          <c:y val="8.9936784656471661E-2"/>
        </c:manualLayout>
      </c:layout>
    </c:title>
    <c:plotArea>
      <c:layout/>
      <c:lineChart>
        <c:grouping val="standard"/>
        <c:ser>
          <c:idx val="1"/>
          <c:order val="0"/>
          <c:tx>
            <c:strRef>
              <c:f>Sheet1!$G$1</c:f>
              <c:strCache>
                <c:ptCount val="1"/>
                <c:pt idx="0">
                  <c:v> 合計特殊出生率 </c:v>
                </c:pt>
              </c:strCache>
            </c:strRef>
          </c:tx>
          <c:marker>
            <c:symbol val="none"/>
          </c:marker>
          <c:cat>
            <c:strRef>
              <c:f>Sheet1!$F$32:$F$54</c:f>
              <c:strCache>
                <c:ptCount val="23"/>
                <c:pt idx="0">
                  <c:v>90</c:v>
                </c:pt>
                <c:pt idx="1">
                  <c:v>91</c:v>
                </c:pt>
                <c:pt idx="2">
                  <c:v>92</c:v>
                </c:pt>
                <c:pt idx="3">
                  <c:v>93</c:v>
                </c:pt>
                <c:pt idx="4">
                  <c:v>94</c:v>
                </c:pt>
                <c:pt idx="5">
                  <c:v>95</c:v>
                </c:pt>
                <c:pt idx="6">
                  <c:v>96</c:v>
                </c:pt>
                <c:pt idx="7">
                  <c:v>97</c:v>
                </c:pt>
                <c:pt idx="8">
                  <c:v>98</c:v>
                </c:pt>
                <c:pt idx="9">
                  <c:v>99</c:v>
                </c:pt>
                <c:pt idx="10">
                  <c:v>2000</c:v>
                </c:pt>
                <c:pt idx="11">
                  <c:v>01</c:v>
                </c:pt>
                <c:pt idx="12">
                  <c:v>02</c:v>
                </c:pt>
                <c:pt idx="13">
                  <c:v>03</c:v>
                </c:pt>
                <c:pt idx="14">
                  <c:v>04</c:v>
                </c:pt>
                <c:pt idx="15">
                  <c:v>05</c:v>
                </c:pt>
                <c:pt idx="16">
                  <c:v>06</c:v>
                </c:pt>
                <c:pt idx="17">
                  <c:v>07</c:v>
                </c:pt>
                <c:pt idx="18">
                  <c:v>08</c:v>
                </c:pt>
                <c:pt idx="19">
                  <c:v>09</c:v>
                </c:pt>
                <c:pt idx="20">
                  <c:v>10</c:v>
                </c:pt>
                <c:pt idx="21">
                  <c:v>11</c:v>
                </c:pt>
                <c:pt idx="22">
                  <c:v>12</c:v>
                </c:pt>
              </c:strCache>
            </c:strRef>
          </c:cat>
          <c:val>
            <c:numRef>
              <c:f>Sheet1!$G$32:$G$54</c:f>
              <c:numCache>
                <c:formatCode>General</c:formatCode>
                <c:ptCount val="23"/>
                <c:pt idx="0">
                  <c:v>1.54</c:v>
                </c:pt>
                <c:pt idx="1">
                  <c:v>1.53</c:v>
                </c:pt>
                <c:pt idx="2">
                  <c:v>1.5</c:v>
                </c:pt>
                <c:pt idx="3">
                  <c:v>1.46</c:v>
                </c:pt>
                <c:pt idx="4">
                  <c:v>1.5</c:v>
                </c:pt>
                <c:pt idx="5">
                  <c:v>1.42</c:v>
                </c:pt>
                <c:pt idx="6">
                  <c:v>1.43</c:v>
                </c:pt>
                <c:pt idx="7">
                  <c:v>1.3900000000000001</c:v>
                </c:pt>
                <c:pt idx="8">
                  <c:v>1.3800000000000001</c:v>
                </c:pt>
                <c:pt idx="9">
                  <c:v>1.34</c:v>
                </c:pt>
                <c:pt idx="10">
                  <c:v>1.36</c:v>
                </c:pt>
                <c:pt idx="11">
                  <c:v>1.33</c:v>
                </c:pt>
                <c:pt idx="12">
                  <c:v>1.32</c:v>
                </c:pt>
                <c:pt idx="13">
                  <c:v>1.29</c:v>
                </c:pt>
                <c:pt idx="14">
                  <c:v>1.29</c:v>
                </c:pt>
                <c:pt idx="15">
                  <c:v>1.26</c:v>
                </c:pt>
                <c:pt idx="16">
                  <c:v>1.32</c:v>
                </c:pt>
                <c:pt idx="17">
                  <c:v>1.34</c:v>
                </c:pt>
                <c:pt idx="18">
                  <c:v>1.37</c:v>
                </c:pt>
                <c:pt idx="19">
                  <c:v>1.37</c:v>
                </c:pt>
                <c:pt idx="20">
                  <c:v>1.3900000000000001</c:v>
                </c:pt>
                <c:pt idx="21">
                  <c:v>1.3900000000000001</c:v>
                </c:pt>
                <c:pt idx="22">
                  <c:v>1.41</c:v>
                </c:pt>
              </c:numCache>
            </c:numRef>
          </c:val>
        </c:ser>
        <c:marker val="1"/>
        <c:axId val="160781824"/>
        <c:axId val="160783360"/>
      </c:lineChart>
      <c:catAx>
        <c:axId val="160781824"/>
        <c:scaling>
          <c:orientation val="minMax"/>
        </c:scaling>
        <c:axPos val="b"/>
        <c:numFmt formatCode="@" sourceLinked="1"/>
        <c:tickLblPos val="nextTo"/>
        <c:txPr>
          <a:bodyPr/>
          <a:lstStyle/>
          <a:p>
            <a:pPr>
              <a:defRPr sz="800"/>
            </a:pPr>
            <a:endParaRPr lang="ja-JP"/>
          </a:p>
        </c:txPr>
        <c:crossAx val="160783360"/>
        <c:crosses val="autoZero"/>
        <c:auto val="1"/>
        <c:lblAlgn val="ctr"/>
        <c:lblOffset val="100"/>
      </c:catAx>
      <c:valAx>
        <c:axId val="160783360"/>
        <c:scaling>
          <c:orientation val="minMax"/>
        </c:scaling>
        <c:axPos val="l"/>
        <c:majorGridlines/>
        <c:numFmt formatCode="General" sourceLinked="1"/>
        <c:tickLblPos val="nextTo"/>
        <c:crossAx val="160781824"/>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0.20811748569700747"/>
          <c:y val="6.1068164002351703E-2"/>
          <c:w val="0.66820764556533863"/>
          <c:h val="0.92192128139085661"/>
        </c:manualLayout>
      </c:layout>
      <c:barChart>
        <c:barDir val="bar"/>
        <c:grouping val="stacked"/>
        <c:ser>
          <c:idx val="0"/>
          <c:order val="0"/>
          <c:tx>
            <c:strRef>
              <c:f>Sheet3!$E$4</c:f>
              <c:strCache>
                <c:ptCount val="1"/>
                <c:pt idx="0">
                  <c:v>太陽光発電</c:v>
                </c:pt>
              </c:strCache>
            </c:strRef>
          </c:tx>
          <c:spPr>
            <a:solidFill>
              <a:schemeClr val="accent5">
                <a:lumMod val="60000"/>
                <a:lumOff val="40000"/>
              </a:schemeClr>
            </a:solidFill>
          </c:spPr>
          <c:cat>
            <c:strRef>
              <c:f>Sheet3!$B$6:$B$52</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Sheet3!$E$6:$E$52</c:f>
              <c:numCache>
                <c:formatCode>#,##0.00_ </c:formatCode>
                <c:ptCount val="47"/>
                <c:pt idx="0">
                  <c:v>224.82000000000087</c:v>
                </c:pt>
                <c:pt idx="1">
                  <c:v>113.85</c:v>
                </c:pt>
                <c:pt idx="2">
                  <c:v>115.8</c:v>
                </c:pt>
                <c:pt idx="3">
                  <c:v>59.96</c:v>
                </c:pt>
                <c:pt idx="4">
                  <c:v>27.55</c:v>
                </c:pt>
                <c:pt idx="5">
                  <c:v>43.58</c:v>
                </c:pt>
                <c:pt idx="6">
                  <c:v>160.82000000000087</c:v>
                </c:pt>
                <c:pt idx="7">
                  <c:v>123.39</c:v>
                </c:pt>
                <c:pt idx="8">
                  <c:v>74.89</c:v>
                </c:pt>
                <c:pt idx="9">
                  <c:v>173.64</c:v>
                </c:pt>
                <c:pt idx="10">
                  <c:v>115.67999999999998</c:v>
                </c:pt>
                <c:pt idx="11">
                  <c:v>140</c:v>
                </c:pt>
                <c:pt idx="12">
                  <c:v>115.31</c:v>
                </c:pt>
                <c:pt idx="13">
                  <c:v>121.93</c:v>
                </c:pt>
                <c:pt idx="14">
                  <c:v>156.20999999999998</c:v>
                </c:pt>
                <c:pt idx="15">
                  <c:v>50.730000000000011</c:v>
                </c:pt>
                <c:pt idx="16">
                  <c:v>164.48000000000027</c:v>
                </c:pt>
                <c:pt idx="17">
                  <c:v>47.61</c:v>
                </c:pt>
                <c:pt idx="18">
                  <c:v>161.80000000000001</c:v>
                </c:pt>
                <c:pt idx="19">
                  <c:v>256.82</c:v>
                </c:pt>
                <c:pt idx="20">
                  <c:v>100.96000000000002</c:v>
                </c:pt>
                <c:pt idx="21">
                  <c:v>127.36</c:v>
                </c:pt>
                <c:pt idx="22">
                  <c:v>234.41</c:v>
                </c:pt>
                <c:pt idx="23">
                  <c:v>74.38</c:v>
                </c:pt>
                <c:pt idx="24">
                  <c:v>75.75</c:v>
                </c:pt>
                <c:pt idx="25">
                  <c:v>57.18</c:v>
                </c:pt>
                <c:pt idx="26">
                  <c:v>137.16999999999999</c:v>
                </c:pt>
                <c:pt idx="27">
                  <c:v>149.07</c:v>
                </c:pt>
                <c:pt idx="28">
                  <c:v>41.15</c:v>
                </c:pt>
                <c:pt idx="29">
                  <c:v>47.65</c:v>
                </c:pt>
                <c:pt idx="30">
                  <c:v>16.57</c:v>
                </c:pt>
                <c:pt idx="31">
                  <c:v>148.16999999999999</c:v>
                </c:pt>
                <c:pt idx="32">
                  <c:v>263.97000000000003</c:v>
                </c:pt>
                <c:pt idx="33">
                  <c:v>115.46000000000002</c:v>
                </c:pt>
                <c:pt idx="34">
                  <c:v>130.06</c:v>
                </c:pt>
                <c:pt idx="35">
                  <c:v>69.98</c:v>
                </c:pt>
                <c:pt idx="36">
                  <c:v>141.87</c:v>
                </c:pt>
                <c:pt idx="37">
                  <c:v>215.35000000000107</c:v>
                </c:pt>
                <c:pt idx="38">
                  <c:v>36.849999999999994</c:v>
                </c:pt>
                <c:pt idx="39">
                  <c:v>146.19999999999999</c:v>
                </c:pt>
                <c:pt idx="40">
                  <c:v>47.660000000000011</c:v>
                </c:pt>
                <c:pt idx="41">
                  <c:v>235.89000000000001</c:v>
                </c:pt>
                <c:pt idx="42">
                  <c:v>105.01</c:v>
                </c:pt>
                <c:pt idx="43">
                  <c:v>197.55</c:v>
                </c:pt>
                <c:pt idx="44">
                  <c:v>62.18</c:v>
                </c:pt>
                <c:pt idx="45">
                  <c:v>378.96999999999969</c:v>
                </c:pt>
                <c:pt idx="46">
                  <c:v>58.379999999999995</c:v>
                </c:pt>
              </c:numCache>
            </c:numRef>
          </c:val>
        </c:ser>
        <c:ser>
          <c:idx val="1"/>
          <c:order val="1"/>
          <c:tx>
            <c:strRef>
              <c:f>Sheet3!$G$4</c:f>
              <c:strCache>
                <c:ptCount val="1"/>
                <c:pt idx="0">
                  <c:v>陸上風力発電</c:v>
                </c:pt>
              </c:strCache>
            </c:strRef>
          </c:tx>
          <c:spPr>
            <a:solidFill>
              <a:srgbClr val="F8994A"/>
            </a:solidFill>
          </c:spPr>
          <c:val>
            <c:numRef>
              <c:f>Sheet3!$G$6:$G$52</c:f>
              <c:numCache>
                <c:formatCode>#,##0;[Red]\-#,##0</c:formatCode>
                <c:ptCount val="47"/>
                <c:pt idx="0">
                  <c:v>13966</c:v>
                </c:pt>
                <c:pt idx="1">
                  <c:v>1971</c:v>
                </c:pt>
                <c:pt idx="2">
                  <c:v>1600</c:v>
                </c:pt>
                <c:pt idx="3">
                  <c:v>305</c:v>
                </c:pt>
                <c:pt idx="4">
                  <c:v>1580</c:v>
                </c:pt>
                <c:pt idx="5">
                  <c:v>633</c:v>
                </c:pt>
                <c:pt idx="6">
                  <c:v>816</c:v>
                </c:pt>
                <c:pt idx="7">
                  <c:v>84</c:v>
                </c:pt>
                <c:pt idx="8">
                  <c:v>22</c:v>
                </c:pt>
                <c:pt idx="9">
                  <c:v>14</c:v>
                </c:pt>
                <c:pt idx="10">
                  <c:v>5</c:v>
                </c:pt>
                <c:pt idx="11">
                  <c:v>83</c:v>
                </c:pt>
                <c:pt idx="12">
                  <c:v>74</c:v>
                </c:pt>
                <c:pt idx="13">
                  <c:v>10</c:v>
                </c:pt>
                <c:pt idx="14">
                  <c:v>360</c:v>
                </c:pt>
                <c:pt idx="15">
                  <c:v>26</c:v>
                </c:pt>
                <c:pt idx="16">
                  <c:v>321</c:v>
                </c:pt>
                <c:pt idx="17">
                  <c:v>175</c:v>
                </c:pt>
                <c:pt idx="18">
                  <c:v>4</c:v>
                </c:pt>
                <c:pt idx="19">
                  <c:v>30</c:v>
                </c:pt>
                <c:pt idx="20">
                  <c:v>156</c:v>
                </c:pt>
                <c:pt idx="21">
                  <c:v>222</c:v>
                </c:pt>
                <c:pt idx="22">
                  <c:v>184</c:v>
                </c:pt>
                <c:pt idx="23">
                  <c:v>347</c:v>
                </c:pt>
                <c:pt idx="24">
                  <c:v>205</c:v>
                </c:pt>
                <c:pt idx="25">
                  <c:v>272</c:v>
                </c:pt>
                <c:pt idx="26">
                  <c:v>34</c:v>
                </c:pt>
                <c:pt idx="27">
                  <c:v>276</c:v>
                </c:pt>
                <c:pt idx="28">
                  <c:v>139</c:v>
                </c:pt>
                <c:pt idx="29">
                  <c:v>295</c:v>
                </c:pt>
                <c:pt idx="30">
                  <c:v>93</c:v>
                </c:pt>
                <c:pt idx="31">
                  <c:v>245</c:v>
                </c:pt>
                <c:pt idx="32">
                  <c:v>92</c:v>
                </c:pt>
                <c:pt idx="33">
                  <c:v>193</c:v>
                </c:pt>
                <c:pt idx="34">
                  <c:v>290</c:v>
                </c:pt>
                <c:pt idx="35">
                  <c:v>85</c:v>
                </c:pt>
                <c:pt idx="36">
                  <c:v>22</c:v>
                </c:pt>
                <c:pt idx="37">
                  <c:v>147</c:v>
                </c:pt>
                <c:pt idx="38">
                  <c:v>249</c:v>
                </c:pt>
                <c:pt idx="39">
                  <c:v>64</c:v>
                </c:pt>
                <c:pt idx="40">
                  <c:v>60</c:v>
                </c:pt>
                <c:pt idx="41">
                  <c:v>303</c:v>
                </c:pt>
                <c:pt idx="42">
                  <c:v>311</c:v>
                </c:pt>
                <c:pt idx="43">
                  <c:v>192</c:v>
                </c:pt>
                <c:pt idx="44">
                  <c:v>319</c:v>
                </c:pt>
                <c:pt idx="45">
                  <c:v>849</c:v>
                </c:pt>
                <c:pt idx="46">
                  <c:v>574</c:v>
                </c:pt>
              </c:numCache>
            </c:numRef>
          </c:val>
        </c:ser>
        <c:gapWidth val="50"/>
        <c:overlap val="100"/>
        <c:axId val="160965376"/>
        <c:axId val="160966912"/>
      </c:barChart>
      <c:catAx>
        <c:axId val="160965376"/>
        <c:scaling>
          <c:orientation val="maxMin"/>
        </c:scaling>
        <c:axPos val="l"/>
        <c:numFmt formatCode="General" sourceLinked="1"/>
        <c:tickLblPos val="nextTo"/>
        <c:txPr>
          <a:bodyPr rot="0" vert="horz"/>
          <a:lstStyle/>
          <a:p>
            <a:pPr>
              <a:defRPr sz="600"/>
            </a:pPr>
            <a:endParaRPr lang="ja-JP"/>
          </a:p>
        </c:txPr>
        <c:crossAx val="160966912"/>
        <c:crosses val="autoZero"/>
        <c:auto val="1"/>
        <c:lblAlgn val="ctr"/>
        <c:lblOffset val="100"/>
      </c:catAx>
      <c:valAx>
        <c:axId val="160966912"/>
        <c:scaling>
          <c:orientation val="minMax"/>
          <c:max val="1000"/>
        </c:scaling>
        <c:axPos val="t"/>
        <c:majorGridlines/>
        <c:numFmt formatCode="#,##0_ " sourceLinked="0"/>
        <c:tickLblPos val="nextTo"/>
        <c:crossAx val="160965376"/>
        <c:crosses val="autoZero"/>
        <c:crossBetween val="between"/>
      </c:valAx>
    </c:plotArea>
    <c:plotVisOnly val="1"/>
    <c:dispBlanksAs val="gap"/>
  </c:chart>
  <c:spPr>
    <a:noFill/>
  </c:sp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drawing1.xml><?xml version="1.0" encoding="utf-8"?>
<c:userShapes xmlns:c="http://schemas.openxmlformats.org/drawingml/2006/chart">
  <cdr:relSizeAnchor xmlns:cdr="http://schemas.openxmlformats.org/drawingml/2006/chartDrawing">
    <cdr:from>
      <cdr:x>0.85203</cdr:x>
      <cdr:y>0.05805</cdr:y>
    </cdr:from>
    <cdr:to>
      <cdr:x>0.96765</cdr:x>
      <cdr:y>0.07935</cdr:y>
    </cdr:to>
    <cdr:sp macro="" textlink="">
      <cdr:nvSpPr>
        <cdr:cNvPr id="2" name="テキスト ボックス 1"/>
        <cdr:cNvSpPr txBox="1"/>
      </cdr:nvSpPr>
      <cdr:spPr>
        <a:xfrm xmlns:a="http://schemas.openxmlformats.org/drawingml/2006/main">
          <a:off x="3417668" y="331738"/>
          <a:ext cx="463798" cy="121731"/>
        </a:xfrm>
        <a:prstGeom xmlns:a="http://schemas.openxmlformats.org/drawingml/2006/main" prst="rect">
          <a:avLst/>
        </a:prstGeom>
      </cdr:spPr>
      <cdr:txBody>
        <a:bodyPr xmlns:a="http://schemas.openxmlformats.org/drawingml/2006/main" vertOverflow="clip" wrap="square" lIns="0" tIns="0" rIns="0" bIns="0" rtlCol="0" anchor="ctr" anchorCtr="0"/>
        <a:lstStyle xmlns:a="http://schemas.openxmlformats.org/drawingml/2006/main"/>
        <a:p xmlns:a="http://schemas.openxmlformats.org/drawingml/2006/main">
          <a:pPr algn="r"/>
          <a:r>
            <a:rPr lang="en-US" altLang="ja-JP" sz="800" dirty="0"/>
            <a:t>14,190</a:t>
          </a:r>
          <a:endParaRPr lang="ja-JP" altLang="en-US" sz="800" dirty="0"/>
        </a:p>
      </cdr:txBody>
    </cdr:sp>
  </cdr:relSizeAnchor>
  <cdr:relSizeAnchor xmlns:cdr="http://schemas.openxmlformats.org/drawingml/2006/chartDrawing">
    <cdr:from>
      <cdr:x>0.8573</cdr:x>
      <cdr:y>0.0563</cdr:y>
    </cdr:from>
    <cdr:to>
      <cdr:x>0.87245</cdr:x>
      <cdr:y>0.12648</cdr:y>
    </cdr:to>
    <cdr:grpSp>
      <cdr:nvGrpSpPr>
        <cdr:cNvPr id="6" name="グループ化 5"/>
        <cdr:cNvGrpSpPr/>
      </cdr:nvGrpSpPr>
      <cdr:grpSpPr>
        <a:xfrm xmlns:a="http://schemas.openxmlformats.org/drawingml/2006/main">
          <a:off x="3438816" y="309691"/>
          <a:ext cx="60770" cy="386041"/>
          <a:chOff x="5657022" y="422413"/>
          <a:chExt cx="99391" cy="664266"/>
        </a:xfrm>
      </cdr:grpSpPr>
      <cdr:sp macro="" textlink="">
        <cdr:nvSpPr>
          <cdr:cNvPr id="4" name="フリーフォーム 3"/>
          <cdr:cNvSpPr/>
        </cdr:nvSpPr>
        <cdr:spPr>
          <a:xfrm xmlns:a="http://schemas.openxmlformats.org/drawingml/2006/main">
            <a:off x="5657022" y="424070"/>
            <a:ext cx="57978" cy="662609"/>
          </a:xfrm>
          <a:custGeom xmlns:a="http://schemas.openxmlformats.org/drawingml/2006/main">
            <a:avLst/>
            <a:gdLst>
              <a:gd name="connsiteX0" fmla="*/ 33130 w 160130"/>
              <a:gd name="connsiteY0" fmla="*/ 0 h 662609"/>
              <a:gd name="connsiteX1" fmla="*/ 149087 w 160130"/>
              <a:gd name="connsiteY1" fmla="*/ 149087 h 662609"/>
              <a:gd name="connsiteX2" fmla="*/ 16565 w 160130"/>
              <a:gd name="connsiteY2" fmla="*/ 323022 h 662609"/>
              <a:gd name="connsiteX3" fmla="*/ 157369 w 160130"/>
              <a:gd name="connsiteY3" fmla="*/ 505239 h 662609"/>
              <a:gd name="connsiteX4" fmla="*/ 0 w 160130"/>
              <a:gd name="connsiteY4" fmla="*/ 662609 h 662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30" h="662609">
                <a:moveTo>
                  <a:pt x="33130" y="0"/>
                </a:moveTo>
                <a:cubicBezTo>
                  <a:pt x="92489" y="47625"/>
                  <a:pt x="151848" y="95250"/>
                  <a:pt x="149087" y="149087"/>
                </a:cubicBezTo>
                <a:cubicBezTo>
                  <a:pt x="146326" y="202924"/>
                  <a:pt x="15185" y="263663"/>
                  <a:pt x="16565" y="323022"/>
                </a:cubicBezTo>
                <a:cubicBezTo>
                  <a:pt x="17945" y="382381"/>
                  <a:pt x="160130" y="448641"/>
                  <a:pt x="157369" y="505239"/>
                </a:cubicBezTo>
                <a:cubicBezTo>
                  <a:pt x="154608" y="561837"/>
                  <a:pt x="77304" y="612223"/>
                  <a:pt x="0" y="662609"/>
                </a:cubicBezTo>
              </a:path>
            </a:pathLst>
          </a:cu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sp macro="" textlink="">
        <cdr:nvSpPr>
          <cdr:cNvPr id="5" name="フリーフォーム 4"/>
          <cdr:cNvSpPr/>
        </cdr:nvSpPr>
        <cdr:spPr>
          <a:xfrm xmlns:a="http://schemas.openxmlformats.org/drawingml/2006/main">
            <a:off x="5698435" y="422413"/>
            <a:ext cx="57978" cy="662609"/>
          </a:xfrm>
          <a:custGeom xmlns:a="http://schemas.openxmlformats.org/drawingml/2006/main">
            <a:avLst/>
            <a:gdLst>
              <a:gd name="connsiteX0" fmla="*/ 33130 w 160130"/>
              <a:gd name="connsiteY0" fmla="*/ 0 h 662609"/>
              <a:gd name="connsiteX1" fmla="*/ 149087 w 160130"/>
              <a:gd name="connsiteY1" fmla="*/ 149087 h 662609"/>
              <a:gd name="connsiteX2" fmla="*/ 16565 w 160130"/>
              <a:gd name="connsiteY2" fmla="*/ 323022 h 662609"/>
              <a:gd name="connsiteX3" fmla="*/ 157369 w 160130"/>
              <a:gd name="connsiteY3" fmla="*/ 505239 h 662609"/>
              <a:gd name="connsiteX4" fmla="*/ 0 w 160130"/>
              <a:gd name="connsiteY4" fmla="*/ 662609 h 662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30" h="662609">
                <a:moveTo>
                  <a:pt x="33130" y="0"/>
                </a:moveTo>
                <a:cubicBezTo>
                  <a:pt x="92489" y="47625"/>
                  <a:pt x="151848" y="95250"/>
                  <a:pt x="149087" y="149087"/>
                </a:cubicBezTo>
                <a:cubicBezTo>
                  <a:pt x="146326" y="202924"/>
                  <a:pt x="15185" y="263663"/>
                  <a:pt x="16565" y="323022"/>
                </a:cubicBezTo>
                <a:cubicBezTo>
                  <a:pt x="17945" y="382381"/>
                  <a:pt x="160130" y="448641"/>
                  <a:pt x="157369" y="505239"/>
                </a:cubicBezTo>
                <a:cubicBezTo>
                  <a:pt x="154608" y="561837"/>
                  <a:pt x="77304" y="612223"/>
                  <a:pt x="0" y="662609"/>
                </a:cubicBezTo>
              </a:path>
            </a:pathLst>
          </a:cu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ja-JP"/>
          </a:p>
        </cdr:txBody>
      </cdr:sp>
    </cdr:grpSp>
  </cdr:relSizeAnchor>
  <cdr:relSizeAnchor xmlns:cdr="http://schemas.openxmlformats.org/drawingml/2006/chartDrawing">
    <cdr:from>
      <cdr:x>0.86005</cdr:x>
      <cdr:y>0.13439</cdr:y>
    </cdr:from>
    <cdr:to>
      <cdr:x>0.87814</cdr:x>
      <cdr:y>0.16134</cdr:y>
    </cdr:to>
    <cdr:grpSp>
      <cdr:nvGrpSpPr>
        <cdr:cNvPr id="12" name="グループ化 11"/>
        <cdr:cNvGrpSpPr/>
      </cdr:nvGrpSpPr>
      <cdr:grpSpPr>
        <a:xfrm xmlns:a="http://schemas.openxmlformats.org/drawingml/2006/main">
          <a:off x="3449847" y="739243"/>
          <a:ext cx="72563" cy="148244"/>
          <a:chOff x="5668664" y="1176029"/>
          <a:chExt cx="118614" cy="256526"/>
        </a:xfrm>
      </cdr:grpSpPr>
      <cdr:sp macro="" textlink="">
        <cdr:nvSpPr>
          <cdr:cNvPr id="10" name="フリーフォーム 9"/>
          <cdr:cNvSpPr/>
        </cdr:nvSpPr>
        <cdr:spPr>
          <a:xfrm xmlns:a="http://schemas.openxmlformats.org/drawingml/2006/main">
            <a:off x="5710041" y="1176029"/>
            <a:ext cx="77237" cy="249864"/>
          </a:xfrm>
          <a:custGeom xmlns:a="http://schemas.openxmlformats.org/drawingml/2006/main">
            <a:avLst/>
            <a:gdLst>
              <a:gd name="connsiteX0" fmla="*/ 0 w 77304"/>
              <a:gd name="connsiteY0" fmla="*/ 0 h 248478"/>
              <a:gd name="connsiteX1" fmla="*/ 74543 w 77304"/>
              <a:gd name="connsiteY1" fmla="*/ 115956 h 248478"/>
              <a:gd name="connsiteX2" fmla="*/ 16565 w 77304"/>
              <a:gd name="connsiteY2" fmla="*/ 248478 h 248478"/>
            </a:gdLst>
            <a:ahLst/>
            <a:cxnLst>
              <a:cxn ang="0">
                <a:pos x="connsiteX0" y="connsiteY0"/>
              </a:cxn>
              <a:cxn ang="0">
                <a:pos x="connsiteX1" y="connsiteY1"/>
              </a:cxn>
              <a:cxn ang="0">
                <a:pos x="connsiteX2" y="connsiteY2"/>
              </a:cxn>
            </a:cxnLst>
            <a:rect l="l" t="t" r="r" b="b"/>
            <a:pathLst>
              <a:path w="77304" h="248478">
                <a:moveTo>
                  <a:pt x="0" y="0"/>
                </a:moveTo>
                <a:cubicBezTo>
                  <a:pt x="35891" y="37271"/>
                  <a:pt x="71782" y="74543"/>
                  <a:pt x="74543" y="115956"/>
                </a:cubicBezTo>
                <a:cubicBezTo>
                  <a:pt x="77304" y="157369"/>
                  <a:pt x="46934" y="202923"/>
                  <a:pt x="16565" y="248478"/>
                </a:cubicBezTo>
              </a:path>
            </a:pathLst>
          </a:cu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sp macro="" textlink="">
        <cdr:nvSpPr>
          <cdr:cNvPr id="11" name="フリーフォーム 10"/>
          <cdr:cNvSpPr/>
        </cdr:nvSpPr>
        <cdr:spPr>
          <a:xfrm xmlns:a="http://schemas.openxmlformats.org/drawingml/2006/main">
            <a:off x="5668664" y="1182691"/>
            <a:ext cx="77237" cy="249864"/>
          </a:xfrm>
          <a:custGeom xmlns:a="http://schemas.openxmlformats.org/drawingml/2006/main">
            <a:avLst/>
            <a:gdLst>
              <a:gd name="connsiteX0" fmla="*/ 0 w 77304"/>
              <a:gd name="connsiteY0" fmla="*/ 0 h 248478"/>
              <a:gd name="connsiteX1" fmla="*/ 74543 w 77304"/>
              <a:gd name="connsiteY1" fmla="*/ 115956 h 248478"/>
              <a:gd name="connsiteX2" fmla="*/ 16565 w 77304"/>
              <a:gd name="connsiteY2" fmla="*/ 248478 h 248478"/>
            </a:gdLst>
            <a:ahLst/>
            <a:cxnLst>
              <a:cxn ang="0">
                <a:pos x="connsiteX0" y="connsiteY0"/>
              </a:cxn>
              <a:cxn ang="0">
                <a:pos x="connsiteX1" y="connsiteY1"/>
              </a:cxn>
              <a:cxn ang="0">
                <a:pos x="connsiteX2" y="connsiteY2"/>
              </a:cxn>
            </a:cxnLst>
            <a:rect l="l" t="t" r="r" b="b"/>
            <a:pathLst>
              <a:path w="77304" h="248478">
                <a:moveTo>
                  <a:pt x="0" y="0"/>
                </a:moveTo>
                <a:cubicBezTo>
                  <a:pt x="35891" y="37271"/>
                  <a:pt x="71782" y="74543"/>
                  <a:pt x="74543" y="115956"/>
                </a:cubicBezTo>
                <a:cubicBezTo>
                  <a:pt x="77304" y="157369"/>
                  <a:pt x="46934" y="202923"/>
                  <a:pt x="16565" y="248478"/>
                </a:cubicBezTo>
              </a:path>
            </a:pathLst>
          </a:cu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ja-JP"/>
          </a:p>
        </cdr:txBody>
      </cdr:sp>
    </cdr:grpSp>
  </cdr:relSizeAnchor>
  <cdr:relSizeAnchor xmlns:cdr="http://schemas.openxmlformats.org/drawingml/2006/chartDrawing">
    <cdr:from>
      <cdr:x>0.86452</cdr:x>
      <cdr:y>0.94042</cdr:y>
    </cdr:from>
    <cdr:to>
      <cdr:x>0.8763</cdr:x>
      <cdr:y>0.96668</cdr:y>
    </cdr:to>
    <cdr:sp macro="" textlink="">
      <cdr:nvSpPr>
        <cdr:cNvPr id="14" name="フリーフォーム 13"/>
        <cdr:cNvSpPr/>
      </cdr:nvSpPr>
      <cdr:spPr>
        <a:xfrm xmlns:a="http://schemas.openxmlformats.org/drawingml/2006/main">
          <a:off x="3467791" y="5374518"/>
          <a:ext cx="47252" cy="150077"/>
        </a:xfrm>
        <a:custGeom xmlns:a="http://schemas.openxmlformats.org/drawingml/2006/main">
          <a:avLst/>
          <a:gdLst>
            <a:gd name="connsiteX0" fmla="*/ 0 w 77304"/>
            <a:gd name="connsiteY0" fmla="*/ 0 h 248478"/>
            <a:gd name="connsiteX1" fmla="*/ 74543 w 77304"/>
            <a:gd name="connsiteY1" fmla="*/ 115956 h 248478"/>
            <a:gd name="connsiteX2" fmla="*/ 16565 w 77304"/>
            <a:gd name="connsiteY2" fmla="*/ 248478 h 248478"/>
          </a:gdLst>
          <a:ahLst/>
          <a:cxnLst>
            <a:cxn ang="0">
              <a:pos x="connsiteX0" y="connsiteY0"/>
            </a:cxn>
            <a:cxn ang="0">
              <a:pos x="connsiteX1" y="connsiteY1"/>
            </a:cxn>
            <a:cxn ang="0">
              <a:pos x="connsiteX2" y="connsiteY2"/>
            </a:cxn>
          </a:cxnLst>
          <a:rect l="l" t="t" r="r" b="b"/>
          <a:pathLst>
            <a:path w="77304" h="248478">
              <a:moveTo>
                <a:pt x="0" y="0"/>
              </a:moveTo>
              <a:cubicBezTo>
                <a:pt x="35891" y="37271"/>
                <a:pt x="71782" y="74543"/>
                <a:pt x="74543" y="115956"/>
              </a:cubicBezTo>
              <a:cubicBezTo>
                <a:pt x="77304" y="157369"/>
                <a:pt x="46934" y="202923"/>
                <a:pt x="16565" y="248478"/>
              </a:cubicBezTo>
            </a:path>
          </a:pathLst>
        </a:custGeom>
        <a:noFill xmlns:a="http://schemas.openxmlformats.org/drawingml/2006/main"/>
        <a:ln xmlns:a="http://schemas.openxmlformats.org/drawingml/2006/main" w="12700"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ja-JP"/>
        </a:p>
      </cdr:txBody>
    </cdr:sp>
  </cdr:relSizeAnchor>
  <cdr:relSizeAnchor xmlns:cdr="http://schemas.openxmlformats.org/drawingml/2006/chartDrawing">
    <cdr:from>
      <cdr:x>0.86925</cdr:x>
      <cdr:y>0.9398</cdr:y>
    </cdr:from>
    <cdr:to>
      <cdr:x>0.88103</cdr:x>
      <cdr:y>0.96605</cdr:y>
    </cdr:to>
    <cdr:sp macro="" textlink="">
      <cdr:nvSpPr>
        <cdr:cNvPr id="15" name="フリーフォーム 14"/>
        <cdr:cNvSpPr/>
      </cdr:nvSpPr>
      <cdr:spPr>
        <a:xfrm xmlns:a="http://schemas.openxmlformats.org/drawingml/2006/main">
          <a:off x="3486764" y="5370975"/>
          <a:ext cx="47253" cy="150019"/>
        </a:xfrm>
        <a:custGeom xmlns:a="http://schemas.openxmlformats.org/drawingml/2006/main">
          <a:avLst/>
          <a:gdLst>
            <a:gd name="connsiteX0" fmla="*/ 0 w 77304"/>
            <a:gd name="connsiteY0" fmla="*/ 0 h 248478"/>
            <a:gd name="connsiteX1" fmla="*/ 74543 w 77304"/>
            <a:gd name="connsiteY1" fmla="*/ 115956 h 248478"/>
            <a:gd name="connsiteX2" fmla="*/ 16565 w 77304"/>
            <a:gd name="connsiteY2" fmla="*/ 248478 h 248478"/>
          </a:gdLst>
          <a:ahLst/>
          <a:cxnLst>
            <a:cxn ang="0">
              <a:pos x="connsiteX0" y="connsiteY0"/>
            </a:cxn>
            <a:cxn ang="0">
              <a:pos x="connsiteX1" y="connsiteY1"/>
            </a:cxn>
            <a:cxn ang="0">
              <a:pos x="connsiteX2" y="connsiteY2"/>
            </a:cxn>
          </a:cxnLst>
          <a:rect l="l" t="t" r="r" b="b"/>
          <a:pathLst>
            <a:path w="77304" h="248478">
              <a:moveTo>
                <a:pt x="0" y="0"/>
              </a:moveTo>
              <a:cubicBezTo>
                <a:pt x="35891" y="37271"/>
                <a:pt x="71782" y="74543"/>
                <a:pt x="74543" y="115956"/>
              </a:cubicBezTo>
              <a:cubicBezTo>
                <a:pt x="77304" y="157369"/>
                <a:pt x="46934" y="202923"/>
                <a:pt x="16565" y="248478"/>
              </a:cubicBezTo>
            </a:path>
          </a:pathLst>
        </a:custGeom>
        <a:noFill xmlns:a="http://schemas.openxmlformats.org/drawingml/2006/main"/>
        <a:ln xmlns:a="http://schemas.openxmlformats.org/drawingml/2006/main" w="12700"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ja-JP"/>
        </a:p>
      </cdr:txBody>
    </cdr:sp>
  </cdr:relSizeAnchor>
  <cdr:relSizeAnchor xmlns:cdr="http://schemas.openxmlformats.org/drawingml/2006/chartDrawing">
    <cdr:from>
      <cdr:x>0.87149</cdr:x>
      <cdr:y>0.07838</cdr:y>
    </cdr:from>
    <cdr:to>
      <cdr:x>0.96883</cdr:x>
      <cdr:y>0.09968</cdr:y>
    </cdr:to>
    <cdr:sp macro="" textlink="">
      <cdr:nvSpPr>
        <cdr:cNvPr id="18" name="テキスト ボックス 1"/>
        <cdr:cNvSpPr txBox="1"/>
      </cdr:nvSpPr>
      <cdr:spPr>
        <a:xfrm xmlns:a="http://schemas.openxmlformats.org/drawingml/2006/main">
          <a:off x="3495722" y="447959"/>
          <a:ext cx="390475" cy="121731"/>
        </a:xfrm>
        <a:prstGeom xmlns:a="http://schemas.openxmlformats.org/drawingml/2006/main" prst="rect">
          <a:avLst/>
        </a:prstGeom>
      </cdr:spPr>
      <cdr:txBody>
        <a:bodyPr xmlns:a="http://schemas.openxmlformats.org/drawingml/2006/main" wrap="square" lIns="0" tIns="0" rIns="0" bIns="0" rtlCol="0" anchor="ctr" anchorCtr="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altLang="ja-JP" sz="800" dirty="0"/>
            <a:t>2,085</a:t>
          </a:r>
        </a:p>
      </cdr:txBody>
    </cdr:sp>
  </cdr:relSizeAnchor>
  <cdr:relSizeAnchor xmlns:cdr="http://schemas.openxmlformats.org/drawingml/2006/chartDrawing">
    <cdr:from>
      <cdr:x>0.86792</cdr:x>
      <cdr:y>0.1</cdr:y>
    </cdr:from>
    <cdr:to>
      <cdr:x>0.96604</cdr:x>
      <cdr:y>0.1213</cdr:y>
    </cdr:to>
    <cdr:sp macro="" textlink="">
      <cdr:nvSpPr>
        <cdr:cNvPr id="19" name="テキスト ボックス 1"/>
        <cdr:cNvSpPr txBox="1"/>
      </cdr:nvSpPr>
      <cdr:spPr>
        <a:xfrm xmlns:a="http://schemas.openxmlformats.org/drawingml/2006/main">
          <a:off x="3481412" y="571504"/>
          <a:ext cx="393603" cy="121730"/>
        </a:xfrm>
        <a:prstGeom xmlns:a="http://schemas.openxmlformats.org/drawingml/2006/main" prst="rect">
          <a:avLst/>
        </a:prstGeom>
      </cdr:spPr>
      <cdr:txBody>
        <a:bodyPr xmlns:a="http://schemas.openxmlformats.org/drawingml/2006/main" wrap="square" lIns="0" tIns="0" rIns="0" bIns="0" rtlCol="0" anchor="ctr" anchorCtr="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altLang="ja-JP" sz="800" dirty="0"/>
            <a:t>1,716</a:t>
          </a:r>
        </a:p>
      </cdr:txBody>
    </cdr:sp>
  </cdr:relSizeAnchor>
  <cdr:relSizeAnchor xmlns:cdr="http://schemas.openxmlformats.org/drawingml/2006/chartDrawing">
    <cdr:from>
      <cdr:x>0.89523</cdr:x>
      <cdr:y>0.13917</cdr:y>
    </cdr:from>
    <cdr:to>
      <cdr:x>0.96647</cdr:x>
      <cdr:y>0.1575</cdr:y>
    </cdr:to>
    <cdr:sp macro="" textlink="">
      <cdr:nvSpPr>
        <cdr:cNvPr id="20" name="テキスト ボックス 1"/>
        <cdr:cNvSpPr txBox="1"/>
      </cdr:nvSpPr>
      <cdr:spPr>
        <a:xfrm xmlns:a="http://schemas.openxmlformats.org/drawingml/2006/main">
          <a:off x="3590950" y="795343"/>
          <a:ext cx="285752" cy="104788"/>
        </a:xfrm>
        <a:prstGeom xmlns:a="http://schemas.openxmlformats.org/drawingml/2006/main" prst="rect">
          <a:avLst/>
        </a:prstGeom>
      </cdr:spPr>
      <cdr:txBody>
        <a:bodyPr xmlns:a="http://schemas.openxmlformats.org/drawingml/2006/main" wrap="square" lIns="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ja-JP" sz="800" dirty="0"/>
            <a:t>1,608</a:t>
          </a:r>
        </a:p>
      </cdr:txBody>
    </cdr:sp>
  </cdr:relSizeAnchor>
  <cdr:relSizeAnchor xmlns:cdr="http://schemas.openxmlformats.org/drawingml/2006/chartDrawing">
    <cdr:from>
      <cdr:x>0.87296</cdr:x>
      <cdr:y>0.93637</cdr:y>
    </cdr:from>
    <cdr:to>
      <cdr:x>0.96329</cdr:x>
      <cdr:y>0.96531</cdr:y>
    </cdr:to>
    <cdr:sp macro="" textlink="">
      <cdr:nvSpPr>
        <cdr:cNvPr id="21" name="テキスト ボックス 1"/>
        <cdr:cNvSpPr txBox="1"/>
      </cdr:nvSpPr>
      <cdr:spPr>
        <a:xfrm xmlns:a="http://schemas.openxmlformats.org/drawingml/2006/main">
          <a:off x="3501616" y="5351384"/>
          <a:ext cx="362356" cy="165388"/>
        </a:xfrm>
        <a:prstGeom xmlns:a="http://schemas.openxmlformats.org/drawingml/2006/main" prst="rect">
          <a:avLst/>
        </a:prstGeom>
      </cdr:spPr>
      <cdr:txBody>
        <a:bodyPr xmlns:a="http://schemas.openxmlformats.org/drawingml/2006/main" wrap="square" lIns="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ja-JP" sz="900" dirty="0"/>
            <a:t>1,228</a:t>
          </a:r>
        </a:p>
      </cdr:txBody>
    </cdr:sp>
  </cdr:relSizeAnchor>
  <cdr:relSizeAnchor xmlns:cdr="http://schemas.openxmlformats.org/drawingml/2006/chartDrawing">
    <cdr:from>
      <cdr:x>0.88545</cdr:x>
      <cdr:y>0.01854</cdr:y>
    </cdr:from>
    <cdr:to>
      <cdr:x>0.99734</cdr:x>
      <cdr:y>0.03984</cdr:y>
    </cdr:to>
    <cdr:sp macro="" textlink="">
      <cdr:nvSpPr>
        <cdr:cNvPr id="23" name="テキスト ボックス 1"/>
        <cdr:cNvSpPr txBox="1"/>
      </cdr:nvSpPr>
      <cdr:spPr>
        <a:xfrm xmlns:a="http://schemas.openxmlformats.org/drawingml/2006/main">
          <a:off x="3551732" y="105957"/>
          <a:ext cx="448796" cy="121730"/>
        </a:xfrm>
        <a:prstGeom xmlns:a="http://schemas.openxmlformats.org/drawingml/2006/main" prst="rect">
          <a:avLst/>
        </a:prstGeom>
      </cdr:spPr>
      <cdr:txBody>
        <a:bodyPr xmlns:a="http://schemas.openxmlformats.org/drawingml/2006/main" wrap="square" lIns="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sz="1100" dirty="0"/>
            <a:t>万</a:t>
          </a:r>
          <a:r>
            <a:rPr lang="en-US" altLang="ja-JP" sz="1100" dirty="0"/>
            <a:t>kW</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2" y="22"/>
            <a:ext cx="2919413" cy="493713"/>
          </a:xfrm>
          <a:prstGeom prst="rect">
            <a:avLst/>
          </a:prstGeom>
        </p:spPr>
        <p:txBody>
          <a:bodyPr vert="horz" lIns="91247" tIns="45623" rIns="91247" bIns="45623"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14763" y="22"/>
            <a:ext cx="2919412" cy="493713"/>
          </a:xfrm>
          <a:prstGeom prst="rect">
            <a:avLst/>
          </a:prstGeom>
        </p:spPr>
        <p:txBody>
          <a:bodyPr vert="horz" lIns="91247" tIns="45623" rIns="91247" bIns="45623" rtlCol="0"/>
          <a:lstStyle>
            <a:lvl1pPr algn="r" fontAlgn="auto">
              <a:spcBef>
                <a:spcPts val="0"/>
              </a:spcBef>
              <a:spcAft>
                <a:spcPts val="0"/>
              </a:spcAft>
              <a:defRPr sz="1200">
                <a:latin typeface="+mn-lt"/>
                <a:ea typeface="+mn-ea"/>
              </a:defRPr>
            </a:lvl1pPr>
          </a:lstStyle>
          <a:p>
            <a:pPr>
              <a:defRPr/>
            </a:pPr>
            <a:fld id="{3F23D8BF-4DAF-412C-B953-C00AAE000858}" type="datetimeFigureOut">
              <a:rPr lang="ja-JP" altLang="en-US"/>
              <a:pPr>
                <a:defRPr/>
              </a:pPr>
              <a:t>2013/7/28</a:t>
            </a:fld>
            <a:endParaRPr lang="ja-JP" altLang="en-US"/>
          </a:p>
        </p:txBody>
      </p:sp>
      <p:sp>
        <p:nvSpPr>
          <p:cNvPr id="4" name="フッター プレースホルダ 3"/>
          <p:cNvSpPr>
            <a:spLocks noGrp="1"/>
          </p:cNvSpPr>
          <p:nvPr>
            <p:ph type="ftr" sz="quarter" idx="2"/>
          </p:nvPr>
        </p:nvSpPr>
        <p:spPr>
          <a:xfrm>
            <a:off x="22" y="9371013"/>
            <a:ext cx="2919413" cy="493712"/>
          </a:xfrm>
          <a:prstGeom prst="rect">
            <a:avLst/>
          </a:prstGeom>
        </p:spPr>
        <p:txBody>
          <a:bodyPr vert="horz" lIns="91247" tIns="45623" rIns="91247" bIns="45623"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247" tIns="45623" rIns="91247" bIns="45623" rtlCol="0" anchor="b"/>
          <a:lstStyle>
            <a:lvl1pPr algn="r" fontAlgn="auto">
              <a:spcBef>
                <a:spcPts val="0"/>
              </a:spcBef>
              <a:spcAft>
                <a:spcPts val="0"/>
              </a:spcAft>
              <a:defRPr sz="1200">
                <a:latin typeface="+mn-lt"/>
                <a:ea typeface="+mn-ea"/>
              </a:defRPr>
            </a:lvl1pPr>
          </a:lstStyle>
          <a:p>
            <a:pPr>
              <a:defRPr/>
            </a:pPr>
            <a:fld id="{E05EF5B7-E078-473B-9E73-7598B2A1940B}" type="slidenum">
              <a:rPr lang="ja-JP" altLang="en-US"/>
              <a:pPr>
                <a:defRPr/>
              </a:pPr>
              <a:t>&lt;#&gt;</a:t>
            </a:fld>
            <a:endParaRPr lang="ja-JP" altLang="en-US"/>
          </a:p>
        </p:txBody>
      </p:sp>
    </p:spTree>
    <p:extLst>
      <p:ext uri="{BB962C8B-B14F-4D97-AF65-F5344CB8AC3E}">
        <p14:creationId xmlns="" xmlns:p14="http://schemas.microsoft.com/office/powerpoint/2010/main" val="4213831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2" y="22"/>
            <a:ext cx="2919413" cy="493713"/>
          </a:xfrm>
          <a:prstGeom prst="rect">
            <a:avLst/>
          </a:prstGeom>
        </p:spPr>
        <p:txBody>
          <a:bodyPr vert="horz" lIns="91253" tIns="45626" rIns="91253" bIns="4562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14763" y="22"/>
            <a:ext cx="2919412" cy="493713"/>
          </a:xfrm>
          <a:prstGeom prst="rect">
            <a:avLst/>
          </a:prstGeom>
        </p:spPr>
        <p:txBody>
          <a:bodyPr vert="horz" lIns="91253" tIns="45626" rIns="91253" bIns="45626" rtlCol="0"/>
          <a:lstStyle>
            <a:lvl1pPr algn="r">
              <a:defRPr sz="1200">
                <a:latin typeface="Arial" charset="0"/>
                <a:ea typeface="ＭＳ Ｐゴシック" pitchFamily="50" charset="-128"/>
              </a:defRPr>
            </a:lvl1pPr>
          </a:lstStyle>
          <a:p>
            <a:pPr>
              <a:defRPr/>
            </a:pPr>
            <a:fld id="{09A2494C-DE4C-4B72-BC0E-DB53FE058D3B}" type="datetimeFigureOut">
              <a:rPr lang="ja-JP" altLang="en-US"/>
              <a:pPr>
                <a:defRPr/>
              </a:pPr>
              <a:t>2013/7/28</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253" tIns="45626" rIns="91253" bIns="45626" rtlCol="0" anchor="ctr"/>
          <a:lstStyle/>
          <a:p>
            <a:pPr lvl="0"/>
            <a:endParaRPr lang="ja-JP" altLang="en-US" noProof="0"/>
          </a:p>
        </p:txBody>
      </p:sp>
      <p:sp>
        <p:nvSpPr>
          <p:cNvPr id="5" name="ノート プレースホルダ 4"/>
          <p:cNvSpPr>
            <a:spLocks noGrp="1"/>
          </p:cNvSpPr>
          <p:nvPr>
            <p:ph type="body" sz="quarter" idx="3"/>
          </p:nvPr>
        </p:nvSpPr>
        <p:spPr>
          <a:xfrm>
            <a:off x="673122" y="4686300"/>
            <a:ext cx="5389563" cy="4440238"/>
          </a:xfrm>
          <a:prstGeom prst="rect">
            <a:avLst/>
          </a:prstGeom>
        </p:spPr>
        <p:txBody>
          <a:bodyPr vert="horz" lIns="91253" tIns="45626" rIns="91253" bIns="45626"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22" y="9371013"/>
            <a:ext cx="2919413" cy="493712"/>
          </a:xfrm>
          <a:prstGeom prst="rect">
            <a:avLst/>
          </a:prstGeom>
        </p:spPr>
        <p:txBody>
          <a:bodyPr vert="horz" lIns="91253" tIns="45626" rIns="91253" bIns="45626"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253" tIns="45626" rIns="91253" bIns="45626" rtlCol="0" anchor="b"/>
          <a:lstStyle>
            <a:lvl1pPr algn="r">
              <a:defRPr sz="1200">
                <a:latin typeface="Arial" charset="0"/>
                <a:ea typeface="ＭＳ Ｐゴシック" pitchFamily="50" charset="-128"/>
              </a:defRPr>
            </a:lvl1pPr>
          </a:lstStyle>
          <a:p>
            <a:pPr>
              <a:defRPr/>
            </a:pPr>
            <a:fld id="{0B22AB6F-F2E8-4925-9C82-DEC59549B974}" type="slidenum">
              <a:rPr lang="ja-JP" altLang="en-US"/>
              <a:pPr>
                <a:defRPr/>
              </a:pPr>
              <a:t>&lt;#&gt;</a:t>
            </a:fld>
            <a:endParaRPr lang="ja-JP" altLang="en-US"/>
          </a:p>
        </p:txBody>
      </p:sp>
    </p:spTree>
    <p:extLst>
      <p:ext uri="{BB962C8B-B14F-4D97-AF65-F5344CB8AC3E}">
        <p14:creationId xmlns="" xmlns:p14="http://schemas.microsoft.com/office/powerpoint/2010/main" val="1263842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04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8574C4-19DB-482A-B82E-2E9215127E00}" type="slidenum">
              <a:rPr lang="ja-JP" altLang="en-US" smtClean="0">
                <a:ea typeface="ＭＳ Ｐゴシック" charset="-128"/>
              </a:rPr>
              <a:pPr/>
              <a:t>4</a:t>
            </a:fld>
            <a:endParaRPr lang="ja-JP" altLang="en-US"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14018" name="ノート プレースホルダ 2"/>
          <p:cNvSpPr>
            <a:spLocks noGrp="1"/>
          </p:cNvSpPr>
          <p:nvPr>
            <p:ph type="body" idx="1"/>
          </p:nvPr>
        </p:nvSpPr>
        <p:spPr>
          <a:noFill/>
          <a:ln/>
        </p:spPr>
        <p:txBody>
          <a:bodyPr/>
          <a:lstStyle/>
          <a:p>
            <a:endParaRPr lang="ja-JP" altLang="en-US" smtClean="0"/>
          </a:p>
        </p:txBody>
      </p:sp>
      <p:sp>
        <p:nvSpPr>
          <p:cNvPr id="214019" name="スライド番号プレースホルダ 3"/>
          <p:cNvSpPr>
            <a:spLocks noGrp="1"/>
          </p:cNvSpPr>
          <p:nvPr>
            <p:ph type="sldNum" sz="quarter" idx="5"/>
          </p:nvPr>
        </p:nvSpPr>
        <p:spPr>
          <a:noFill/>
        </p:spPr>
        <p:txBody>
          <a:bodyPr/>
          <a:lstStyle/>
          <a:p>
            <a:fld id="{C3356665-3808-4933-A520-246F4E1FFDFA}" type="slidenum">
              <a:rPr lang="ja-JP" altLang="en-US" smtClean="0"/>
              <a:pPr/>
              <a:t>13</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B22AB6F-F2E8-4925-9C82-DEC59549B974}" type="slidenum">
              <a:rPr lang="ja-JP" altLang="en-US" smtClean="0"/>
              <a:pPr>
                <a:defRPr/>
              </a:pPr>
              <a:t>14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B22AB6F-F2E8-4925-9C82-DEC59549B974}" type="slidenum">
              <a:rPr lang="ja-JP" altLang="en-US" smtClean="0"/>
              <a:pPr>
                <a:defRPr/>
              </a:pPr>
              <a:t>15</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E333876-83DC-4F00-A3FB-7BBA108D8DF0}" type="datetimeFigureOut">
              <a:rPr lang="ja-JP" altLang="en-US"/>
              <a:pPr>
                <a:defRPr/>
              </a:pPr>
              <a:t>2013/7/28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0363480-52D2-473C-B92D-22B495003B96}"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4" name="正方形/長方形 3"/>
          <p:cNvSpPr/>
          <p:nvPr userDrawn="1"/>
        </p:nvSpPr>
        <p:spPr>
          <a:xfrm>
            <a:off x="114300" y="122238"/>
            <a:ext cx="8928100" cy="1663688"/>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5" name="正方形/長方形 4"/>
          <p:cNvSpPr/>
          <p:nvPr userDrawn="1"/>
        </p:nvSpPr>
        <p:spPr>
          <a:xfrm>
            <a:off x="1492250" y="142875"/>
            <a:ext cx="7526338" cy="3571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400" b="1" dirty="0">
              <a:solidFill>
                <a:schemeClr val="tx1"/>
              </a:solidFill>
              <a:latin typeface="ＭＳ ゴシック" pitchFamily="49" charset="-128"/>
              <a:ea typeface="ＭＳ ゴシック" pitchFamily="49" charset="-128"/>
            </a:endParaRPr>
          </a:p>
        </p:txBody>
      </p:sp>
      <p:sp>
        <p:nvSpPr>
          <p:cNvPr id="6" name="正方形/長方形 5"/>
          <p:cNvSpPr/>
          <p:nvPr userDrawn="1"/>
        </p:nvSpPr>
        <p:spPr>
          <a:xfrm>
            <a:off x="142875" y="142875"/>
            <a:ext cx="1785938" cy="3571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案</a:t>
            </a:r>
          </a:p>
        </p:txBody>
      </p:sp>
      <p:sp>
        <p:nvSpPr>
          <p:cNvPr id="14" name="テキスト プレースホルダ 10"/>
          <p:cNvSpPr>
            <a:spLocks noGrp="1"/>
          </p:cNvSpPr>
          <p:nvPr>
            <p:ph type="body" sz="quarter" idx="12"/>
          </p:nvPr>
        </p:nvSpPr>
        <p:spPr>
          <a:xfrm>
            <a:off x="220631" y="584732"/>
            <a:ext cx="8709087" cy="558252"/>
          </a:xfrm>
        </p:spPr>
        <p:txBody>
          <a:bodyPr>
            <a:normAutofit/>
          </a:bodyPr>
          <a:lstStyle>
            <a:lvl1pPr>
              <a:buNone/>
              <a:defRPr sz="1400" b="0">
                <a:latin typeface="ＭＳ ゴシック" pitchFamily="49" charset="-128"/>
                <a:ea typeface="ＭＳ ゴシック" pitchFamily="49" charset="-128"/>
              </a:defRPr>
            </a:lvl1pPr>
          </a:lstStyle>
          <a:p>
            <a:pPr lvl="0"/>
            <a:r>
              <a:rPr lang="ja-JP" altLang="en-US" dirty="0" smtClean="0"/>
              <a:t>マスタ テキストの書式設定</a:t>
            </a:r>
          </a:p>
        </p:txBody>
      </p:sp>
      <p:sp>
        <p:nvSpPr>
          <p:cNvPr id="16" name="テキスト プレースホルダ 15"/>
          <p:cNvSpPr>
            <a:spLocks noGrp="1"/>
          </p:cNvSpPr>
          <p:nvPr>
            <p:ph type="body" sz="quarter" idx="13"/>
          </p:nvPr>
        </p:nvSpPr>
        <p:spPr>
          <a:xfrm>
            <a:off x="1227115" y="171427"/>
            <a:ext cx="7583510" cy="357190"/>
          </a:xfrm>
        </p:spPr>
        <p:txBody>
          <a:bodyPr/>
          <a:lstStyle>
            <a:lvl1pPr>
              <a:buNone/>
              <a:defRPr sz="1400" b="1">
                <a:latin typeface="ＭＳ ゴシック" pitchFamily="49" charset="-128"/>
                <a:ea typeface="ＭＳ ゴシック" pitchFamily="49" charset="-128"/>
              </a:defRPr>
            </a:lvl1pPr>
          </a:lstStyle>
          <a:p>
            <a:pPr lvl="0"/>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CD86986B-8CCB-4688-AB80-CDF068E514CA}" type="datetime1">
              <a:rPr lang="ja-JP" altLang="en-US"/>
              <a:pPr>
                <a:defRPr/>
              </a:pPr>
              <a:t>2013/7/28</a:t>
            </a:fld>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E9ADBE25-C4EA-4C27-B1B4-2DC9F49461A0}" type="slidenum">
              <a:rPr lang="ja-JP" altLang="en-US"/>
              <a:pPr>
                <a:defRPr/>
              </a:pPr>
              <a:t>&lt;#&gt;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5822F5C-3508-4489-BA62-3C3FFD2D94F4}" type="datetime1">
              <a:rPr kumimoji="1" lang="ja-JP" altLang="en-US" smtClean="0"/>
              <a:pPr/>
              <a:t>2013/7/28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7740C4-25C8-4CB9-B621-52CE880A8EA3}" type="slidenum">
              <a:rPr kumimoji="1" lang="ja-JP" altLang="en-US" smtClean="0"/>
              <a:pPr/>
              <a:t>&lt;#&gt;</a:t>
            </a:fld>
            <a:endParaRPr kumimoji="1" lang="ja-JP" altLang="en-US"/>
          </a:p>
        </p:txBody>
      </p:sp>
    </p:spTree>
    <p:extLst>
      <p:ext uri="{BB962C8B-B14F-4D97-AF65-F5344CB8AC3E}">
        <p14:creationId xmlns="" xmlns:p14="http://schemas.microsoft.com/office/powerpoint/2010/main" val="304284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CD86986B-8CCB-4688-AB80-CDF068E514CA}" type="datetime1">
              <a:rPr lang="ja-JP" altLang="en-US"/>
              <a:pPr>
                <a:defRPr/>
              </a:pPr>
              <a:t>2013/7/28</a:t>
            </a:fld>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E9ADBE25-C4EA-4C27-B1B4-2DC9F49461A0}" type="slidenum">
              <a:rPr lang="ja-JP" altLang="en-US"/>
              <a:pPr>
                <a:defRPr/>
              </a:pPr>
              <a:t>&lt;#&gt;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5822F5C-3508-4489-BA62-3C3FFD2D94F4}" type="datetime1">
              <a:rPr kumimoji="1" lang="ja-JP" altLang="en-US" smtClean="0"/>
              <a:pPr/>
              <a:t>2013/7/28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7740C4-25C8-4CB9-B621-52CE880A8EA3}" type="slidenum">
              <a:rPr kumimoji="1" lang="ja-JP" altLang="en-US" smtClean="0"/>
              <a:pPr/>
              <a:t>&lt;#&gt;</a:t>
            </a:fld>
            <a:endParaRPr kumimoji="1" lang="ja-JP" altLang="en-US"/>
          </a:p>
        </p:txBody>
      </p:sp>
    </p:spTree>
    <p:extLst>
      <p:ext uri="{BB962C8B-B14F-4D97-AF65-F5344CB8AC3E}">
        <p14:creationId xmlns="" xmlns:p14="http://schemas.microsoft.com/office/powerpoint/2010/main" val="304284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E333876-83DC-4F00-A3FB-7BBA108D8DF0}" type="datetimeFigureOut">
              <a:rPr lang="ja-JP" altLang="en-US"/>
              <a:pPr>
                <a:defRPr/>
              </a:pPr>
              <a:t>2013/7/28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0363480-52D2-473C-B92D-22B495003B96}"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7F225AC-94CC-407C-A815-87833633ADD4}" type="datetimeFigureOut">
              <a:rPr lang="ja-JP" altLang="en-US"/>
              <a:pPr>
                <a:defRPr/>
              </a:pPr>
              <a:t>2013/7/28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2BD76B8-3CCD-4566-B626-3EEAF0550DAF}"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8" r:id="rId4"/>
    <p:sldLayoutId id="2147484037" r:id="rId5"/>
    <p:sldLayoutId id="2147484039" r:id="rId6"/>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7F225AC-94CC-407C-A815-87833633ADD4}" type="datetimeFigureOut">
              <a:rPr lang="ja-JP" altLang="en-US"/>
              <a:pPr>
                <a:defRPr/>
              </a:pPr>
              <a:t>2013/7/28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2BD76B8-3CCD-4566-B626-3EEAF0550DAF}"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0.wmf"/><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Excel_97-2003_______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yokuryo.jp/index.html" TargetMode="External"/><Relationship Id="rId7" Type="http://schemas.openxmlformats.org/officeDocument/2006/relationships/image" Target="../media/image39.png"/><Relationship Id="rId2" Type="http://schemas.openxmlformats.org/officeDocument/2006/relationships/image" Target="../media/image35.emf"/><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gif"/></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1.wmf"/><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p:cNvSpPr>
          <p:nvPr>
            <p:ph type="ctrTitle"/>
          </p:nvPr>
        </p:nvSpPr>
        <p:spPr>
          <a:xfrm>
            <a:off x="698500" y="1143000"/>
            <a:ext cx="7772400" cy="769938"/>
          </a:xfrm>
        </p:spPr>
        <p:txBody>
          <a:bodyPr/>
          <a:lstStyle/>
          <a:p>
            <a:r>
              <a:rPr lang="ja-JP" altLang="en-US" sz="3400" dirty="0" smtClean="0">
                <a:ea typeface="HGSｺﾞｼｯｸE" pitchFamily="50" charset="-128"/>
              </a:rPr>
              <a:t>新たな国づくりのための政策提案</a:t>
            </a:r>
            <a:endParaRPr lang="en-US" altLang="ja-JP" sz="3400" dirty="0" smtClean="0"/>
          </a:p>
        </p:txBody>
      </p:sp>
      <p:sp>
        <p:nvSpPr>
          <p:cNvPr id="6147" name="Rectangle 6"/>
          <p:cNvSpPr>
            <a:spLocks noChangeArrowheads="1"/>
          </p:cNvSpPr>
          <p:nvPr/>
        </p:nvSpPr>
        <p:spPr bwMode="auto">
          <a:xfrm>
            <a:off x="7524750" y="142875"/>
            <a:ext cx="1630363" cy="349250"/>
          </a:xfrm>
          <a:prstGeom prst="rect">
            <a:avLst/>
          </a:prstGeom>
          <a:noFill/>
          <a:ln w="9525">
            <a:noFill/>
            <a:miter lim="800000"/>
            <a:headEnd/>
            <a:tailEnd/>
          </a:ln>
        </p:spPr>
        <p:txBody>
          <a:bodyPr wrap="none" lIns="89511" tIns="44755" rIns="89511" bIns="44755" anchor="ctr"/>
          <a:lstStyle/>
          <a:p>
            <a:pPr algn="ctr"/>
            <a:r>
              <a:rPr lang="ja-JP" altLang="en-US" sz="1200" dirty="0"/>
              <a:t>平成</a:t>
            </a:r>
            <a:r>
              <a:rPr lang="ja-JP" altLang="en-US" sz="1200" dirty="0" smtClean="0"/>
              <a:t>２５年７月３０日</a:t>
            </a:r>
            <a:endParaRPr lang="ja-JP" altLang="en-US" sz="1200" dirty="0"/>
          </a:p>
        </p:txBody>
      </p:sp>
      <p:sp>
        <p:nvSpPr>
          <p:cNvPr id="6148" name="タイトル 1"/>
          <p:cNvSpPr txBox="1">
            <a:spLocks/>
          </p:cNvSpPr>
          <p:nvPr/>
        </p:nvSpPr>
        <p:spPr bwMode="auto">
          <a:xfrm>
            <a:off x="0" y="2857500"/>
            <a:ext cx="9144000" cy="630238"/>
          </a:xfrm>
          <a:prstGeom prst="rect">
            <a:avLst/>
          </a:prstGeom>
          <a:noFill/>
          <a:ln w="9525">
            <a:noFill/>
            <a:miter lim="800000"/>
            <a:headEnd/>
            <a:tailEnd/>
          </a:ln>
        </p:spPr>
        <p:txBody>
          <a:bodyPr lIns="89511" tIns="44755" rIns="89511" bIns="44755" anchor="ctr"/>
          <a:lstStyle/>
          <a:p>
            <a:pPr algn="ctr">
              <a:spcAft>
                <a:spcPts val="588"/>
              </a:spcAft>
            </a:pPr>
            <a:r>
              <a:rPr lang="ja-JP" altLang="en-US" sz="2000" dirty="0">
                <a:latin typeface="ＭＳ ゴシック" pitchFamily="49" charset="-128"/>
                <a:ea typeface="ＭＳ ゴシック" pitchFamily="49" charset="-128"/>
              </a:rPr>
              <a:t>自立と分散で日本を変えるふるさと知事ネットワーク</a:t>
            </a:r>
          </a:p>
        </p:txBody>
      </p:sp>
      <p:sp>
        <p:nvSpPr>
          <p:cNvPr id="11" name="大かっこ 10"/>
          <p:cNvSpPr/>
          <p:nvPr/>
        </p:nvSpPr>
        <p:spPr>
          <a:xfrm>
            <a:off x="3248025" y="3498850"/>
            <a:ext cx="2671763" cy="2994025"/>
          </a:xfrm>
          <a:prstGeom prst="bracketPair">
            <a:avLst>
              <a:gd name="adj" fmla="val 2347"/>
            </a:avLst>
          </a:prstGeom>
          <a:ln w="12700">
            <a:noFill/>
          </a:ln>
        </p:spPr>
        <p:style>
          <a:lnRef idx="1">
            <a:schemeClr val="accent1"/>
          </a:lnRef>
          <a:fillRef idx="0">
            <a:schemeClr val="accent1"/>
          </a:fillRef>
          <a:effectRef idx="0">
            <a:schemeClr val="accent1"/>
          </a:effectRef>
          <a:fontRef idx="minor">
            <a:schemeClr val="tx1"/>
          </a:fontRef>
        </p:style>
        <p:txBody>
          <a:bodyPr lIns="140962" tIns="44755" rIns="70481" bIns="44755" anchor="ctr"/>
          <a:lstStyle/>
          <a:p>
            <a:pPr marL="91687">
              <a:defRPr/>
            </a:pPr>
            <a:r>
              <a:rPr lang="ja-JP" altLang="en-US" sz="1400" dirty="0">
                <a:latin typeface="ＭＳ ゴシック" pitchFamily="49" charset="-128"/>
                <a:ea typeface="ＭＳ ゴシック" pitchFamily="49" charset="-128"/>
              </a:rPr>
              <a:t>青森県知事　　三村　申吾</a:t>
            </a:r>
            <a:endParaRPr lang="en-US" altLang="ja-JP" sz="1400" dirty="0">
              <a:latin typeface="ＭＳ ゴシック" pitchFamily="49" charset="-128"/>
              <a:ea typeface="ＭＳ ゴシック" pitchFamily="49" charset="-128"/>
            </a:endParaRPr>
          </a:p>
          <a:p>
            <a:pPr marL="91687">
              <a:defRPr/>
            </a:pPr>
            <a:r>
              <a:rPr lang="ja-JP" altLang="en-US" sz="1400" dirty="0">
                <a:latin typeface="ＭＳ ゴシック" pitchFamily="49" charset="-128"/>
                <a:ea typeface="ＭＳ ゴシック" pitchFamily="49" charset="-128"/>
              </a:rPr>
              <a:t>山形県知事　　吉村美栄子</a:t>
            </a:r>
            <a:endParaRPr lang="en-US" altLang="ja-JP" sz="1400" dirty="0">
              <a:latin typeface="ＭＳ ゴシック" pitchFamily="49" charset="-128"/>
              <a:ea typeface="ＭＳ ゴシック" pitchFamily="49" charset="-128"/>
            </a:endParaRPr>
          </a:p>
          <a:p>
            <a:pPr marL="91687">
              <a:defRPr/>
            </a:pPr>
            <a:r>
              <a:rPr lang="ja-JP" altLang="en-US" sz="1400" dirty="0">
                <a:latin typeface="ＭＳ ゴシック" pitchFamily="49" charset="-128"/>
                <a:ea typeface="ＭＳ ゴシック" pitchFamily="49" charset="-128"/>
              </a:rPr>
              <a:t>石川県知事　　谷本　正憲</a:t>
            </a:r>
            <a:endParaRPr lang="en-US" altLang="ja-JP" sz="1400" dirty="0">
              <a:latin typeface="ＭＳ ゴシック" pitchFamily="49" charset="-128"/>
              <a:ea typeface="ＭＳ ゴシック" pitchFamily="49" charset="-128"/>
            </a:endParaRPr>
          </a:p>
          <a:p>
            <a:pPr marL="91687">
              <a:defRPr/>
            </a:pPr>
            <a:r>
              <a:rPr lang="ja-JP" altLang="en-US" sz="1400" dirty="0">
                <a:latin typeface="ＭＳ ゴシック" pitchFamily="49" charset="-128"/>
                <a:ea typeface="ＭＳ ゴシック" pitchFamily="49" charset="-128"/>
              </a:rPr>
              <a:t>福井県知事　　西川　一誠</a:t>
            </a:r>
            <a:endParaRPr lang="en-US" altLang="ja-JP" sz="1400" dirty="0">
              <a:latin typeface="ＭＳ ゴシック" pitchFamily="49" charset="-128"/>
              <a:ea typeface="ＭＳ ゴシック" pitchFamily="49" charset="-128"/>
            </a:endParaRPr>
          </a:p>
          <a:p>
            <a:pPr marL="91687">
              <a:defRPr/>
            </a:pPr>
            <a:r>
              <a:rPr lang="ja-JP" altLang="en-US" sz="1400" dirty="0">
                <a:latin typeface="ＭＳ ゴシック" pitchFamily="49" charset="-128"/>
                <a:ea typeface="ＭＳ ゴシック" pitchFamily="49" charset="-128"/>
              </a:rPr>
              <a:t>山梨県知事　　横内　正明</a:t>
            </a:r>
          </a:p>
          <a:p>
            <a:pPr marL="91687">
              <a:defRPr/>
            </a:pPr>
            <a:r>
              <a:rPr lang="ja-JP" altLang="en-US" sz="1400" dirty="0">
                <a:latin typeface="ＭＳ ゴシック" pitchFamily="49" charset="-128"/>
                <a:ea typeface="ＭＳ ゴシック" pitchFamily="49" charset="-128"/>
              </a:rPr>
              <a:t>長野県知事　　阿部　守一</a:t>
            </a:r>
            <a:endParaRPr lang="en-US" altLang="ja-JP" sz="1400" dirty="0">
              <a:latin typeface="ＭＳ ゴシック" pitchFamily="49" charset="-128"/>
              <a:ea typeface="ＭＳ ゴシック" pitchFamily="49" charset="-128"/>
            </a:endParaRPr>
          </a:p>
          <a:p>
            <a:pPr marL="91687">
              <a:defRPr/>
            </a:pPr>
            <a:r>
              <a:rPr lang="ja-JP" altLang="en-US" sz="1400" dirty="0">
                <a:latin typeface="ＭＳ ゴシック" pitchFamily="49" charset="-128"/>
                <a:ea typeface="ＭＳ ゴシック" pitchFamily="49" charset="-128"/>
              </a:rPr>
              <a:t>三重県知事　　鈴木　英敬</a:t>
            </a:r>
          </a:p>
          <a:p>
            <a:pPr marL="91687">
              <a:defRPr/>
            </a:pPr>
            <a:r>
              <a:rPr lang="ja-JP" altLang="en-US" sz="1400" dirty="0">
                <a:latin typeface="ＭＳ ゴシック" pitchFamily="49" charset="-128"/>
                <a:ea typeface="ＭＳ ゴシック" pitchFamily="49" charset="-128"/>
              </a:rPr>
              <a:t>奈良県知事　　荒井　正吾　</a:t>
            </a:r>
            <a:endParaRPr lang="en-US" altLang="ja-JP" sz="1400" dirty="0">
              <a:latin typeface="ＭＳ ゴシック" pitchFamily="49" charset="-128"/>
              <a:ea typeface="ＭＳ ゴシック" pitchFamily="49" charset="-128"/>
            </a:endParaRPr>
          </a:p>
          <a:p>
            <a:pPr marL="91687">
              <a:defRPr/>
            </a:pPr>
            <a:r>
              <a:rPr lang="ja-JP" altLang="en-US" sz="1400" dirty="0">
                <a:latin typeface="ＭＳ ゴシック" pitchFamily="49" charset="-128"/>
                <a:ea typeface="ＭＳ ゴシック" pitchFamily="49" charset="-128"/>
              </a:rPr>
              <a:t>鳥取県知事　　平井　伸治</a:t>
            </a:r>
            <a:endParaRPr lang="en-US" altLang="ja-JP" sz="1400" dirty="0">
              <a:latin typeface="ＭＳ ゴシック" pitchFamily="49" charset="-128"/>
              <a:ea typeface="ＭＳ ゴシック" pitchFamily="49" charset="-128"/>
            </a:endParaRPr>
          </a:p>
          <a:p>
            <a:pPr marL="91687">
              <a:defRPr/>
            </a:pPr>
            <a:r>
              <a:rPr lang="ja-JP" altLang="en-US" sz="1400" dirty="0">
                <a:latin typeface="ＭＳ ゴシック" pitchFamily="49" charset="-128"/>
                <a:ea typeface="ＭＳ ゴシック" pitchFamily="49" charset="-128"/>
              </a:rPr>
              <a:t>島根県知事　　溝口善兵衛</a:t>
            </a:r>
            <a:endParaRPr lang="en-US" altLang="ja-JP" sz="1400" dirty="0">
              <a:latin typeface="ＭＳ ゴシック" pitchFamily="49" charset="-128"/>
              <a:ea typeface="ＭＳ ゴシック" pitchFamily="49" charset="-128"/>
            </a:endParaRPr>
          </a:p>
          <a:p>
            <a:pPr marL="91687">
              <a:defRPr/>
            </a:pPr>
            <a:r>
              <a:rPr lang="ja-JP" altLang="en-US" sz="1400" dirty="0">
                <a:latin typeface="ＭＳ ゴシック" pitchFamily="49" charset="-128"/>
                <a:ea typeface="ＭＳ ゴシック" pitchFamily="49" charset="-128"/>
              </a:rPr>
              <a:t>高知県知事　　尾﨑　正直</a:t>
            </a:r>
            <a:endParaRPr lang="en-US" altLang="ja-JP" sz="1400" dirty="0">
              <a:latin typeface="ＭＳ ゴシック" pitchFamily="49" charset="-128"/>
              <a:ea typeface="ＭＳ ゴシック" pitchFamily="49" charset="-128"/>
            </a:endParaRPr>
          </a:p>
          <a:p>
            <a:pPr marL="91687">
              <a:defRPr/>
            </a:pPr>
            <a:r>
              <a:rPr lang="ja-JP" altLang="en-US" sz="1400" dirty="0">
                <a:latin typeface="ＭＳ ゴシック" pitchFamily="49" charset="-128"/>
                <a:ea typeface="ＭＳ ゴシック" pitchFamily="49" charset="-128"/>
              </a:rPr>
              <a:t>熊本県知事　　蒲島　郁夫</a:t>
            </a:r>
            <a:endParaRPr lang="en-US" altLang="ja-JP" sz="1400" dirty="0">
              <a:latin typeface="ＭＳ ゴシック" pitchFamily="49" charset="-128"/>
              <a:ea typeface="ＭＳ ゴシック" pitchFamily="49" charset="-128"/>
            </a:endParaRPr>
          </a:p>
          <a:p>
            <a:pPr marL="91687">
              <a:defRPr/>
            </a:pPr>
            <a:r>
              <a:rPr lang="ja-JP" altLang="en-US" sz="1400" dirty="0">
                <a:latin typeface="ＭＳ ゴシック" pitchFamily="49" charset="-128"/>
                <a:ea typeface="ＭＳ ゴシック" pitchFamily="49" charset="-128"/>
              </a:rPr>
              <a:t>宮崎県知事　　河野　俊嗣</a:t>
            </a:r>
          </a:p>
        </p:txBody>
      </p:sp>
      <p:sp>
        <p:nvSpPr>
          <p:cNvPr id="6150" name="タイトル 1"/>
          <p:cNvSpPr txBox="1">
            <a:spLocks/>
          </p:cNvSpPr>
          <p:nvPr/>
        </p:nvSpPr>
        <p:spPr bwMode="auto">
          <a:xfrm>
            <a:off x="2517775" y="3746500"/>
            <a:ext cx="3589338" cy="2706688"/>
          </a:xfrm>
          <a:prstGeom prst="rect">
            <a:avLst/>
          </a:prstGeom>
          <a:noFill/>
          <a:ln w="9525">
            <a:noFill/>
            <a:miter lim="800000"/>
            <a:headEnd/>
            <a:tailEnd/>
          </a:ln>
        </p:spPr>
        <p:txBody>
          <a:bodyPr lIns="89511" tIns="44755" rIns="89511" bIns="44755" anchor="ctr"/>
          <a:lstStyle/>
          <a:p>
            <a:pPr algn="ctr"/>
            <a:endParaRPr lang="ja-JP" altLang="en-US" dirty="0">
              <a:latin typeface="ＭＳ ゴシック" pitchFamily="49" charset="-128"/>
              <a:ea typeface="ＭＳ ゴシック" pitchFamily="49" charset="-128"/>
            </a:endParaRPr>
          </a:p>
        </p:txBody>
      </p:sp>
      <p:sp>
        <p:nvSpPr>
          <p:cNvPr id="6151" name="Rectangle 7"/>
          <p:cNvSpPr>
            <a:spLocks noChangeArrowheads="1"/>
          </p:cNvSpPr>
          <p:nvPr/>
        </p:nvSpPr>
        <p:spPr bwMode="auto">
          <a:xfrm>
            <a:off x="1808163" y="1908175"/>
            <a:ext cx="5527675" cy="396875"/>
          </a:xfrm>
          <a:prstGeom prst="rect">
            <a:avLst/>
          </a:prstGeom>
          <a:noFill/>
          <a:ln w="9525">
            <a:noFill/>
            <a:miter lim="800000"/>
            <a:headEnd/>
            <a:tailEnd/>
          </a:ln>
        </p:spPr>
        <p:txBody>
          <a:bodyPr lIns="89511" tIns="44755" rIns="89511" bIns="44755">
            <a:spAutoFit/>
          </a:bodyPr>
          <a:lstStyle/>
          <a:p>
            <a:pPr algn="ctr"/>
            <a:r>
              <a:rPr lang="ja-JP" altLang="en-US" sz="2000" dirty="0">
                <a:latin typeface="HGSｺﾞｼｯｸE" pitchFamily="50" charset="-128"/>
                <a:ea typeface="HGSｺﾞｼｯｸE" pitchFamily="50" charset="-128"/>
              </a:rPr>
              <a:t>～自立と分散で豊かな日本を～</a:t>
            </a:r>
          </a:p>
        </p:txBody>
      </p:sp>
      <p:sp>
        <p:nvSpPr>
          <p:cNvPr id="8" name="正方形/長方形 7"/>
          <p:cNvSpPr/>
          <p:nvPr/>
        </p:nvSpPr>
        <p:spPr>
          <a:xfrm>
            <a:off x="1014413" y="1071563"/>
            <a:ext cx="7143750" cy="1428750"/>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 name="正方形/長方形 9"/>
          <p:cNvSpPr/>
          <p:nvPr/>
        </p:nvSpPr>
        <p:spPr>
          <a:xfrm>
            <a:off x="214282" y="71414"/>
            <a:ext cx="665567" cy="169277"/>
          </a:xfrm>
          <a:prstGeom prst="rect">
            <a:avLst/>
          </a:prstGeom>
        </p:spPr>
        <p:txBody>
          <a:bodyPr wrap="none">
            <a:spAutoFit/>
          </a:bodyPr>
          <a:lstStyle/>
          <a:p>
            <a:r>
              <a:rPr lang="ja-JP" altLang="en-US" sz="500" dirty="0" smtClean="0">
                <a:solidFill>
                  <a:schemeClr val="bg1"/>
                </a:solidFill>
                <a:latin typeface="ＭＳ Ｐ明朝" pitchFamily="18" charset="-128"/>
                <a:ea typeface="ＭＳ Ｐ明朝" pitchFamily="18" charset="-128"/>
              </a:rPr>
              <a:t>　（</a:t>
            </a:r>
            <a:r>
              <a:rPr lang="en-US" altLang="ja-JP" sz="500" dirty="0" smtClean="0">
                <a:solidFill>
                  <a:schemeClr val="bg1"/>
                </a:solidFill>
                <a:latin typeface="ＭＳ Ｐ明朝" pitchFamily="18" charset="-128"/>
                <a:ea typeface="ＭＳ Ｐ明朝" pitchFamily="18" charset="-128"/>
              </a:rPr>
              <a:t>H25.7.28</a:t>
            </a:r>
            <a:r>
              <a:rPr lang="ja-JP" altLang="en-US" sz="500" dirty="0" smtClean="0">
                <a:solidFill>
                  <a:schemeClr val="bg1"/>
                </a:solidFill>
                <a:latin typeface="ＭＳ Ｐ明朝" pitchFamily="18" charset="-128"/>
                <a:ea typeface="ＭＳ Ｐ明朝" pitchFamily="18" charset="-128"/>
              </a:rPr>
              <a:t>時点</a:t>
            </a:r>
            <a:r>
              <a:rPr lang="ja-JP" altLang="en-US" sz="500" dirty="0" smtClean="0">
                <a:solidFill>
                  <a:schemeClr val="bg1"/>
                </a:solidFill>
                <a:latin typeface="ＭＳ Ｐ明朝" pitchFamily="18" charset="-128"/>
                <a:ea typeface="ＭＳ Ｐ明朝" pitchFamily="18" charset="-128"/>
              </a:rPr>
              <a:t>）</a:t>
            </a:r>
            <a:endParaRPr lang="ja-JP" altLang="en-US" sz="500" dirty="0">
              <a:solidFill>
                <a:schemeClr val="bg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EBF4">
            <a:alpha val="69804"/>
          </a:srgbClr>
        </a:solidFill>
        <a:effectLst/>
      </p:bgPr>
    </p:bg>
    <p:spTree>
      <p:nvGrpSpPr>
        <p:cNvPr id="1" name=""/>
        <p:cNvGrpSpPr/>
        <p:nvPr/>
      </p:nvGrpSpPr>
      <p:grpSpPr>
        <a:xfrm>
          <a:off x="0" y="0"/>
          <a:ext cx="0" cy="0"/>
          <a:chOff x="0" y="0"/>
          <a:chExt cx="0" cy="0"/>
        </a:xfrm>
      </p:grpSpPr>
      <p:sp>
        <p:nvSpPr>
          <p:cNvPr id="226" name="正方形/長方形 225"/>
          <p:cNvSpPr/>
          <p:nvPr/>
        </p:nvSpPr>
        <p:spPr>
          <a:xfrm>
            <a:off x="28575" y="357166"/>
            <a:ext cx="8758267" cy="474662"/>
          </a:xfrm>
          <a:prstGeom prst="rect">
            <a:avLst/>
          </a:prstGeom>
          <a:noFill/>
          <a:ln w="76200" cmpd="thinThick">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smtClean="0">
                <a:solidFill>
                  <a:schemeClr val="tx1"/>
                </a:solidFill>
                <a:latin typeface="ＭＳ ゴシック" pitchFamily="49" charset="-128"/>
                <a:ea typeface="ＭＳ ゴシック" pitchFamily="49" charset="-128"/>
              </a:rPr>
              <a:t>３．地域の支え合い・安心な医療の確保</a:t>
            </a:r>
          </a:p>
        </p:txBody>
      </p:sp>
      <p:sp>
        <p:nvSpPr>
          <p:cNvPr id="11" name="正方形/長方形 10"/>
          <p:cNvSpPr/>
          <p:nvPr/>
        </p:nvSpPr>
        <p:spPr>
          <a:xfrm>
            <a:off x="84138" y="932662"/>
            <a:ext cx="1357312"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現状・課題</a:t>
            </a:r>
          </a:p>
        </p:txBody>
      </p:sp>
      <p:grpSp>
        <p:nvGrpSpPr>
          <p:cNvPr id="12" name="グループ化 11"/>
          <p:cNvGrpSpPr/>
          <p:nvPr/>
        </p:nvGrpSpPr>
        <p:grpSpPr>
          <a:xfrm>
            <a:off x="4321228" y="3500438"/>
            <a:ext cx="4716354" cy="1720227"/>
            <a:chOff x="4081637" y="3773610"/>
            <a:chExt cx="5735289" cy="2415148"/>
          </a:xfrm>
        </p:grpSpPr>
        <p:graphicFrame>
          <p:nvGraphicFramePr>
            <p:cNvPr id="13" name="グラフ 12"/>
            <p:cNvGraphicFramePr>
              <a:graphicFrameLocks/>
            </p:cNvGraphicFramePr>
            <p:nvPr>
              <p:extLst>
                <p:ext uri="{D42A27DB-BD31-4B8C-83A1-F6EECF244321}">
                  <p14:modId xmlns="" xmlns:p14="http://schemas.microsoft.com/office/powerpoint/2010/main" val="2408421042"/>
                </p:ext>
              </p:extLst>
            </p:nvPr>
          </p:nvGraphicFramePr>
          <p:xfrm>
            <a:off x="4081637" y="3974204"/>
            <a:ext cx="4465862" cy="2214554"/>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5"/>
            <p:cNvSpPr>
              <a:spLocks noChangeArrowheads="1"/>
            </p:cNvSpPr>
            <p:nvPr/>
          </p:nvSpPr>
          <p:spPr bwMode="auto">
            <a:xfrm>
              <a:off x="4429124" y="3773610"/>
              <a:ext cx="4176712" cy="287337"/>
            </a:xfrm>
            <a:prstGeom prst="rect">
              <a:avLst/>
            </a:prstGeom>
            <a:noFill/>
            <a:ln w="9525">
              <a:noFill/>
              <a:miter lim="800000"/>
              <a:headEnd/>
              <a:tailEnd/>
            </a:ln>
          </p:spPr>
          <p:txBody>
            <a:bodyPr wrap="none" anchor="ctr"/>
            <a:lstStyle/>
            <a:p>
              <a:pPr algn="ctr"/>
              <a:r>
                <a:rPr lang="ja-JP" altLang="en-US" sz="1000" b="1" dirty="0" smtClean="0"/>
                <a:t>世帯数と平均世帯人員の推移</a:t>
              </a:r>
            </a:p>
          </p:txBody>
        </p:sp>
        <p:sp>
          <p:nvSpPr>
            <p:cNvPr id="15" name="正方形/長方形 14"/>
            <p:cNvSpPr/>
            <p:nvPr/>
          </p:nvSpPr>
          <p:spPr>
            <a:xfrm>
              <a:off x="8469555" y="5478656"/>
              <a:ext cx="1347371" cy="475320"/>
            </a:xfrm>
            <a:prstGeom prst="rect">
              <a:avLst/>
            </a:prstGeom>
          </p:spPr>
          <p:txBody>
            <a:bodyPr wrap="none">
              <a:spAutoFit/>
            </a:bodyPr>
            <a:lstStyle/>
            <a:p>
              <a:r>
                <a:rPr lang="ja-JP" altLang="en-US" sz="800" dirty="0" smtClean="0">
                  <a:latin typeface="ＭＳ Ｐ明朝" pitchFamily="18" charset="-128"/>
                  <a:ea typeface="ＭＳ Ｐ明朝" pitchFamily="18" charset="-128"/>
                </a:rPr>
                <a:t>資料：厚生労働省</a:t>
              </a:r>
              <a:endParaRPr lang="en-US" altLang="ja-JP" sz="800" dirty="0" smtClean="0">
                <a:latin typeface="ＭＳ Ｐ明朝" pitchFamily="18" charset="-128"/>
                <a:ea typeface="ＭＳ Ｐ明朝" pitchFamily="18" charset="-128"/>
              </a:endParaRPr>
            </a:p>
            <a:p>
              <a:r>
                <a:rPr lang="ja-JP" altLang="en-US" sz="800" dirty="0" smtClean="0">
                  <a:latin typeface="ＭＳ Ｐ明朝" pitchFamily="18" charset="-128"/>
                  <a:ea typeface="ＭＳ Ｐ明朝" pitchFamily="18" charset="-128"/>
                </a:rPr>
                <a:t>「国民生活基礎調査」</a:t>
              </a:r>
              <a:endParaRPr lang="ja-JP" altLang="en-US" sz="800" dirty="0">
                <a:latin typeface="ＭＳ Ｐ明朝" pitchFamily="18" charset="-128"/>
                <a:ea typeface="ＭＳ Ｐ明朝" pitchFamily="18" charset="-128"/>
              </a:endParaRPr>
            </a:p>
          </p:txBody>
        </p:sp>
        <p:sp>
          <p:nvSpPr>
            <p:cNvPr id="16" name="テキスト ボックス 15"/>
            <p:cNvSpPr txBox="1">
              <a:spLocks noChangeArrowheads="1"/>
            </p:cNvSpPr>
            <p:nvPr/>
          </p:nvSpPr>
          <p:spPr bwMode="auto">
            <a:xfrm>
              <a:off x="4212843" y="3773610"/>
              <a:ext cx="411480" cy="184666"/>
            </a:xfrm>
            <a:prstGeom prst="rect">
              <a:avLst/>
            </a:prstGeom>
            <a:noFill/>
            <a:ln w="9525">
              <a:noFill/>
              <a:miter lim="800000"/>
              <a:headEnd/>
              <a:tailEnd/>
            </a:ln>
          </p:spPr>
          <p:txBody>
            <a:bodyPr wrap="square">
              <a:spAutoFit/>
            </a:bodyPr>
            <a:lstStyle/>
            <a:p>
              <a:r>
                <a:rPr lang="ja-JP" altLang="en-US" sz="600" dirty="0" smtClean="0"/>
                <a:t>（人）</a:t>
              </a:r>
              <a:endParaRPr lang="ja-JP" altLang="en-US" sz="600" dirty="0"/>
            </a:p>
          </p:txBody>
        </p:sp>
        <p:sp>
          <p:nvSpPr>
            <p:cNvPr id="17" name="テキスト ボックス 16"/>
            <p:cNvSpPr txBox="1">
              <a:spLocks noChangeArrowheads="1"/>
            </p:cNvSpPr>
            <p:nvPr/>
          </p:nvSpPr>
          <p:spPr bwMode="auto">
            <a:xfrm>
              <a:off x="8035197" y="3773610"/>
              <a:ext cx="781844" cy="224562"/>
            </a:xfrm>
            <a:prstGeom prst="rect">
              <a:avLst/>
            </a:prstGeom>
            <a:noFill/>
            <a:ln w="9525">
              <a:noFill/>
              <a:miter lim="800000"/>
              <a:headEnd/>
              <a:tailEnd/>
            </a:ln>
          </p:spPr>
          <p:txBody>
            <a:bodyPr wrap="square">
              <a:spAutoFit/>
            </a:bodyPr>
            <a:lstStyle/>
            <a:p>
              <a:r>
                <a:rPr lang="ja-JP" altLang="en-US" sz="600" dirty="0" smtClean="0"/>
                <a:t>（百万世帯）</a:t>
              </a:r>
              <a:endParaRPr lang="ja-JP" altLang="en-US" sz="600" dirty="0"/>
            </a:p>
          </p:txBody>
        </p:sp>
      </p:grpSp>
      <p:sp>
        <p:nvSpPr>
          <p:cNvPr id="18" name="テキスト ボックス 17"/>
          <p:cNvSpPr txBox="1"/>
          <p:nvPr/>
        </p:nvSpPr>
        <p:spPr>
          <a:xfrm>
            <a:off x="8800697" y="0"/>
            <a:ext cx="415636" cy="276999"/>
          </a:xfrm>
          <a:prstGeom prst="rect">
            <a:avLst/>
          </a:prstGeom>
          <a:noFill/>
        </p:spPr>
        <p:txBody>
          <a:bodyPr wrap="square" rtlCol="0">
            <a:spAutoFit/>
          </a:bodyPr>
          <a:lstStyle/>
          <a:p>
            <a:r>
              <a:rPr kumimoji="1" lang="en-US" altLang="ja-JP" sz="1200" dirty="0" smtClean="0">
                <a:solidFill>
                  <a:schemeClr val="bg1">
                    <a:lumMod val="65000"/>
                  </a:schemeClr>
                </a:solidFill>
              </a:rPr>
              <a:t>7</a:t>
            </a:r>
            <a:endParaRPr kumimoji="1" lang="ja-JP" altLang="en-US" sz="1200" dirty="0">
              <a:solidFill>
                <a:schemeClr val="bg1">
                  <a:lumMod val="65000"/>
                </a:schemeClr>
              </a:solidFill>
            </a:endParaRPr>
          </a:p>
        </p:txBody>
      </p:sp>
      <p:pic>
        <p:nvPicPr>
          <p:cNvPr id="30" name="Picture 239"/>
          <p:cNvPicPr>
            <a:picLocks noChangeAspect="1" noChangeArrowheads="1"/>
          </p:cNvPicPr>
          <p:nvPr/>
        </p:nvPicPr>
        <p:blipFill>
          <a:blip r:embed="rId3" cstate="screen"/>
          <a:srcRect/>
          <a:stretch>
            <a:fillRect/>
          </a:stretch>
        </p:blipFill>
        <p:spPr bwMode="auto">
          <a:xfrm>
            <a:off x="285720" y="3786190"/>
            <a:ext cx="3571900" cy="2714644"/>
          </a:xfrm>
          <a:prstGeom prst="rect">
            <a:avLst/>
          </a:prstGeom>
          <a:noFill/>
          <a:ln w="9525">
            <a:noFill/>
            <a:miter lim="800000"/>
            <a:headEnd/>
            <a:tailEnd/>
          </a:ln>
        </p:spPr>
      </p:pic>
      <p:sp>
        <p:nvSpPr>
          <p:cNvPr id="20" name="テキスト プレースホルダ 6"/>
          <p:cNvSpPr txBox="1">
            <a:spLocks/>
          </p:cNvSpPr>
          <p:nvPr/>
        </p:nvSpPr>
        <p:spPr bwMode="auto">
          <a:xfrm>
            <a:off x="0" y="1214422"/>
            <a:ext cx="8829706" cy="1824826"/>
          </a:xfrm>
          <a:prstGeom prst="rect">
            <a:avLst/>
          </a:prstGeom>
          <a:noFill/>
          <a:ln w="9525">
            <a:noFill/>
            <a:miter lim="800000"/>
            <a:headEnd/>
            <a:tailEnd/>
          </a:ln>
        </p:spPr>
        <p:txBody>
          <a:bodyPr/>
          <a:lstStyle/>
          <a:p>
            <a:pPr marL="152400" indent="-152400">
              <a:spcAft>
                <a:spcPts val="600"/>
              </a:spcAft>
              <a:buFont typeface="Arial" charset="0"/>
              <a:buNone/>
            </a:pPr>
            <a:r>
              <a:rPr lang="ja-JP" altLang="en-US" sz="1300" dirty="0" smtClean="0">
                <a:latin typeface="ＭＳ 明朝" pitchFamily="17" charset="-128"/>
                <a:ea typeface="ＭＳ 明朝" pitchFamily="17" charset="-128"/>
              </a:rPr>
              <a:t>◆現在の子どもや高齢者、障害者に対する福祉サービスは、サービス分野ごとに全国一律の職員配置や定員などの基準が決められているため、過疎化の進む中山間地域などではサービスの確保が困難となっている。</a:t>
            </a:r>
            <a:endParaRPr lang="en-US" altLang="ja-JP" sz="1300" dirty="0">
              <a:latin typeface="ＭＳ 明朝" pitchFamily="17" charset="-128"/>
              <a:ea typeface="ＭＳ 明朝" pitchFamily="17" charset="-128"/>
            </a:endParaRPr>
          </a:p>
          <a:p>
            <a:pPr marL="152400" indent="-152400">
              <a:spcAft>
                <a:spcPts val="600"/>
              </a:spcAft>
              <a:buFont typeface="Arial" charset="0"/>
              <a:buNone/>
            </a:pPr>
            <a:r>
              <a:rPr lang="ja-JP" altLang="en-US" sz="1300" dirty="0" smtClean="0">
                <a:latin typeface="ＭＳ 明朝" pitchFamily="17" charset="-128"/>
                <a:ea typeface="ＭＳ 明朝" pitchFamily="17" charset="-128"/>
              </a:rPr>
              <a:t>◆また地方においても、核家族化の</a:t>
            </a:r>
            <a:r>
              <a:rPr lang="ja-JP" altLang="en-US" sz="1300" dirty="0">
                <a:latin typeface="ＭＳ 明朝" pitchFamily="17" charset="-128"/>
                <a:ea typeface="ＭＳ 明朝" pitchFamily="17" charset="-128"/>
              </a:rPr>
              <a:t>進展などによって、家族を含めた住民同士のつながりの希薄化が進んでおり、家族内での世代間の相互</a:t>
            </a:r>
            <a:r>
              <a:rPr lang="ja-JP" altLang="en-US" sz="1300" dirty="0" smtClean="0">
                <a:latin typeface="ＭＳ 明朝" pitchFamily="17" charset="-128"/>
                <a:ea typeface="ＭＳ 明朝" pitchFamily="17" charset="-128"/>
              </a:rPr>
              <a:t>扶助力を再生する必要が生じている。</a:t>
            </a:r>
            <a:endParaRPr lang="en-US" altLang="ja-JP" sz="1300" dirty="0" smtClean="0">
              <a:latin typeface="ＭＳ 明朝" pitchFamily="17" charset="-128"/>
              <a:ea typeface="ＭＳ 明朝" pitchFamily="17" charset="-128"/>
            </a:endParaRPr>
          </a:p>
          <a:p>
            <a:pPr marL="152400" indent="-152400">
              <a:spcAft>
                <a:spcPts val="400"/>
              </a:spcAft>
              <a:buFont typeface="Arial" charset="0"/>
              <a:buNone/>
            </a:pPr>
            <a:r>
              <a:rPr lang="ja-JP" altLang="en-US" sz="1300" dirty="0" smtClean="0">
                <a:latin typeface="ＭＳ 明朝" pitchFamily="17" charset="-128"/>
                <a:ea typeface="ＭＳ 明朝" pitchFamily="17" charset="-128"/>
              </a:rPr>
              <a:t>◆医療については、平成１６年度の新医師臨床研修制度の導入により、研修医が研修先を自由に選べるようになった結果、研修医の都市部への集中が加速し、地方の医師不足が深刻な状況となっている。</a:t>
            </a:r>
            <a:endParaRPr lang="en-US" altLang="ja-JP" sz="1300" dirty="0" smtClean="0">
              <a:latin typeface="ＭＳ 明朝" pitchFamily="17" charset="-128"/>
              <a:ea typeface="ＭＳ 明朝" pitchFamily="17" charset="-128"/>
            </a:endParaRPr>
          </a:p>
          <a:p>
            <a:pPr marL="152400" indent="-152400">
              <a:spcAft>
                <a:spcPts val="400"/>
              </a:spcAft>
            </a:pPr>
            <a:r>
              <a:rPr lang="ja-JP" altLang="en-US" sz="1300" dirty="0" smtClean="0">
                <a:latin typeface="ＭＳ 明朝" pitchFamily="17" charset="-128"/>
                <a:ea typeface="ＭＳ 明朝" pitchFamily="17" charset="-128"/>
              </a:rPr>
              <a:t>◆医療訴訟のリスクの高い診療科や労働環境の厳しい診療科を選択する医師が減少したことなどによる診療科間の医師の偏在も顕在化している。</a:t>
            </a:r>
            <a:endParaRPr lang="en-US" altLang="ja-JP" sz="1300" dirty="0" smtClean="0">
              <a:latin typeface="ＭＳ 明朝" pitchFamily="17" charset="-128"/>
              <a:ea typeface="ＭＳ 明朝" pitchFamily="17" charset="-128"/>
            </a:endParaRPr>
          </a:p>
          <a:p>
            <a:pPr marL="152400" indent="-152400">
              <a:spcAft>
                <a:spcPts val="400"/>
              </a:spcAft>
            </a:pPr>
            <a:r>
              <a:rPr lang="ja-JP" altLang="en-US" sz="1300" dirty="0" smtClean="0">
                <a:ea typeface="ＭＳ 明朝" pitchFamily="17" charset="-128"/>
              </a:rPr>
              <a:t>◆少子化対策の観点からも、産婦人科医、小児科医の不足や地域偏在が深刻化するとともに医師の高齢化等が進んでおり、安心して妊娠・出産、子育てに臨める医療環境の実現が必要とされている。</a:t>
            </a:r>
            <a:endParaRPr lang="en-US" altLang="ja-JP" sz="1300" dirty="0" smtClean="0">
              <a:latin typeface="ＭＳ 明朝" pitchFamily="17" charset="-128"/>
              <a:ea typeface="ＭＳ 明朝" pitchFamily="17" charset="-128"/>
            </a:endParaRPr>
          </a:p>
          <a:p>
            <a:pPr marL="152400" indent="-152400">
              <a:spcAft>
                <a:spcPts val="400"/>
              </a:spcAft>
            </a:pPr>
            <a:endParaRPr lang="en-US" altLang="ja-JP" sz="1300" dirty="0" smtClean="0">
              <a:latin typeface="ＭＳ 明朝" pitchFamily="17" charset="-128"/>
              <a:ea typeface="ＭＳ 明朝" pitchFamily="17" charset="-128"/>
            </a:endParaRPr>
          </a:p>
          <a:p>
            <a:pPr marL="152400" indent="-152400">
              <a:spcAft>
                <a:spcPts val="600"/>
              </a:spcAft>
              <a:buFont typeface="Arial" charset="0"/>
              <a:buNone/>
            </a:pPr>
            <a:endParaRPr lang="en-US" altLang="ja-JP" sz="1300" dirty="0" smtClean="0">
              <a:latin typeface="ＭＳ 明朝" pitchFamily="17" charset="-128"/>
              <a:ea typeface="ＭＳ 明朝" pitchFamily="17" charset="-128"/>
            </a:endParaRPr>
          </a:p>
        </p:txBody>
      </p:sp>
      <p:grpSp>
        <p:nvGrpSpPr>
          <p:cNvPr id="24" name="グループ化 23"/>
          <p:cNvGrpSpPr/>
          <p:nvPr/>
        </p:nvGrpSpPr>
        <p:grpSpPr>
          <a:xfrm>
            <a:off x="3929058" y="4980556"/>
            <a:ext cx="5036359" cy="1831500"/>
            <a:chOff x="7610533" y="3703780"/>
            <a:chExt cx="5036359" cy="2155276"/>
          </a:xfrm>
        </p:grpSpPr>
        <p:sp>
          <p:nvSpPr>
            <p:cNvPr id="21" name="テキスト ボックス 15"/>
            <p:cNvSpPr txBox="1">
              <a:spLocks noChangeArrowheads="1"/>
            </p:cNvSpPr>
            <p:nvPr/>
          </p:nvSpPr>
          <p:spPr bwMode="auto">
            <a:xfrm>
              <a:off x="7610533" y="3703780"/>
              <a:ext cx="389024" cy="184666"/>
            </a:xfrm>
            <a:prstGeom prst="rect">
              <a:avLst/>
            </a:prstGeom>
            <a:noFill/>
            <a:ln w="9525">
              <a:noFill/>
              <a:miter lim="800000"/>
              <a:headEnd/>
              <a:tailEnd/>
            </a:ln>
          </p:spPr>
          <p:txBody>
            <a:bodyPr wrap="square">
              <a:spAutoFit/>
            </a:bodyPr>
            <a:lstStyle/>
            <a:p>
              <a:r>
                <a:rPr lang="ja-JP" altLang="en-US" sz="600" dirty="0" smtClean="0"/>
                <a:t>（倍）</a:t>
              </a:r>
              <a:endParaRPr lang="ja-JP" altLang="en-US" sz="600" dirty="0"/>
            </a:p>
          </p:txBody>
        </p:sp>
        <p:sp>
          <p:nvSpPr>
            <p:cNvPr id="22" name="テキスト ボックス 1"/>
            <p:cNvSpPr txBox="1">
              <a:spLocks noChangeArrowheads="1"/>
            </p:cNvSpPr>
            <p:nvPr/>
          </p:nvSpPr>
          <p:spPr bwMode="auto">
            <a:xfrm>
              <a:off x="9610797" y="5660949"/>
              <a:ext cx="3036095" cy="198107"/>
            </a:xfrm>
            <a:prstGeom prst="rect">
              <a:avLst/>
            </a:prstGeom>
            <a:noFill/>
            <a:ln w="9525">
              <a:noFill/>
              <a:miter lim="800000"/>
              <a:headEnd/>
              <a:tailEnd/>
            </a:ln>
          </p:spPr>
          <p:txBody>
            <a:bodyPr wrap="square" lIns="89511" tIns="44755" rIns="89511" bIns="44755">
              <a:spAutoFit/>
            </a:bodyPr>
            <a:lstStyle/>
            <a:p>
              <a:r>
                <a:rPr lang="ja-JP" altLang="en-US" sz="700" dirty="0">
                  <a:latin typeface="ＭＳ Ｐ明朝" pitchFamily="18" charset="-128"/>
                  <a:ea typeface="ＭＳ Ｐ明朝" pitchFamily="18" charset="-128"/>
                </a:rPr>
                <a:t>資料</a:t>
              </a:r>
              <a:r>
                <a:rPr lang="ja-JP" altLang="en-US" sz="700" dirty="0" smtClean="0">
                  <a:latin typeface="ＭＳ Ｐ明朝" pitchFamily="18" charset="-128"/>
                  <a:ea typeface="ＭＳ Ｐ明朝" pitchFamily="18" charset="-128"/>
                </a:rPr>
                <a:t>：厚生労働省「平成</a:t>
              </a:r>
              <a:r>
                <a:rPr lang="en-US" altLang="ja-JP" sz="700" dirty="0" smtClean="0">
                  <a:latin typeface="ＭＳ Ｐ明朝" pitchFamily="18" charset="-128"/>
                  <a:ea typeface="ＭＳ Ｐ明朝" pitchFamily="18" charset="-128"/>
                </a:rPr>
                <a:t>22</a:t>
              </a:r>
              <a:r>
                <a:rPr lang="ja-JP" altLang="en-US" sz="700" dirty="0" smtClean="0">
                  <a:latin typeface="ＭＳ Ｐ明朝" pitchFamily="18" charset="-128"/>
                  <a:ea typeface="ＭＳ Ｐ明朝" pitchFamily="18" charset="-128"/>
                </a:rPr>
                <a:t>年病院等における必要医師数実態調査</a:t>
              </a:r>
              <a:endParaRPr lang="ja-JP" altLang="en-US" sz="700" dirty="0">
                <a:latin typeface="ＭＳ Ｐ明朝" pitchFamily="18" charset="-128"/>
                <a:ea typeface="ＭＳ Ｐ明朝" pitchFamily="18" charset="-128"/>
              </a:endParaRPr>
            </a:p>
          </p:txBody>
        </p:sp>
        <p:pic>
          <p:nvPicPr>
            <p:cNvPr id="23" name="Picture 1"/>
            <p:cNvPicPr>
              <a:picLocks noChangeAspect="1" noChangeArrowheads="1"/>
            </p:cNvPicPr>
            <p:nvPr/>
          </p:nvPicPr>
          <p:blipFill>
            <a:blip r:embed="rId4" cstate="screen"/>
            <a:srcRect/>
            <a:stretch>
              <a:fillRect/>
            </a:stretch>
          </p:blipFill>
          <p:spPr bwMode="auto">
            <a:xfrm>
              <a:off x="7622571" y="3857628"/>
              <a:ext cx="4950485" cy="1928825"/>
            </a:xfrm>
            <a:prstGeom prst="rect">
              <a:avLst/>
            </a:prstGeom>
            <a:noFill/>
            <a:ln w="9525">
              <a:noFill/>
              <a:miter lim="800000"/>
              <a:headEnd/>
              <a:tailEnd/>
            </a:ln>
            <a:effectLst/>
          </p:spPr>
        </p:pic>
        <p:sp>
          <p:nvSpPr>
            <p:cNvPr id="19" name="Rectangle 15"/>
            <p:cNvSpPr>
              <a:spLocks noChangeArrowheads="1"/>
            </p:cNvSpPr>
            <p:nvPr/>
          </p:nvSpPr>
          <p:spPr bwMode="auto">
            <a:xfrm>
              <a:off x="8686768" y="3895514"/>
              <a:ext cx="2995731" cy="287338"/>
            </a:xfrm>
            <a:prstGeom prst="rect">
              <a:avLst/>
            </a:prstGeom>
            <a:noFill/>
            <a:ln w="9525">
              <a:noFill/>
              <a:miter lim="800000"/>
              <a:headEnd/>
              <a:tailEnd/>
            </a:ln>
          </p:spPr>
          <p:txBody>
            <a:bodyPr wrap="none" anchor="ctr"/>
            <a:lstStyle/>
            <a:p>
              <a:pPr algn="ctr"/>
              <a:r>
                <a:rPr lang="ja-JP" altLang="en-US" sz="1000" b="1" dirty="0" smtClean="0"/>
                <a:t>現員医師数に対する倍率（必要求人医師数／都道府県別</a:t>
              </a:r>
              <a:endParaRPr lang="ja-JP" altLang="en-US" sz="1000" b="1" dirty="0"/>
            </a:p>
          </p:txBody>
        </p:sp>
      </p:grpSp>
      <p:sp>
        <p:nvSpPr>
          <p:cNvPr id="25" name="正方形/長方形 140"/>
          <p:cNvSpPr>
            <a:spLocks noChangeArrowheads="1"/>
          </p:cNvSpPr>
          <p:nvPr/>
        </p:nvSpPr>
        <p:spPr bwMode="auto">
          <a:xfrm>
            <a:off x="-32" y="-24"/>
            <a:ext cx="7199313" cy="431800"/>
          </a:xfrm>
          <a:prstGeom prst="rect">
            <a:avLst/>
          </a:prstGeom>
          <a:noFill/>
          <a:ln w="25400" algn="ctr">
            <a:noFill/>
            <a:miter lim="800000"/>
            <a:headEnd/>
            <a:tailEnd/>
          </a:ln>
        </p:spPr>
        <p:txBody>
          <a:bodyPr tIns="0" bIns="0" anchor="ctr"/>
          <a:lstStyle/>
          <a:p>
            <a:pPr fontAlgn="b">
              <a:lnSpc>
                <a:spcPts val="1800"/>
              </a:lnSpc>
            </a:pPr>
            <a:r>
              <a:rPr lang="en-US" altLang="ja-JP" sz="1200" b="1" dirty="0" smtClean="0">
                <a:latin typeface="ＭＳ ゴシック" pitchFamily="49" charset="-128"/>
                <a:ea typeface="ＭＳ ゴシック" pitchFamily="49" charset="-128"/>
              </a:rPr>
              <a:t>【</a:t>
            </a:r>
            <a:r>
              <a:rPr lang="ja-JP" altLang="en-US" sz="1200" b="1" dirty="0" smtClean="0">
                <a:latin typeface="ＭＳ ゴシック" pitchFamily="49" charset="-128"/>
                <a:ea typeface="ＭＳ ゴシック" pitchFamily="49" charset="-128"/>
              </a:rPr>
              <a:t>誰</a:t>
            </a:r>
            <a:r>
              <a:rPr lang="ja-JP" altLang="en-US" sz="1200" b="1" dirty="0">
                <a:latin typeface="ＭＳ ゴシック" pitchFamily="49" charset="-128"/>
                <a:ea typeface="ＭＳ ゴシック" pitchFamily="49" charset="-128"/>
              </a:rPr>
              <a:t>もが安心して暮らせる豊かな地域社会の</a:t>
            </a:r>
            <a:r>
              <a:rPr lang="ja-JP" altLang="en-US" sz="1200" b="1" dirty="0" smtClean="0">
                <a:latin typeface="ＭＳ ゴシック" pitchFamily="49" charset="-128"/>
                <a:ea typeface="ＭＳ ゴシック" pitchFamily="49" charset="-128"/>
              </a:rPr>
              <a:t>実現</a:t>
            </a:r>
            <a:r>
              <a:rPr lang="en-US" altLang="ja-JP" sz="1200" b="1" dirty="0" smtClean="0">
                <a:latin typeface="ＭＳ ゴシック" pitchFamily="49" charset="-128"/>
                <a:ea typeface="ＭＳ ゴシック" pitchFamily="49" charset="-128"/>
              </a:rPr>
              <a:t>】</a:t>
            </a:r>
            <a:endParaRPr lang="ja-JP" altLang="en-US" sz="1200"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8858280" y="6581001"/>
            <a:ext cx="415636" cy="276999"/>
          </a:xfrm>
          <a:prstGeom prst="rect">
            <a:avLst/>
          </a:prstGeom>
          <a:noFill/>
        </p:spPr>
        <p:txBody>
          <a:bodyPr wrap="square" rtlCol="0">
            <a:spAutoFit/>
          </a:bodyPr>
          <a:lstStyle/>
          <a:p>
            <a:r>
              <a:rPr kumimoji="1" lang="en-US" altLang="ja-JP" sz="1200" dirty="0" smtClean="0">
                <a:solidFill>
                  <a:schemeClr val="bg1">
                    <a:lumMod val="65000"/>
                  </a:schemeClr>
                </a:solidFill>
              </a:rPr>
              <a:t>8</a:t>
            </a:r>
          </a:p>
        </p:txBody>
      </p:sp>
      <p:sp>
        <p:nvSpPr>
          <p:cNvPr id="94536" name="AutoShape 328"/>
          <p:cNvSpPr>
            <a:spLocks noChangeAspect="1" noChangeArrowheads="1" noTextEdit="1"/>
          </p:cNvSpPr>
          <p:nvPr/>
        </p:nvSpPr>
        <p:spPr bwMode="auto">
          <a:xfrm>
            <a:off x="1214438" y="4557741"/>
            <a:ext cx="4213225" cy="287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9" name="正方形/長方形 138"/>
          <p:cNvSpPr/>
          <p:nvPr/>
        </p:nvSpPr>
        <p:spPr>
          <a:xfrm>
            <a:off x="203200" y="476672"/>
            <a:ext cx="8740775" cy="2523700"/>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140" name="テキスト ボックス 28"/>
          <p:cNvSpPr txBox="1">
            <a:spLocks noChangeArrowheads="1"/>
          </p:cNvSpPr>
          <p:nvPr/>
        </p:nvSpPr>
        <p:spPr bwMode="auto">
          <a:xfrm>
            <a:off x="251520" y="644894"/>
            <a:ext cx="4106166" cy="1569660"/>
          </a:xfrm>
          <a:prstGeom prst="rect">
            <a:avLst/>
          </a:prstGeom>
          <a:noFill/>
          <a:ln w="9525">
            <a:noFill/>
            <a:miter lim="800000"/>
            <a:headEnd/>
            <a:tailEnd/>
          </a:ln>
        </p:spPr>
        <p:txBody>
          <a:bodyPr wrap="square">
            <a:spAutoFit/>
          </a:bodyPr>
          <a:lstStyle/>
          <a:p>
            <a:pPr marL="92075" indent="-92075">
              <a:defRPr/>
            </a:pPr>
            <a:r>
              <a:rPr lang="ja-JP" altLang="en-US" sz="1200" dirty="0" smtClean="0">
                <a:latin typeface="+mn-ea"/>
                <a:ea typeface="+mn-ea"/>
              </a:rPr>
              <a:t>○「小規模多機能支援制度」の整備と助成制度の創設</a:t>
            </a:r>
            <a:endParaRPr lang="en-US" altLang="ja-JP" sz="1200" dirty="0" smtClean="0">
              <a:latin typeface="+mn-ea"/>
              <a:ea typeface="+mn-ea"/>
            </a:endParaRPr>
          </a:p>
          <a:p>
            <a:pPr marL="92075" indent="-92075">
              <a:defRPr/>
            </a:pPr>
            <a:r>
              <a:rPr lang="ja-JP" altLang="en-US" sz="1200" dirty="0" smtClean="0">
                <a:latin typeface="ＭＳ Ｐ明朝" pitchFamily="18" charset="-128"/>
                <a:ea typeface="ＭＳ Ｐ明朝" pitchFamily="18" charset="-128"/>
              </a:rPr>
              <a:t>　</a:t>
            </a:r>
            <a:endParaRPr lang="en-US" altLang="ja-JP" sz="1200" dirty="0" smtClean="0">
              <a:latin typeface="ＭＳ Ｐ明朝" pitchFamily="18" charset="-128"/>
              <a:ea typeface="ＭＳ Ｐ明朝" pitchFamily="18" charset="-128"/>
            </a:endParaRPr>
          </a:p>
          <a:p>
            <a:pPr marL="92075" indent="-92075">
              <a:defRPr/>
            </a:pPr>
            <a:r>
              <a:rPr lang="ja-JP" altLang="en-US" sz="1200" dirty="0" smtClean="0">
                <a:latin typeface="ＭＳ Ｐ明朝" pitchFamily="18" charset="-128"/>
                <a:ea typeface="ＭＳ Ｐ明朝" pitchFamily="18" charset="-128"/>
              </a:rPr>
              <a:t>　</a:t>
            </a:r>
            <a:r>
              <a:rPr lang="ja-JP" altLang="en-US" sz="1100" dirty="0" smtClean="0">
                <a:latin typeface="ＭＳ Ｐ明朝" pitchFamily="18" charset="-128"/>
                <a:ea typeface="ＭＳ Ｐ明朝" pitchFamily="18" charset="-128"/>
              </a:rPr>
              <a:t>「小規模多機能支援制度」 　</a:t>
            </a:r>
            <a:endParaRPr lang="en-US" altLang="ja-JP" sz="1100" dirty="0" smtClean="0">
              <a:latin typeface="ＭＳ Ｐ明朝" pitchFamily="18" charset="-128"/>
              <a:ea typeface="ＭＳ Ｐ明朝" pitchFamily="18" charset="-128"/>
            </a:endParaRPr>
          </a:p>
          <a:p>
            <a:pPr marL="92075" indent="-92075">
              <a:defRPr/>
            </a:pPr>
            <a:r>
              <a:rPr lang="ja-JP" altLang="en-US" sz="1100" dirty="0" smtClean="0">
                <a:latin typeface="ＭＳ Ｐ明朝" pitchFamily="18" charset="-128"/>
                <a:ea typeface="ＭＳ Ｐ明朝" pitchFamily="18" charset="-128"/>
              </a:rPr>
              <a:t>　　過疎化の進む中山間地域などで、新しい支え合いの拠点において、子どもから高齢者まで年齢や障害の有無にかかわらず必要な福祉サービスを提供</a:t>
            </a:r>
            <a:endParaRPr lang="en-US" altLang="ja-JP" sz="1100" dirty="0" smtClean="0">
              <a:latin typeface="ＭＳ Ｐ明朝" pitchFamily="18" charset="-128"/>
              <a:ea typeface="ＭＳ Ｐ明朝" pitchFamily="18" charset="-128"/>
            </a:endParaRPr>
          </a:p>
          <a:p>
            <a:pPr marL="92075" indent="-92075">
              <a:defRPr/>
            </a:pPr>
            <a:endParaRPr lang="en-US" altLang="ja-JP" sz="1200" dirty="0" smtClean="0">
              <a:latin typeface="ＭＳ Ｐ明朝" pitchFamily="18" charset="-128"/>
              <a:ea typeface="ＭＳ Ｐ明朝" pitchFamily="18" charset="-128"/>
            </a:endParaRPr>
          </a:p>
          <a:p>
            <a:pPr marL="266700" indent="-266700">
              <a:defRPr/>
            </a:pPr>
            <a:r>
              <a:rPr lang="ja-JP" altLang="en-US" sz="1200" dirty="0" smtClean="0">
                <a:latin typeface="ＭＳ Ｐ明朝" pitchFamily="18" charset="-128"/>
                <a:ea typeface="ＭＳ Ｐ明朝" pitchFamily="18" charset="-128"/>
              </a:rPr>
              <a:t>　　</a:t>
            </a:r>
            <a:endParaRPr lang="en-US" altLang="ja-JP" sz="1200" dirty="0">
              <a:latin typeface="ＭＳ Ｐ明朝" pitchFamily="18" charset="-128"/>
              <a:ea typeface="ＭＳ Ｐ明朝" pitchFamily="18" charset="-128"/>
            </a:endParaRPr>
          </a:p>
        </p:txBody>
      </p:sp>
      <p:sp>
        <p:nvSpPr>
          <p:cNvPr id="144" name="正方形/長方形 143"/>
          <p:cNvSpPr/>
          <p:nvPr/>
        </p:nvSpPr>
        <p:spPr>
          <a:xfrm>
            <a:off x="144494" y="214290"/>
            <a:ext cx="8928100" cy="309585"/>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45" name="正方形/長方形 144"/>
          <p:cNvSpPr/>
          <p:nvPr/>
        </p:nvSpPr>
        <p:spPr>
          <a:xfrm>
            <a:off x="173068" y="23813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３－１</a:t>
            </a:r>
            <a:endParaRPr lang="ja-JP" altLang="en-US" sz="1400" b="1" dirty="0">
              <a:solidFill>
                <a:schemeClr val="tx1"/>
              </a:solidFill>
              <a:latin typeface="ＭＳ ゴシック" pitchFamily="49" charset="-128"/>
              <a:ea typeface="ＭＳ ゴシック" pitchFamily="49" charset="-128"/>
            </a:endParaRPr>
          </a:p>
        </p:txBody>
      </p:sp>
      <p:sp>
        <p:nvSpPr>
          <p:cNvPr id="146" name="正方形/長方形 145"/>
          <p:cNvSpPr/>
          <p:nvPr/>
        </p:nvSpPr>
        <p:spPr>
          <a:xfrm>
            <a:off x="2066163" y="237325"/>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地域の支え合い機能を強化する仕組みの構築</a:t>
            </a:r>
            <a:r>
              <a:rPr lang="en-US" altLang="ja-JP" sz="1400" dirty="0" smtClean="0">
                <a:solidFill>
                  <a:schemeClr val="tx1"/>
                </a:solidFill>
              </a:rPr>
              <a:t>	</a:t>
            </a:r>
            <a:endParaRPr lang="ja-JP" altLang="en-US" sz="1400" dirty="0" smtClean="0">
              <a:solidFill>
                <a:schemeClr val="tx1"/>
              </a:solidFill>
            </a:endParaRPr>
          </a:p>
        </p:txBody>
      </p:sp>
      <p:grpSp>
        <p:nvGrpSpPr>
          <p:cNvPr id="147" name="グループ化 146"/>
          <p:cNvGrpSpPr/>
          <p:nvPr/>
        </p:nvGrpSpPr>
        <p:grpSpPr>
          <a:xfrm>
            <a:off x="4572000" y="642918"/>
            <a:ext cx="4242509" cy="2290668"/>
            <a:chOff x="4500562" y="1325558"/>
            <a:chExt cx="4242509" cy="2290668"/>
          </a:xfrm>
        </p:grpSpPr>
        <p:sp>
          <p:nvSpPr>
            <p:cNvPr id="148" name="角丸四角形 147"/>
            <p:cNvSpPr/>
            <p:nvPr/>
          </p:nvSpPr>
          <p:spPr>
            <a:xfrm>
              <a:off x="4500562" y="1375042"/>
              <a:ext cx="4242509" cy="2241184"/>
            </a:xfrm>
            <a:prstGeom prst="roundRect">
              <a:avLst>
                <a:gd name="adj" fmla="val 6363"/>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9" name="テキスト ボックス 27"/>
            <p:cNvSpPr txBox="1">
              <a:spLocks noChangeArrowheads="1"/>
            </p:cNvSpPr>
            <p:nvPr/>
          </p:nvSpPr>
          <p:spPr bwMode="auto">
            <a:xfrm>
              <a:off x="6286512" y="1325558"/>
              <a:ext cx="2003425" cy="192360"/>
            </a:xfrm>
            <a:prstGeom prst="rect">
              <a:avLst/>
            </a:prstGeom>
            <a:solidFill>
              <a:schemeClr val="bg1"/>
            </a:solidFill>
            <a:ln w="9525">
              <a:noFill/>
              <a:miter lim="800000"/>
              <a:headEnd/>
              <a:tailEnd/>
            </a:ln>
          </p:spPr>
          <p:txBody>
            <a:bodyPr wrap="square">
              <a:spAutoFit/>
            </a:bodyPr>
            <a:lstStyle/>
            <a:p>
              <a:pPr>
                <a:lnSpc>
                  <a:spcPct val="50000"/>
                </a:lnSpc>
              </a:pPr>
              <a:r>
                <a:rPr lang="ja-JP" altLang="en-US" sz="1300" dirty="0"/>
                <a:t>地方の先進的な取組事例</a:t>
              </a:r>
            </a:p>
          </p:txBody>
        </p:sp>
        <p:pic>
          <p:nvPicPr>
            <p:cNvPr id="150" name="Picture 2"/>
            <p:cNvPicPr>
              <a:picLocks noChangeAspect="1" noChangeArrowheads="1"/>
            </p:cNvPicPr>
            <p:nvPr/>
          </p:nvPicPr>
          <p:blipFill>
            <a:blip r:embed="rId2" cstate="screen"/>
            <a:srcRect/>
            <a:stretch>
              <a:fillRect/>
            </a:stretch>
          </p:blipFill>
          <p:spPr bwMode="auto">
            <a:xfrm>
              <a:off x="4643438" y="2883124"/>
              <a:ext cx="1231872" cy="683910"/>
            </a:xfrm>
            <a:prstGeom prst="rect">
              <a:avLst/>
            </a:prstGeom>
            <a:noFill/>
            <a:ln w="9525">
              <a:noFill/>
              <a:miter lim="800000"/>
              <a:headEnd/>
              <a:tailEnd/>
            </a:ln>
          </p:spPr>
        </p:pic>
        <p:sp>
          <p:nvSpPr>
            <p:cNvPr id="151" name="フリーフォーム 150"/>
            <p:cNvSpPr/>
            <p:nvPr/>
          </p:nvSpPr>
          <p:spPr>
            <a:xfrm>
              <a:off x="5355856" y="2750809"/>
              <a:ext cx="386555" cy="265914"/>
            </a:xfrm>
            <a:custGeom>
              <a:avLst/>
              <a:gdLst>
                <a:gd name="connsiteX0" fmla="*/ 377371 w 377371"/>
                <a:gd name="connsiteY0" fmla="*/ 0 h 362857"/>
                <a:gd name="connsiteX1" fmla="*/ 377371 w 377371"/>
                <a:gd name="connsiteY1" fmla="*/ 0 h 362857"/>
                <a:gd name="connsiteX2" fmla="*/ 58057 w 377371"/>
                <a:gd name="connsiteY2" fmla="*/ 145143 h 362857"/>
                <a:gd name="connsiteX3" fmla="*/ 0 w 377371"/>
                <a:gd name="connsiteY3" fmla="*/ 362857 h 362857"/>
                <a:gd name="connsiteX0" fmla="*/ 377371 w 377371"/>
                <a:gd name="connsiteY0" fmla="*/ 0 h 362857"/>
                <a:gd name="connsiteX1" fmla="*/ 377371 w 377371"/>
                <a:gd name="connsiteY1" fmla="*/ 0 h 362857"/>
                <a:gd name="connsiteX2" fmla="*/ 156354 w 377371"/>
                <a:gd name="connsiteY2" fmla="*/ 72571 h 362857"/>
                <a:gd name="connsiteX3" fmla="*/ 0 w 377371"/>
                <a:gd name="connsiteY3" fmla="*/ 362857 h 362857"/>
              </a:gdLst>
              <a:ahLst/>
              <a:cxnLst>
                <a:cxn ang="0">
                  <a:pos x="connsiteX0" y="connsiteY0"/>
                </a:cxn>
                <a:cxn ang="0">
                  <a:pos x="connsiteX1" y="connsiteY1"/>
                </a:cxn>
                <a:cxn ang="0">
                  <a:pos x="connsiteX2" y="connsiteY2"/>
                </a:cxn>
                <a:cxn ang="0">
                  <a:pos x="connsiteX3" y="connsiteY3"/>
                </a:cxn>
              </a:cxnLst>
              <a:rect l="l" t="t" r="r" b="b"/>
              <a:pathLst>
                <a:path w="377371" h="362857">
                  <a:moveTo>
                    <a:pt x="377371" y="0"/>
                  </a:moveTo>
                  <a:lnTo>
                    <a:pt x="377371" y="0"/>
                  </a:lnTo>
                  <a:lnTo>
                    <a:pt x="156354" y="72571"/>
                  </a:lnTo>
                  <a:lnTo>
                    <a:pt x="0" y="362857"/>
                  </a:lnTo>
                </a:path>
              </a:pathLst>
            </a:custGeom>
            <a:ln w="12700">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2" name="Freeform 330"/>
            <p:cNvSpPr>
              <a:spLocks/>
            </p:cNvSpPr>
            <p:nvPr/>
          </p:nvSpPr>
          <p:spPr bwMode="auto">
            <a:xfrm>
              <a:off x="5930010" y="2567469"/>
              <a:ext cx="2574925" cy="1004093"/>
            </a:xfrm>
            <a:custGeom>
              <a:avLst/>
              <a:gdLst/>
              <a:ahLst/>
              <a:cxnLst>
                <a:cxn ang="0">
                  <a:pos x="0" y="2184"/>
                </a:cxn>
                <a:cxn ang="0">
                  <a:pos x="6232" y="0"/>
                </a:cxn>
                <a:cxn ang="0">
                  <a:pos x="6232" y="0"/>
                </a:cxn>
                <a:cxn ang="0">
                  <a:pos x="12464" y="2184"/>
                </a:cxn>
                <a:cxn ang="0">
                  <a:pos x="12464" y="2184"/>
                </a:cxn>
                <a:cxn ang="0">
                  <a:pos x="12464" y="2184"/>
                </a:cxn>
                <a:cxn ang="0">
                  <a:pos x="6232" y="4368"/>
                </a:cxn>
                <a:cxn ang="0">
                  <a:pos x="6232" y="4368"/>
                </a:cxn>
                <a:cxn ang="0">
                  <a:pos x="6232" y="4368"/>
                </a:cxn>
                <a:cxn ang="0">
                  <a:pos x="0" y="2184"/>
                </a:cxn>
                <a:cxn ang="0">
                  <a:pos x="0" y="2184"/>
                </a:cxn>
              </a:cxnLst>
              <a:rect l="0" t="0" r="r" b="b"/>
              <a:pathLst>
                <a:path w="12464" h="4368">
                  <a:moveTo>
                    <a:pt x="0" y="2184"/>
                  </a:moveTo>
                  <a:cubicBezTo>
                    <a:pt x="0" y="978"/>
                    <a:pt x="2791" y="0"/>
                    <a:pt x="6232" y="0"/>
                  </a:cubicBezTo>
                  <a:lnTo>
                    <a:pt x="6232" y="0"/>
                  </a:lnTo>
                  <a:cubicBezTo>
                    <a:pt x="9674" y="0"/>
                    <a:pt x="12464" y="978"/>
                    <a:pt x="12464" y="2184"/>
                  </a:cubicBezTo>
                  <a:cubicBezTo>
                    <a:pt x="12464" y="2184"/>
                    <a:pt x="12464" y="2184"/>
                    <a:pt x="12464" y="2184"/>
                  </a:cubicBezTo>
                  <a:lnTo>
                    <a:pt x="12464" y="2184"/>
                  </a:lnTo>
                  <a:cubicBezTo>
                    <a:pt x="12464" y="3391"/>
                    <a:pt x="9674" y="4368"/>
                    <a:pt x="6232" y="4368"/>
                  </a:cubicBezTo>
                  <a:cubicBezTo>
                    <a:pt x="6232" y="4368"/>
                    <a:pt x="6232" y="4368"/>
                    <a:pt x="6232" y="4368"/>
                  </a:cubicBezTo>
                  <a:lnTo>
                    <a:pt x="6232" y="4368"/>
                  </a:lnTo>
                  <a:cubicBezTo>
                    <a:pt x="2791" y="4368"/>
                    <a:pt x="0" y="3391"/>
                    <a:pt x="0" y="2184"/>
                  </a:cubicBezTo>
                  <a:cubicBezTo>
                    <a:pt x="0" y="2184"/>
                    <a:pt x="0" y="2184"/>
                    <a:pt x="0" y="2184"/>
                  </a:cubicBez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31"/>
            <p:cNvSpPr>
              <a:spLocks noEditPoints="1"/>
            </p:cNvSpPr>
            <p:nvPr/>
          </p:nvSpPr>
          <p:spPr bwMode="auto">
            <a:xfrm>
              <a:off x="5928424" y="2559533"/>
              <a:ext cx="2576511" cy="1012030"/>
            </a:xfrm>
            <a:custGeom>
              <a:avLst/>
              <a:gdLst/>
              <a:ahLst/>
              <a:cxnLst>
                <a:cxn ang="0">
                  <a:pos x="9" y="2085"/>
                </a:cxn>
                <a:cxn ang="0">
                  <a:pos x="199" y="1646"/>
                </a:cxn>
                <a:cxn ang="0">
                  <a:pos x="622" y="1241"/>
                </a:cxn>
                <a:cxn ang="0">
                  <a:pos x="1247" y="879"/>
                </a:cxn>
                <a:cxn ang="0">
                  <a:pos x="2053" y="568"/>
                </a:cxn>
                <a:cxn ang="0">
                  <a:pos x="3014" y="317"/>
                </a:cxn>
                <a:cxn ang="0">
                  <a:pos x="4103" y="134"/>
                </a:cxn>
                <a:cxn ang="0">
                  <a:pos x="5611" y="11"/>
                </a:cxn>
                <a:cxn ang="0">
                  <a:pos x="7808" y="70"/>
                </a:cxn>
                <a:cxn ang="0">
                  <a:pos x="8953" y="216"/>
                </a:cxn>
                <a:cxn ang="0">
                  <a:pos x="9981" y="435"/>
                </a:cxn>
                <a:cxn ang="0">
                  <a:pos x="10867" y="717"/>
                </a:cxn>
                <a:cxn ang="0">
                  <a:pos x="11586" y="1054"/>
                </a:cxn>
                <a:cxn ang="0">
                  <a:pos x="12113" y="1437"/>
                </a:cxn>
                <a:cxn ang="0">
                  <a:pos x="12423" y="1860"/>
                </a:cxn>
                <a:cxn ang="0">
                  <a:pos x="12496" y="2199"/>
                </a:cxn>
                <a:cxn ang="0">
                  <a:pos x="12464" y="2427"/>
                </a:cxn>
                <a:cxn ang="0">
                  <a:pos x="12213" y="2861"/>
                </a:cxn>
                <a:cxn ang="0">
                  <a:pos x="11738" y="3255"/>
                </a:cxn>
                <a:cxn ang="0">
                  <a:pos x="11064" y="3605"/>
                </a:cxn>
                <a:cxn ang="0">
                  <a:pos x="10217" y="3901"/>
                </a:cxn>
                <a:cxn ang="0">
                  <a:pos x="9223" y="4136"/>
                </a:cxn>
                <a:cxn ang="0">
                  <a:pos x="8103" y="4302"/>
                </a:cxn>
                <a:cxn ang="0">
                  <a:pos x="6249" y="4400"/>
                </a:cxn>
                <a:cxn ang="0">
                  <a:pos x="4394" y="4302"/>
                </a:cxn>
                <a:cxn ang="0">
                  <a:pos x="3276" y="4137"/>
                </a:cxn>
                <a:cxn ang="0">
                  <a:pos x="2280" y="3902"/>
                </a:cxn>
                <a:cxn ang="0">
                  <a:pos x="1433" y="3605"/>
                </a:cxn>
                <a:cxn ang="0">
                  <a:pos x="760" y="3255"/>
                </a:cxn>
                <a:cxn ang="0">
                  <a:pos x="285" y="2862"/>
                </a:cxn>
                <a:cxn ang="0">
                  <a:pos x="33" y="2429"/>
                </a:cxn>
                <a:cxn ang="0">
                  <a:pos x="40" y="2311"/>
                </a:cxn>
                <a:cxn ang="0">
                  <a:pos x="157" y="2632"/>
                </a:cxn>
                <a:cxn ang="0">
                  <a:pos x="516" y="3038"/>
                </a:cxn>
                <a:cxn ang="0">
                  <a:pos x="1089" y="3407"/>
                </a:cxn>
                <a:cxn ang="0">
                  <a:pos x="1848" y="3730"/>
                </a:cxn>
                <a:cxn ang="0">
                  <a:pos x="2768" y="3996"/>
                </a:cxn>
                <a:cxn ang="0">
                  <a:pos x="3826" y="4197"/>
                </a:cxn>
                <a:cxn ang="0">
                  <a:pos x="4993" y="4324"/>
                </a:cxn>
                <a:cxn ang="0">
                  <a:pos x="7503" y="4324"/>
                </a:cxn>
                <a:cxn ang="0">
                  <a:pos x="8672" y="4197"/>
                </a:cxn>
                <a:cxn ang="0">
                  <a:pos x="9729" y="3996"/>
                </a:cxn>
                <a:cxn ang="0">
                  <a:pos x="10650" y="3730"/>
                </a:cxn>
                <a:cxn ang="0">
                  <a:pos x="11409" y="3407"/>
                </a:cxn>
                <a:cxn ang="0">
                  <a:pos x="11980" y="3038"/>
                </a:cxn>
                <a:cxn ang="0">
                  <a:pos x="12339" y="2633"/>
                </a:cxn>
                <a:cxn ang="0">
                  <a:pos x="12457" y="2311"/>
                </a:cxn>
                <a:cxn ang="0">
                  <a:pos x="12457" y="2092"/>
                </a:cxn>
                <a:cxn ang="0">
                  <a:pos x="12272" y="1665"/>
                </a:cxn>
                <a:cxn ang="0">
                  <a:pos x="11856" y="1267"/>
                </a:cxn>
                <a:cxn ang="0">
                  <a:pos x="11236" y="908"/>
                </a:cxn>
                <a:cxn ang="0">
                  <a:pos x="10434" y="599"/>
                </a:cxn>
                <a:cxn ang="0">
                  <a:pos x="9477" y="348"/>
                </a:cxn>
                <a:cxn ang="0">
                  <a:pos x="8390" y="165"/>
                </a:cxn>
                <a:cxn ang="0">
                  <a:pos x="6885" y="43"/>
                </a:cxn>
                <a:cxn ang="0">
                  <a:pos x="4693" y="101"/>
                </a:cxn>
                <a:cxn ang="0">
                  <a:pos x="3549" y="247"/>
                </a:cxn>
                <a:cxn ang="0">
                  <a:pos x="2525" y="466"/>
                </a:cxn>
                <a:cxn ang="0">
                  <a:pos x="1641" y="747"/>
                </a:cxn>
                <a:cxn ang="0">
                  <a:pos x="927" y="1082"/>
                </a:cxn>
                <a:cxn ang="0">
                  <a:pos x="406" y="1461"/>
                </a:cxn>
                <a:cxn ang="0">
                  <a:pos x="104" y="1873"/>
                </a:cxn>
                <a:cxn ang="0">
                  <a:pos x="32" y="2202"/>
                </a:cxn>
              </a:cxnLst>
              <a:rect l="0" t="0" r="r" b="b"/>
              <a:pathLst>
                <a:path w="12496" h="4400">
                  <a:moveTo>
                    <a:pt x="1" y="2202"/>
                  </a:moveTo>
                  <a:cubicBezTo>
                    <a:pt x="0" y="2201"/>
                    <a:pt x="0" y="2200"/>
                    <a:pt x="1" y="2199"/>
                  </a:cubicBezTo>
                  <a:lnTo>
                    <a:pt x="9" y="2087"/>
                  </a:lnTo>
                  <a:cubicBezTo>
                    <a:pt x="9" y="2087"/>
                    <a:pt x="9" y="2086"/>
                    <a:pt x="9" y="2085"/>
                  </a:cubicBezTo>
                  <a:lnTo>
                    <a:pt x="33" y="1974"/>
                  </a:lnTo>
                  <a:lnTo>
                    <a:pt x="73" y="1862"/>
                  </a:lnTo>
                  <a:lnTo>
                    <a:pt x="129" y="1753"/>
                  </a:lnTo>
                  <a:lnTo>
                    <a:pt x="199" y="1646"/>
                  </a:lnTo>
                  <a:lnTo>
                    <a:pt x="284" y="1541"/>
                  </a:lnTo>
                  <a:lnTo>
                    <a:pt x="383" y="1438"/>
                  </a:lnTo>
                  <a:lnTo>
                    <a:pt x="496" y="1338"/>
                  </a:lnTo>
                  <a:lnTo>
                    <a:pt x="622" y="1241"/>
                  </a:lnTo>
                  <a:lnTo>
                    <a:pt x="759" y="1146"/>
                  </a:lnTo>
                  <a:lnTo>
                    <a:pt x="910" y="1055"/>
                  </a:lnTo>
                  <a:lnTo>
                    <a:pt x="1074" y="965"/>
                  </a:lnTo>
                  <a:lnTo>
                    <a:pt x="1247" y="879"/>
                  </a:lnTo>
                  <a:lnTo>
                    <a:pt x="1433" y="797"/>
                  </a:lnTo>
                  <a:lnTo>
                    <a:pt x="1629" y="718"/>
                  </a:lnTo>
                  <a:lnTo>
                    <a:pt x="1837" y="641"/>
                  </a:lnTo>
                  <a:lnTo>
                    <a:pt x="2053" y="568"/>
                  </a:lnTo>
                  <a:lnTo>
                    <a:pt x="2280" y="500"/>
                  </a:lnTo>
                  <a:lnTo>
                    <a:pt x="2516" y="435"/>
                  </a:lnTo>
                  <a:lnTo>
                    <a:pt x="2761" y="374"/>
                  </a:lnTo>
                  <a:lnTo>
                    <a:pt x="3014" y="317"/>
                  </a:lnTo>
                  <a:lnTo>
                    <a:pt x="3275" y="265"/>
                  </a:lnTo>
                  <a:lnTo>
                    <a:pt x="3544" y="216"/>
                  </a:lnTo>
                  <a:lnTo>
                    <a:pt x="3820" y="173"/>
                  </a:lnTo>
                  <a:lnTo>
                    <a:pt x="4103" y="134"/>
                  </a:lnTo>
                  <a:lnTo>
                    <a:pt x="4394" y="99"/>
                  </a:lnTo>
                  <a:lnTo>
                    <a:pt x="4690" y="70"/>
                  </a:lnTo>
                  <a:lnTo>
                    <a:pt x="4991" y="45"/>
                  </a:lnTo>
                  <a:lnTo>
                    <a:pt x="5611" y="11"/>
                  </a:lnTo>
                  <a:lnTo>
                    <a:pt x="6248" y="0"/>
                  </a:lnTo>
                  <a:lnTo>
                    <a:pt x="6886" y="11"/>
                  </a:lnTo>
                  <a:lnTo>
                    <a:pt x="7505" y="44"/>
                  </a:lnTo>
                  <a:lnTo>
                    <a:pt x="7808" y="70"/>
                  </a:lnTo>
                  <a:lnTo>
                    <a:pt x="8103" y="99"/>
                  </a:lnTo>
                  <a:lnTo>
                    <a:pt x="8393" y="134"/>
                  </a:lnTo>
                  <a:lnTo>
                    <a:pt x="8677" y="173"/>
                  </a:lnTo>
                  <a:lnTo>
                    <a:pt x="8953" y="216"/>
                  </a:lnTo>
                  <a:lnTo>
                    <a:pt x="9222" y="265"/>
                  </a:lnTo>
                  <a:lnTo>
                    <a:pt x="9484" y="317"/>
                  </a:lnTo>
                  <a:lnTo>
                    <a:pt x="9736" y="374"/>
                  </a:lnTo>
                  <a:lnTo>
                    <a:pt x="9981" y="435"/>
                  </a:lnTo>
                  <a:lnTo>
                    <a:pt x="10217" y="500"/>
                  </a:lnTo>
                  <a:lnTo>
                    <a:pt x="10443" y="568"/>
                  </a:lnTo>
                  <a:lnTo>
                    <a:pt x="10661" y="641"/>
                  </a:lnTo>
                  <a:lnTo>
                    <a:pt x="10867" y="717"/>
                  </a:lnTo>
                  <a:lnTo>
                    <a:pt x="11063" y="797"/>
                  </a:lnTo>
                  <a:lnTo>
                    <a:pt x="11249" y="879"/>
                  </a:lnTo>
                  <a:lnTo>
                    <a:pt x="11424" y="965"/>
                  </a:lnTo>
                  <a:lnTo>
                    <a:pt x="11586" y="1054"/>
                  </a:lnTo>
                  <a:lnTo>
                    <a:pt x="11737" y="1146"/>
                  </a:lnTo>
                  <a:lnTo>
                    <a:pt x="11875" y="1240"/>
                  </a:lnTo>
                  <a:lnTo>
                    <a:pt x="12000" y="1338"/>
                  </a:lnTo>
                  <a:lnTo>
                    <a:pt x="12113" y="1437"/>
                  </a:lnTo>
                  <a:lnTo>
                    <a:pt x="12212" y="1540"/>
                  </a:lnTo>
                  <a:lnTo>
                    <a:pt x="12297" y="1644"/>
                  </a:lnTo>
                  <a:lnTo>
                    <a:pt x="12367" y="1752"/>
                  </a:lnTo>
                  <a:lnTo>
                    <a:pt x="12423" y="1860"/>
                  </a:lnTo>
                  <a:lnTo>
                    <a:pt x="12463" y="1972"/>
                  </a:lnTo>
                  <a:lnTo>
                    <a:pt x="12488" y="2085"/>
                  </a:lnTo>
                  <a:cubicBezTo>
                    <a:pt x="12488" y="2086"/>
                    <a:pt x="12488" y="2087"/>
                    <a:pt x="12488" y="2087"/>
                  </a:cubicBezTo>
                  <a:lnTo>
                    <a:pt x="12496" y="2199"/>
                  </a:lnTo>
                  <a:cubicBezTo>
                    <a:pt x="12496" y="2200"/>
                    <a:pt x="12496" y="2201"/>
                    <a:pt x="12496" y="2202"/>
                  </a:cubicBezTo>
                  <a:lnTo>
                    <a:pt x="12488" y="2314"/>
                  </a:lnTo>
                  <a:cubicBezTo>
                    <a:pt x="12488" y="2314"/>
                    <a:pt x="12488" y="2315"/>
                    <a:pt x="12488" y="2316"/>
                  </a:cubicBezTo>
                  <a:lnTo>
                    <a:pt x="12464" y="2427"/>
                  </a:lnTo>
                  <a:lnTo>
                    <a:pt x="12423" y="2539"/>
                  </a:lnTo>
                  <a:lnTo>
                    <a:pt x="12368" y="2648"/>
                  </a:lnTo>
                  <a:lnTo>
                    <a:pt x="12298" y="2755"/>
                  </a:lnTo>
                  <a:lnTo>
                    <a:pt x="12213" y="2861"/>
                  </a:lnTo>
                  <a:lnTo>
                    <a:pt x="12114" y="2963"/>
                  </a:lnTo>
                  <a:lnTo>
                    <a:pt x="12001" y="3062"/>
                  </a:lnTo>
                  <a:lnTo>
                    <a:pt x="11875" y="3160"/>
                  </a:lnTo>
                  <a:lnTo>
                    <a:pt x="11738" y="3255"/>
                  </a:lnTo>
                  <a:lnTo>
                    <a:pt x="11587" y="3347"/>
                  </a:lnTo>
                  <a:lnTo>
                    <a:pt x="11424" y="3436"/>
                  </a:lnTo>
                  <a:lnTo>
                    <a:pt x="11250" y="3522"/>
                  </a:lnTo>
                  <a:lnTo>
                    <a:pt x="11064" y="3605"/>
                  </a:lnTo>
                  <a:lnTo>
                    <a:pt x="10867" y="3684"/>
                  </a:lnTo>
                  <a:lnTo>
                    <a:pt x="10661" y="3760"/>
                  </a:lnTo>
                  <a:lnTo>
                    <a:pt x="10444" y="3833"/>
                  </a:lnTo>
                  <a:lnTo>
                    <a:pt x="10217" y="3901"/>
                  </a:lnTo>
                  <a:lnTo>
                    <a:pt x="9982" y="3966"/>
                  </a:lnTo>
                  <a:lnTo>
                    <a:pt x="9736" y="4027"/>
                  </a:lnTo>
                  <a:lnTo>
                    <a:pt x="9484" y="4084"/>
                  </a:lnTo>
                  <a:lnTo>
                    <a:pt x="9223" y="4136"/>
                  </a:lnTo>
                  <a:lnTo>
                    <a:pt x="8953" y="4185"/>
                  </a:lnTo>
                  <a:lnTo>
                    <a:pt x="8677" y="4228"/>
                  </a:lnTo>
                  <a:lnTo>
                    <a:pt x="8394" y="4267"/>
                  </a:lnTo>
                  <a:lnTo>
                    <a:pt x="8103" y="4302"/>
                  </a:lnTo>
                  <a:lnTo>
                    <a:pt x="7808" y="4331"/>
                  </a:lnTo>
                  <a:lnTo>
                    <a:pt x="7506" y="4355"/>
                  </a:lnTo>
                  <a:lnTo>
                    <a:pt x="6886" y="4388"/>
                  </a:lnTo>
                  <a:lnTo>
                    <a:pt x="6249" y="4400"/>
                  </a:lnTo>
                  <a:lnTo>
                    <a:pt x="5611" y="4389"/>
                  </a:lnTo>
                  <a:lnTo>
                    <a:pt x="4992" y="4356"/>
                  </a:lnTo>
                  <a:lnTo>
                    <a:pt x="4690" y="4331"/>
                  </a:lnTo>
                  <a:lnTo>
                    <a:pt x="4394" y="4302"/>
                  </a:lnTo>
                  <a:lnTo>
                    <a:pt x="4105" y="4268"/>
                  </a:lnTo>
                  <a:lnTo>
                    <a:pt x="3821" y="4228"/>
                  </a:lnTo>
                  <a:lnTo>
                    <a:pt x="3545" y="4185"/>
                  </a:lnTo>
                  <a:lnTo>
                    <a:pt x="3276" y="4137"/>
                  </a:lnTo>
                  <a:lnTo>
                    <a:pt x="3014" y="4084"/>
                  </a:lnTo>
                  <a:lnTo>
                    <a:pt x="2761" y="4027"/>
                  </a:lnTo>
                  <a:lnTo>
                    <a:pt x="2517" y="3966"/>
                  </a:lnTo>
                  <a:lnTo>
                    <a:pt x="2280" y="3902"/>
                  </a:lnTo>
                  <a:lnTo>
                    <a:pt x="2054" y="3833"/>
                  </a:lnTo>
                  <a:lnTo>
                    <a:pt x="1837" y="3761"/>
                  </a:lnTo>
                  <a:lnTo>
                    <a:pt x="1630" y="3684"/>
                  </a:lnTo>
                  <a:lnTo>
                    <a:pt x="1433" y="3605"/>
                  </a:lnTo>
                  <a:lnTo>
                    <a:pt x="1248" y="3522"/>
                  </a:lnTo>
                  <a:lnTo>
                    <a:pt x="1074" y="3436"/>
                  </a:lnTo>
                  <a:lnTo>
                    <a:pt x="911" y="3348"/>
                  </a:lnTo>
                  <a:lnTo>
                    <a:pt x="760" y="3255"/>
                  </a:lnTo>
                  <a:lnTo>
                    <a:pt x="622" y="3161"/>
                  </a:lnTo>
                  <a:lnTo>
                    <a:pt x="497" y="3063"/>
                  </a:lnTo>
                  <a:lnTo>
                    <a:pt x="384" y="2963"/>
                  </a:lnTo>
                  <a:lnTo>
                    <a:pt x="285" y="2862"/>
                  </a:lnTo>
                  <a:lnTo>
                    <a:pt x="200" y="2757"/>
                  </a:lnTo>
                  <a:lnTo>
                    <a:pt x="130" y="2649"/>
                  </a:lnTo>
                  <a:lnTo>
                    <a:pt x="74" y="2541"/>
                  </a:lnTo>
                  <a:lnTo>
                    <a:pt x="33" y="2429"/>
                  </a:lnTo>
                  <a:lnTo>
                    <a:pt x="9" y="2316"/>
                  </a:lnTo>
                  <a:cubicBezTo>
                    <a:pt x="9" y="2315"/>
                    <a:pt x="9" y="2314"/>
                    <a:pt x="9" y="2314"/>
                  </a:cubicBezTo>
                  <a:lnTo>
                    <a:pt x="1" y="2202"/>
                  </a:lnTo>
                  <a:close/>
                  <a:moveTo>
                    <a:pt x="40" y="2311"/>
                  </a:moveTo>
                  <a:lnTo>
                    <a:pt x="40" y="2309"/>
                  </a:lnTo>
                  <a:lnTo>
                    <a:pt x="64" y="2418"/>
                  </a:lnTo>
                  <a:lnTo>
                    <a:pt x="103" y="2526"/>
                  </a:lnTo>
                  <a:lnTo>
                    <a:pt x="157" y="2632"/>
                  </a:lnTo>
                  <a:lnTo>
                    <a:pt x="225" y="2736"/>
                  </a:lnTo>
                  <a:lnTo>
                    <a:pt x="308" y="2839"/>
                  </a:lnTo>
                  <a:lnTo>
                    <a:pt x="405" y="2939"/>
                  </a:lnTo>
                  <a:lnTo>
                    <a:pt x="516" y="3038"/>
                  </a:lnTo>
                  <a:lnTo>
                    <a:pt x="641" y="3134"/>
                  </a:lnTo>
                  <a:lnTo>
                    <a:pt x="777" y="3228"/>
                  </a:lnTo>
                  <a:lnTo>
                    <a:pt x="926" y="3319"/>
                  </a:lnTo>
                  <a:lnTo>
                    <a:pt x="1089" y="3407"/>
                  </a:lnTo>
                  <a:lnTo>
                    <a:pt x="1261" y="3493"/>
                  </a:lnTo>
                  <a:lnTo>
                    <a:pt x="1445" y="3576"/>
                  </a:lnTo>
                  <a:lnTo>
                    <a:pt x="1641" y="3654"/>
                  </a:lnTo>
                  <a:lnTo>
                    <a:pt x="1848" y="3730"/>
                  </a:lnTo>
                  <a:lnTo>
                    <a:pt x="2063" y="3802"/>
                  </a:lnTo>
                  <a:lnTo>
                    <a:pt x="2289" y="3871"/>
                  </a:lnTo>
                  <a:lnTo>
                    <a:pt x="2524" y="3935"/>
                  </a:lnTo>
                  <a:lnTo>
                    <a:pt x="2768" y="3996"/>
                  </a:lnTo>
                  <a:lnTo>
                    <a:pt x="3021" y="4053"/>
                  </a:lnTo>
                  <a:lnTo>
                    <a:pt x="3281" y="4106"/>
                  </a:lnTo>
                  <a:lnTo>
                    <a:pt x="3550" y="4154"/>
                  </a:lnTo>
                  <a:lnTo>
                    <a:pt x="3826" y="4197"/>
                  </a:lnTo>
                  <a:lnTo>
                    <a:pt x="4108" y="4237"/>
                  </a:lnTo>
                  <a:lnTo>
                    <a:pt x="4397" y="4271"/>
                  </a:lnTo>
                  <a:lnTo>
                    <a:pt x="4693" y="4300"/>
                  </a:lnTo>
                  <a:lnTo>
                    <a:pt x="4993" y="4324"/>
                  </a:lnTo>
                  <a:lnTo>
                    <a:pt x="5612" y="4357"/>
                  </a:lnTo>
                  <a:lnTo>
                    <a:pt x="6248" y="4368"/>
                  </a:lnTo>
                  <a:lnTo>
                    <a:pt x="6885" y="4356"/>
                  </a:lnTo>
                  <a:lnTo>
                    <a:pt x="7503" y="4324"/>
                  </a:lnTo>
                  <a:lnTo>
                    <a:pt x="7805" y="4300"/>
                  </a:lnTo>
                  <a:lnTo>
                    <a:pt x="8100" y="4271"/>
                  </a:lnTo>
                  <a:lnTo>
                    <a:pt x="8389" y="4236"/>
                  </a:lnTo>
                  <a:lnTo>
                    <a:pt x="8672" y="4197"/>
                  </a:lnTo>
                  <a:lnTo>
                    <a:pt x="8948" y="4154"/>
                  </a:lnTo>
                  <a:lnTo>
                    <a:pt x="9216" y="4105"/>
                  </a:lnTo>
                  <a:lnTo>
                    <a:pt x="9477" y="4053"/>
                  </a:lnTo>
                  <a:lnTo>
                    <a:pt x="9729" y="3996"/>
                  </a:lnTo>
                  <a:lnTo>
                    <a:pt x="9973" y="3935"/>
                  </a:lnTo>
                  <a:lnTo>
                    <a:pt x="10208" y="3870"/>
                  </a:lnTo>
                  <a:lnTo>
                    <a:pt x="10433" y="3802"/>
                  </a:lnTo>
                  <a:lnTo>
                    <a:pt x="10650" y="3730"/>
                  </a:lnTo>
                  <a:lnTo>
                    <a:pt x="10855" y="3655"/>
                  </a:lnTo>
                  <a:lnTo>
                    <a:pt x="11051" y="3576"/>
                  </a:lnTo>
                  <a:lnTo>
                    <a:pt x="11235" y="3493"/>
                  </a:lnTo>
                  <a:lnTo>
                    <a:pt x="11409" y="3407"/>
                  </a:lnTo>
                  <a:lnTo>
                    <a:pt x="11570" y="3320"/>
                  </a:lnTo>
                  <a:lnTo>
                    <a:pt x="11719" y="3228"/>
                  </a:lnTo>
                  <a:lnTo>
                    <a:pt x="11856" y="3135"/>
                  </a:lnTo>
                  <a:lnTo>
                    <a:pt x="11980" y="3038"/>
                  </a:lnTo>
                  <a:lnTo>
                    <a:pt x="12091" y="2940"/>
                  </a:lnTo>
                  <a:lnTo>
                    <a:pt x="12188" y="2840"/>
                  </a:lnTo>
                  <a:lnTo>
                    <a:pt x="12271" y="2738"/>
                  </a:lnTo>
                  <a:lnTo>
                    <a:pt x="12339" y="2633"/>
                  </a:lnTo>
                  <a:lnTo>
                    <a:pt x="12393" y="2528"/>
                  </a:lnTo>
                  <a:lnTo>
                    <a:pt x="12433" y="2420"/>
                  </a:lnTo>
                  <a:lnTo>
                    <a:pt x="12457" y="2309"/>
                  </a:lnTo>
                  <a:lnTo>
                    <a:pt x="12457" y="2311"/>
                  </a:lnTo>
                  <a:lnTo>
                    <a:pt x="12465" y="2199"/>
                  </a:lnTo>
                  <a:lnTo>
                    <a:pt x="12465" y="2202"/>
                  </a:lnTo>
                  <a:lnTo>
                    <a:pt x="12457" y="2090"/>
                  </a:lnTo>
                  <a:lnTo>
                    <a:pt x="12457" y="2092"/>
                  </a:lnTo>
                  <a:lnTo>
                    <a:pt x="12433" y="1983"/>
                  </a:lnTo>
                  <a:lnTo>
                    <a:pt x="12394" y="1875"/>
                  </a:lnTo>
                  <a:lnTo>
                    <a:pt x="12340" y="1769"/>
                  </a:lnTo>
                  <a:lnTo>
                    <a:pt x="12272" y="1665"/>
                  </a:lnTo>
                  <a:lnTo>
                    <a:pt x="12189" y="1563"/>
                  </a:lnTo>
                  <a:lnTo>
                    <a:pt x="12092" y="1461"/>
                  </a:lnTo>
                  <a:lnTo>
                    <a:pt x="11981" y="1363"/>
                  </a:lnTo>
                  <a:lnTo>
                    <a:pt x="11856" y="1267"/>
                  </a:lnTo>
                  <a:lnTo>
                    <a:pt x="11720" y="1173"/>
                  </a:lnTo>
                  <a:lnTo>
                    <a:pt x="11571" y="1082"/>
                  </a:lnTo>
                  <a:lnTo>
                    <a:pt x="11409" y="994"/>
                  </a:lnTo>
                  <a:lnTo>
                    <a:pt x="11236" y="908"/>
                  </a:lnTo>
                  <a:lnTo>
                    <a:pt x="11051" y="826"/>
                  </a:lnTo>
                  <a:lnTo>
                    <a:pt x="10856" y="747"/>
                  </a:lnTo>
                  <a:lnTo>
                    <a:pt x="10650" y="672"/>
                  </a:lnTo>
                  <a:lnTo>
                    <a:pt x="10434" y="599"/>
                  </a:lnTo>
                  <a:lnTo>
                    <a:pt x="10208" y="531"/>
                  </a:lnTo>
                  <a:lnTo>
                    <a:pt x="9974" y="466"/>
                  </a:lnTo>
                  <a:lnTo>
                    <a:pt x="9729" y="405"/>
                  </a:lnTo>
                  <a:lnTo>
                    <a:pt x="9477" y="348"/>
                  </a:lnTo>
                  <a:lnTo>
                    <a:pt x="9217" y="296"/>
                  </a:lnTo>
                  <a:lnTo>
                    <a:pt x="8948" y="247"/>
                  </a:lnTo>
                  <a:lnTo>
                    <a:pt x="8672" y="204"/>
                  </a:lnTo>
                  <a:lnTo>
                    <a:pt x="8390" y="165"/>
                  </a:lnTo>
                  <a:lnTo>
                    <a:pt x="8100" y="130"/>
                  </a:lnTo>
                  <a:lnTo>
                    <a:pt x="7805" y="101"/>
                  </a:lnTo>
                  <a:lnTo>
                    <a:pt x="7504" y="76"/>
                  </a:lnTo>
                  <a:lnTo>
                    <a:pt x="6885" y="43"/>
                  </a:lnTo>
                  <a:lnTo>
                    <a:pt x="6249" y="32"/>
                  </a:lnTo>
                  <a:lnTo>
                    <a:pt x="5612" y="43"/>
                  </a:lnTo>
                  <a:lnTo>
                    <a:pt x="4994" y="76"/>
                  </a:lnTo>
                  <a:lnTo>
                    <a:pt x="4693" y="101"/>
                  </a:lnTo>
                  <a:lnTo>
                    <a:pt x="4397" y="130"/>
                  </a:lnTo>
                  <a:lnTo>
                    <a:pt x="4108" y="165"/>
                  </a:lnTo>
                  <a:lnTo>
                    <a:pt x="3825" y="204"/>
                  </a:lnTo>
                  <a:lnTo>
                    <a:pt x="3549" y="247"/>
                  </a:lnTo>
                  <a:lnTo>
                    <a:pt x="3282" y="296"/>
                  </a:lnTo>
                  <a:lnTo>
                    <a:pt x="3021" y="348"/>
                  </a:lnTo>
                  <a:lnTo>
                    <a:pt x="2768" y="405"/>
                  </a:lnTo>
                  <a:lnTo>
                    <a:pt x="2525" y="466"/>
                  </a:lnTo>
                  <a:lnTo>
                    <a:pt x="2289" y="531"/>
                  </a:lnTo>
                  <a:lnTo>
                    <a:pt x="2064" y="599"/>
                  </a:lnTo>
                  <a:lnTo>
                    <a:pt x="1848" y="671"/>
                  </a:lnTo>
                  <a:lnTo>
                    <a:pt x="1641" y="747"/>
                  </a:lnTo>
                  <a:lnTo>
                    <a:pt x="1446" y="826"/>
                  </a:lnTo>
                  <a:lnTo>
                    <a:pt x="1262" y="908"/>
                  </a:lnTo>
                  <a:lnTo>
                    <a:pt x="1089" y="994"/>
                  </a:lnTo>
                  <a:lnTo>
                    <a:pt x="927" y="1082"/>
                  </a:lnTo>
                  <a:lnTo>
                    <a:pt x="778" y="1173"/>
                  </a:lnTo>
                  <a:lnTo>
                    <a:pt x="641" y="1266"/>
                  </a:lnTo>
                  <a:lnTo>
                    <a:pt x="517" y="1362"/>
                  </a:lnTo>
                  <a:lnTo>
                    <a:pt x="406" y="1461"/>
                  </a:lnTo>
                  <a:lnTo>
                    <a:pt x="309" y="1562"/>
                  </a:lnTo>
                  <a:lnTo>
                    <a:pt x="226" y="1663"/>
                  </a:lnTo>
                  <a:lnTo>
                    <a:pt x="158" y="1768"/>
                  </a:lnTo>
                  <a:lnTo>
                    <a:pt x="104" y="1873"/>
                  </a:lnTo>
                  <a:lnTo>
                    <a:pt x="64" y="1981"/>
                  </a:lnTo>
                  <a:lnTo>
                    <a:pt x="40" y="2092"/>
                  </a:lnTo>
                  <a:lnTo>
                    <a:pt x="40" y="2090"/>
                  </a:lnTo>
                  <a:lnTo>
                    <a:pt x="32" y="2202"/>
                  </a:lnTo>
                  <a:lnTo>
                    <a:pt x="32" y="2199"/>
                  </a:lnTo>
                  <a:lnTo>
                    <a:pt x="40" y="23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32"/>
            <p:cNvSpPr>
              <a:spLocks/>
            </p:cNvSpPr>
            <p:nvPr/>
          </p:nvSpPr>
          <p:spPr bwMode="auto">
            <a:xfrm>
              <a:off x="6164166" y="2611918"/>
              <a:ext cx="2179637" cy="801687"/>
            </a:xfrm>
            <a:custGeom>
              <a:avLst/>
              <a:gdLst/>
              <a:ahLst/>
              <a:cxnLst>
                <a:cxn ang="0">
                  <a:pos x="0" y="1704"/>
                </a:cxn>
                <a:cxn ang="0">
                  <a:pos x="5448" y="0"/>
                </a:cxn>
                <a:cxn ang="0">
                  <a:pos x="5448" y="0"/>
                </a:cxn>
                <a:cxn ang="0">
                  <a:pos x="10896" y="1704"/>
                </a:cxn>
                <a:cxn ang="0">
                  <a:pos x="10896" y="1704"/>
                </a:cxn>
                <a:cxn ang="0">
                  <a:pos x="10896" y="1704"/>
                </a:cxn>
                <a:cxn ang="0">
                  <a:pos x="5448" y="3408"/>
                </a:cxn>
                <a:cxn ang="0">
                  <a:pos x="5448" y="3408"/>
                </a:cxn>
                <a:cxn ang="0">
                  <a:pos x="5448" y="3408"/>
                </a:cxn>
                <a:cxn ang="0">
                  <a:pos x="0" y="1704"/>
                </a:cxn>
                <a:cxn ang="0">
                  <a:pos x="0" y="1704"/>
                </a:cxn>
              </a:cxnLst>
              <a:rect l="0" t="0" r="r" b="b"/>
              <a:pathLst>
                <a:path w="10896" h="3408">
                  <a:moveTo>
                    <a:pt x="0" y="1704"/>
                  </a:moveTo>
                  <a:cubicBezTo>
                    <a:pt x="0" y="763"/>
                    <a:pt x="2440" y="0"/>
                    <a:pt x="5448" y="0"/>
                  </a:cubicBezTo>
                  <a:lnTo>
                    <a:pt x="5448" y="0"/>
                  </a:lnTo>
                  <a:cubicBezTo>
                    <a:pt x="8457" y="0"/>
                    <a:pt x="10896" y="763"/>
                    <a:pt x="10896" y="1704"/>
                  </a:cubicBezTo>
                  <a:cubicBezTo>
                    <a:pt x="10896" y="1704"/>
                    <a:pt x="10896" y="1704"/>
                    <a:pt x="10896" y="1704"/>
                  </a:cubicBezTo>
                  <a:lnTo>
                    <a:pt x="10896" y="1704"/>
                  </a:lnTo>
                  <a:cubicBezTo>
                    <a:pt x="10896" y="2646"/>
                    <a:pt x="8457" y="3408"/>
                    <a:pt x="5448" y="3408"/>
                  </a:cubicBezTo>
                  <a:cubicBezTo>
                    <a:pt x="5448" y="3408"/>
                    <a:pt x="5448" y="3408"/>
                    <a:pt x="5448" y="3408"/>
                  </a:cubicBezTo>
                  <a:lnTo>
                    <a:pt x="5448" y="3408"/>
                  </a:lnTo>
                  <a:cubicBezTo>
                    <a:pt x="2440" y="3408"/>
                    <a:pt x="0" y="2646"/>
                    <a:pt x="0" y="1704"/>
                  </a:cubicBezTo>
                  <a:cubicBezTo>
                    <a:pt x="0" y="1704"/>
                    <a:pt x="0" y="1704"/>
                    <a:pt x="0" y="1704"/>
                  </a:cubicBezTo>
                  <a:close/>
                </a:path>
              </a:pathLst>
            </a:custGeom>
            <a:solidFill>
              <a:srgbClr val="99FF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33"/>
            <p:cNvSpPr>
              <a:spLocks noEditPoints="1"/>
            </p:cNvSpPr>
            <p:nvPr/>
          </p:nvSpPr>
          <p:spPr bwMode="auto">
            <a:xfrm>
              <a:off x="6164167" y="2597631"/>
              <a:ext cx="2179636" cy="831850"/>
            </a:xfrm>
            <a:custGeom>
              <a:avLst/>
              <a:gdLst/>
              <a:ahLst/>
              <a:cxnLst>
                <a:cxn ang="0">
                  <a:pos x="8" y="1635"/>
                </a:cxn>
                <a:cxn ang="0">
                  <a:pos x="115" y="1374"/>
                </a:cxn>
                <a:cxn ang="0">
                  <a:pos x="438" y="1047"/>
                </a:cxn>
                <a:cxn ang="0">
                  <a:pos x="945" y="754"/>
                </a:cxn>
                <a:cxn ang="0">
                  <a:pos x="1613" y="501"/>
                </a:cxn>
                <a:cxn ang="0">
                  <a:pos x="2421" y="292"/>
                </a:cxn>
                <a:cxn ang="0">
                  <a:pos x="3349" y="135"/>
                </a:cxn>
                <a:cxn ang="0">
                  <a:pos x="4914" y="9"/>
                </a:cxn>
                <a:cxn ang="0">
                  <a:pos x="7094" y="78"/>
                </a:cxn>
                <a:cxn ang="0">
                  <a:pos x="8073" y="207"/>
                </a:cxn>
                <a:cxn ang="0">
                  <a:pos x="8943" y="390"/>
                </a:cxn>
                <a:cxn ang="0">
                  <a:pos x="9685" y="622"/>
                </a:cxn>
                <a:cxn ang="0">
                  <a:pos x="10274" y="895"/>
                </a:cxn>
                <a:cxn ang="0">
                  <a:pos x="10692" y="1204"/>
                </a:cxn>
                <a:cxn ang="0">
                  <a:pos x="10915" y="1545"/>
                </a:cxn>
                <a:cxn ang="0">
                  <a:pos x="10944" y="1727"/>
                </a:cxn>
                <a:cxn ang="0">
                  <a:pos x="10916" y="1908"/>
                </a:cxn>
                <a:cxn ang="0">
                  <a:pos x="10768" y="2169"/>
                </a:cxn>
                <a:cxn ang="0">
                  <a:pos x="10397" y="2487"/>
                </a:cxn>
                <a:cxn ang="0">
                  <a:pos x="9848" y="2770"/>
                </a:cxn>
                <a:cxn ang="0">
                  <a:pos x="9142" y="3013"/>
                </a:cxn>
                <a:cxn ang="0">
                  <a:pos x="8302" y="3210"/>
                </a:cxn>
                <a:cxn ang="0">
                  <a:pos x="7348" y="3353"/>
                </a:cxn>
                <a:cxn ang="0">
                  <a:pos x="5473" y="3456"/>
                </a:cxn>
                <a:cxn ang="0">
                  <a:pos x="3597" y="3353"/>
                </a:cxn>
                <a:cxn ang="0">
                  <a:pos x="2643" y="3210"/>
                </a:cxn>
                <a:cxn ang="0">
                  <a:pos x="1803" y="3014"/>
                </a:cxn>
                <a:cxn ang="0">
                  <a:pos x="1099" y="2771"/>
                </a:cxn>
                <a:cxn ang="0">
                  <a:pos x="549" y="2488"/>
                </a:cxn>
                <a:cxn ang="0">
                  <a:pos x="179" y="2171"/>
                </a:cxn>
                <a:cxn ang="0">
                  <a:pos x="29" y="1908"/>
                </a:cxn>
                <a:cxn ang="0">
                  <a:pos x="55" y="1815"/>
                </a:cxn>
                <a:cxn ang="0">
                  <a:pos x="108" y="1977"/>
                </a:cxn>
                <a:cxn ang="0">
                  <a:pos x="371" y="2296"/>
                </a:cxn>
                <a:cxn ang="0">
                  <a:pos x="824" y="2591"/>
                </a:cxn>
                <a:cxn ang="0">
                  <a:pos x="1448" y="2852"/>
                </a:cxn>
                <a:cxn ang="0">
                  <a:pos x="2219" y="3071"/>
                </a:cxn>
                <a:cxn ang="0">
                  <a:pos x="3114" y="3241"/>
                </a:cxn>
                <a:cxn ang="0">
                  <a:pos x="4376" y="3373"/>
                </a:cxn>
                <a:cxn ang="0">
                  <a:pos x="6569" y="3374"/>
                </a:cxn>
                <a:cxn ang="0">
                  <a:pos x="7831" y="3241"/>
                </a:cxn>
                <a:cxn ang="0">
                  <a:pos x="8727" y="3071"/>
                </a:cxn>
                <a:cxn ang="0">
                  <a:pos x="9497" y="2852"/>
                </a:cxn>
                <a:cxn ang="0">
                  <a:pos x="10120" y="2591"/>
                </a:cxn>
                <a:cxn ang="0">
                  <a:pos x="10573" y="2297"/>
                </a:cxn>
                <a:cxn ang="0">
                  <a:pos x="10835" y="1979"/>
                </a:cxn>
                <a:cxn ang="0">
                  <a:pos x="10890" y="1815"/>
                </a:cxn>
                <a:cxn ang="0">
                  <a:pos x="10890" y="1646"/>
                </a:cxn>
                <a:cxn ang="0">
                  <a:pos x="10790" y="1400"/>
                </a:cxn>
                <a:cxn ang="0">
                  <a:pos x="10479" y="1085"/>
                </a:cxn>
                <a:cxn ang="0">
                  <a:pos x="9981" y="797"/>
                </a:cxn>
                <a:cxn ang="0">
                  <a:pos x="9318" y="546"/>
                </a:cxn>
                <a:cxn ang="0">
                  <a:pos x="8514" y="339"/>
                </a:cxn>
                <a:cxn ang="0">
                  <a:pos x="7590" y="182"/>
                </a:cxn>
                <a:cxn ang="0">
                  <a:pos x="6029" y="57"/>
                </a:cxn>
                <a:cxn ang="0">
                  <a:pos x="3855" y="124"/>
                </a:cxn>
                <a:cxn ang="0">
                  <a:pos x="2881" y="254"/>
                </a:cxn>
                <a:cxn ang="0">
                  <a:pos x="2014" y="437"/>
                </a:cxn>
                <a:cxn ang="0">
                  <a:pos x="1277" y="667"/>
                </a:cxn>
                <a:cxn ang="0">
                  <a:pos x="695" y="937"/>
                </a:cxn>
                <a:cxn ang="0">
                  <a:pos x="287" y="1238"/>
                </a:cxn>
                <a:cxn ang="0">
                  <a:pos x="75" y="1564"/>
                </a:cxn>
                <a:cxn ang="0">
                  <a:pos x="48" y="1730"/>
                </a:cxn>
              </a:cxnLst>
              <a:rect l="0" t="0" r="r" b="b"/>
              <a:pathLst>
                <a:path w="10944" h="3456">
                  <a:moveTo>
                    <a:pt x="1" y="1730"/>
                  </a:moveTo>
                  <a:cubicBezTo>
                    <a:pt x="0" y="1729"/>
                    <a:pt x="0" y="1728"/>
                    <a:pt x="1" y="1727"/>
                  </a:cubicBezTo>
                  <a:lnTo>
                    <a:pt x="8" y="1639"/>
                  </a:lnTo>
                  <a:cubicBezTo>
                    <a:pt x="8" y="1637"/>
                    <a:pt x="8" y="1636"/>
                    <a:pt x="8" y="1635"/>
                  </a:cubicBezTo>
                  <a:lnTo>
                    <a:pt x="29" y="1549"/>
                  </a:lnTo>
                  <a:cubicBezTo>
                    <a:pt x="29" y="1548"/>
                    <a:pt x="30" y="1546"/>
                    <a:pt x="30" y="1545"/>
                  </a:cubicBezTo>
                  <a:lnTo>
                    <a:pt x="65" y="1460"/>
                  </a:lnTo>
                  <a:lnTo>
                    <a:pt x="115" y="1374"/>
                  </a:lnTo>
                  <a:lnTo>
                    <a:pt x="177" y="1288"/>
                  </a:lnTo>
                  <a:lnTo>
                    <a:pt x="252" y="1205"/>
                  </a:lnTo>
                  <a:lnTo>
                    <a:pt x="339" y="1125"/>
                  </a:lnTo>
                  <a:lnTo>
                    <a:pt x="438" y="1047"/>
                  </a:lnTo>
                  <a:lnTo>
                    <a:pt x="548" y="970"/>
                  </a:lnTo>
                  <a:lnTo>
                    <a:pt x="670" y="896"/>
                  </a:lnTo>
                  <a:lnTo>
                    <a:pt x="802" y="823"/>
                  </a:lnTo>
                  <a:lnTo>
                    <a:pt x="945" y="754"/>
                  </a:lnTo>
                  <a:lnTo>
                    <a:pt x="1098" y="687"/>
                  </a:lnTo>
                  <a:lnTo>
                    <a:pt x="1260" y="622"/>
                  </a:lnTo>
                  <a:lnTo>
                    <a:pt x="1432" y="560"/>
                  </a:lnTo>
                  <a:lnTo>
                    <a:pt x="1613" y="501"/>
                  </a:lnTo>
                  <a:lnTo>
                    <a:pt x="1803" y="444"/>
                  </a:lnTo>
                  <a:lnTo>
                    <a:pt x="2001" y="390"/>
                  </a:lnTo>
                  <a:lnTo>
                    <a:pt x="2208" y="339"/>
                  </a:lnTo>
                  <a:lnTo>
                    <a:pt x="2421" y="292"/>
                  </a:lnTo>
                  <a:lnTo>
                    <a:pt x="2643" y="248"/>
                  </a:lnTo>
                  <a:lnTo>
                    <a:pt x="2872" y="207"/>
                  </a:lnTo>
                  <a:lnTo>
                    <a:pt x="3107" y="169"/>
                  </a:lnTo>
                  <a:lnTo>
                    <a:pt x="3349" y="135"/>
                  </a:lnTo>
                  <a:lnTo>
                    <a:pt x="3596" y="104"/>
                  </a:lnTo>
                  <a:lnTo>
                    <a:pt x="3850" y="77"/>
                  </a:lnTo>
                  <a:lnTo>
                    <a:pt x="4373" y="35"/>
                  </a:lnTo>
                  <a:lnTo>
                    <a:pt x="4914" y="9"/>
                  </a:lnTo>
                  <a:lnTo>
                    <a:pt x="5472" y="0"/>
                  </a:lnTo>
                  <a:lnTo>
                    <a:pt x="6030" y="9"/>
                  </a:lnTo>
                  <a:lnTo>
                    <a:pt x="6572" y="35"/>
                  </a:lnTo>
                  <a:lnTo>
                    <a:pt x="7094" y="78"/>
                  </a:lnTo>
                  <a:lnTo>
                    <a:pt x="7348" y="104"/>
                  </a:lnTo>
                  <a:lnTo>
                    <a:pt x="7596" y="135"/>
                  </a:lnTo>
                  <a:lnTo>
                    <a:pt x="7838" y="169"/>
                  </a:lnTo>
                  <a:lnTo>
                    <a:pt x="8073" y="207"/>
                  </a:lnTo>
                  <a:lnTo>
                    <a:pt x="8302" y="248"/>
                  </a:lnTo>
                  <a:lnTo>
                    <a:pt x="8523" y="292"/>
                  </a:lnTo>
                  <a:lnTo>
                    <a:pt x="8738" y="340"/>
                  </a:lnTo>
                  <a:lnTo>
                    <a:pt x="8943" y="390"/>
                  </a:lnTo>
                  <a:lnTo>
                    <a:pt x="9142" y="444"/>
                  </a:lnTo>
                  <a:lnTo>
                    <a:pt x="9331" y="500"/>
                  </a:lnTo>
                  <a:lnTo>
                    <a:pt x="9513" y="560"/>
                  </a:lnTo>
                  <a:lnTo>
                    <a:pt x="9685" y="622"/>
                  </a:lnTo>
                  <a:lnTo>
                    <a:pt x="9847" y="686"/>
                  </a:lnTo>
                  <a:lnTo>
                    <a:pt x="10000" y="754"/>
                  </a:lnTo>
                  <a:lnTo>
                    <a:pt x="10142" y="823"/>
                  </a:lnTo>
                  <a:lnTo>
                    <a:pt x="10274" y="895"/>
                  </a:lnTo>
                  <a:lnTo>
                    <a:pt x="10396" y="969"/>
                  </a:lnTo>
                  <a:lnTo>
                    <a:pt x="10506" y="1046"/>
                  </a:lnTo>
                  <a:lnTo>
                    <a:pt x="10604" y="1124"/>
                  </a:lnTo>
                  <a:lnTo>
                    <a:pt x="10692" y="1204"/>
                  </a:lnTo>
                  <a:lnTo>
                    <a:pt x="10766" y="1286"/>
                  </a:lnTo>
                  <a:lnTo>
                    <a:pt x="10829" y="1371"/>
                  </a:lnTo>
                  <a:lnTo>
                    <a:pt x="10878" y="1456"/>
                  </a:lnTo>
                  <a:lnTo>
                    <a:pt x="10915" y="1545"/>
                  </a:lnTo>
                  <a:cubicBezTo>
                    <a:pt x="10915" y="1547"/>
                    <a:pt x="10915" y="1548"/>
                    <a:pt x="10916" y="1549"/>
                  </a:cubicBezTo>
                  <a:lnTo>
                    <a:pt x="10937" y="1635"/>
                  </a:lnTo>
                  <a:cubicBezTo>
                    <a:pt x="10937" y="1636"/>
                    <a:pt x="10937" y="1637"/>
                    <a:pt x="10937" y="1639"/>
                  </a:cubicBezTo>
                  <a:lnTo>
                    <a:pt x="10944" y="1727"/>
                  </a:lnTo>
                  <a:cubicBezTo>
                    <a:pt x="10944" y="1728"/>
                    <a:pt x="10944" y="1729"/>
                    <a:pt x="10944" y="1730"/>
                  </a:cubicBezTo>
                  <a:lnTo>
                    <a:pt x="10937" y="1818"/>
                  </a:lnTo>
                  <a:cubicBezTo>
                    <a:pt x="10937" y="1820"/>
                    <a:pt x="10937" y="1821"/>
                    <a:pt x="10937" y="1822"/>
                  </a:cubicBezTo>
                  <a:lnTo>
                    <a:pt x="10916" y="1908"/>
                  </a:lnTo>
                  <a:cubicBezTo>
                    <a:pt x="10915" y="1909"/>
                    <a:pt x="10915" y="1910"/>
                    <a:pt x="10915" y="1912"/>
                  </a:cubicBezTo>
                  <a:lnTo>
                    <a:pt x="10880" y="1998"/>
                  </a:lnTo>
                  <a:lnTo>
                    <a:pt x="10830" y="2084"/>
                  </a:lnTo>
                  <a:lnTo>
                    <a:pt x="10768" y="2169"/>
                  </a:lnTo>
                  <a:lnTo>
                    <a:pt x="10693" y="2252"/>
                  </a:lnTo>
                  <a:lnTo>
                    <a:pt x="10606" y="2332"/>
                  </a:lnTo>
                  <a:lnTo>
                    <a:pt x="10508" y="2411"/>
                  </a:lnTo>
                  <a:lnTo>
                    <a:pt x="10397" y="2487"/>
                  </a:lnTo>
                  <a:lnTo>
                    <a:pt x="10275" y="2562"/>
                  </a:lnTo>
                  <a:lnTo>
                    <a:pt x="10143" y="2634"/>
                  </a:lnTo>
                  <a:lnTo>
                    <a:pt x="10001" y="2703"/>
                  </a:lnTo>
                  <a:lnTo>
                    <a:pt x="9848" y="2770"/>
                  </a:lnTo>
                  <a:lnTo>
                    <a:pt x="9685" y="2835"/>
                  </a:lnTo>
                  <a:lnTo>
                    <a:pt x="9514" y="2897"/>
                  </a:lnTo>
                  <a:lnTo>
                    <a:pt x="9332" y="2956"/>
                  </a:lnTo>
                  <a:lnTo>
                    <a:pt x="9142" y="3013"/>
                  </a:lnTo>
                  <a:lnTo>
                    <a:pt x="8944" y="3067"/>
                  </a:lnTo>
                  <a:lnTo>
                    <a:pt x="8738" y="3118"/>
                  </a:lnTo>
                  <a:lnTo>
                    <a:pt x="8524" y="3165"/>
                  </a:lnTo>
                  <a:lnTo>
                    <a:pt x="8302" y="3210"/>
                  </a:lnTo>
                  <a:lnTo>
                    <a:pt x="8074" y="3251"/>
                  </a:lnTo>
                  <a:lnTo>
                    <a:pt x="7838" y="3288"/>
                  </a:lnTo>
                  <a:lnTo>
                    <a:pt x="7597" y="3322"/>
                  </a:lnTo>
                  <a:lnTo>
                    <a:pt x="7348" y="3353"/>
                  </a:lnTo>
                  <a:lnTo>
                    <a:pt x="7095" y="3379"/>
                  </a:lnTo>
                  <a:lnTo>
                    <a:pt x="6572" y="3421"/>
                  </a:lnTo>
                  <a:lnTo>
                    <a:pt x="6031" y="3447"/>
                  </a:lnTo>
                  <a:lnTo>
                    <a:pt x="5473" y="3456"/>
                  </a:lnTo>
                  <a:lnTo>
                    <a:pt x="4915" y="3447"/>
                  </a:lnTo>
                  <a:lnTo>
                    <a:pt x="4373" y="3421"/>
                  </a:lnTo>
                  <a:lnTo>
                    <a:pt x="3851" y="3379"/>
                  </a:lnTo>
                  <a:lnTo>
                    <a:pt x="3597" y="3353"/>
                  </a:lnTo>
                  <a:lnTo>
                    <a:pt x="3349" y="3322"/>
                  </a:lnTo>
                  <a:lnTo>
                    <a:pt x="3107" y="3288"/>
                  </a:lnTo>
                  <a:lnTo>
                    <a:pt x="2873" y="3251"/>
                  </a:lnTo>
                  <a:lnTo>
                    <a:pt x="2643" y="3210"/>
                  </a:lnTo>
                  <a:lnTo>
                    <a:pt x="2422" y="3165"/>
                  </a:lnTo>
                  <a:lnTo>
                    <a:pt x="2208" y="3118"/>
                  </a:lnTo>
                  <a:lnTo>
                    <a:pt x="2002" y="3067"/>
                  </a:lnTo>
                  <a:lnTo>
                    <a:pt x="1803" y="3014"/>
                  </a:lnTo>
                  <a:lnTo>
                    <a:pt x="1614" y="2956"/>
                  </a:lnTo>
                  <a:lnTo>
                    <a:pt x="1433" y="2897"/>
                  </a:lnTo>
                  <a:lnTo>
                    <a:pt x="1260" y="2835"/>
                  </a:lnTo>
                  <a:lnTo>
                    <a:pt x="1099" y="2771"/>
                  </a:lnTo>
                  <a:lnTo>
                    <a:pt x="946" y="2703"/>
                  </a:lnTo>
                  <a:lnTo>
                    <a:pt x="803" y="2634"/>
                  </a:lnTo>
                  <a:lnTo>
                    <a:pt x="671" y="2563"/>
                  </a:lnTo>
                  <a:lnTo>
                    <a:pt x="549" y="2488"/>
                  </a:lnTo>
                  <a:lnTo>
                    <a:pt x="439" y="2412"/>
                  </a:lnTo>
                  <a:lnTo>
                    <a:pt x="340" y="2333"/>
                  </a:lnTo>
                  <a:lnTo>
                    <a:pt x="253" y="2253"/>
                  </a:lnTo>
                  <a:lnTo>
                    <a:pt x="179" y="2171"/>
                  </a:lnTo>
                  <a:lnTo>
                    <a:pt x="116" y="2087"/>
                  </a:lnTo>
                  <a:lnTo>
                    <a:pt x="67" y="2000"/>
                  </a:lnTo>
                  <a:lnTo>
                    <a:pt x="30" y="1912"/>
                  </a:lnTo>
                  <a:cubicBezTo>
                    <a:pt x="30" y="1910"/>
                    <a:pt x="29" y="1909"/>
                    <a:pt x="29" y="1908"/>
                  </a:cubicBezTo>
                  <a:lnTo>
                    <a:pt x="8" y="1822"/>
                  </a:lnTo>
                  <a:cubicBezTo>
                    <a:pt x="8" y="1821"/>
                    <a:pt x="8" y="1820"/>
                    <a:pt x="8" y="1818"/>
                  </a:cubicBezTo>
                  <a:lnTo>
                    <a:pt x="1" y="1730"/>
                  </a:lnTo>
                  <a:close/>
                  <a:moveTo>
                    <a:pt x="55" y="1815"/>
                  </a:moveTo>
                  <a:lnTo>
                    <a:pt x="55" y="1811"/>
                  </a:lnTo>
                  <a:lnTo>
                    <a:pt x="76" y="1897"/>
                  </a:lnTo>
                  <a:lnTo>
                    <a:pt x="75" y="1893"/>
                  </a:lnTo>
                  <a:lnTo>
                    <a:pt x="108" y="1977"/>
                  </a:lnTo>
                  <a:lnTo>
                    <a:pt x="155" y="2058"/>
                  </a:lnTo>
                  <a:lnTo>
                    <a:pt x="214" y="2138"/>
                  </a:lnTo>
                  <a:lnTo>
                    <a:pt x="286" y="2218"/>
                  </a:lnTo>
                  <a:lnTo>
                    <a:pt x="371" y="2296"/>
                  </a:lnTo>
                  <a:lnTo>
                    <a:pt x="466" y="2373"/>
                  </a:lnTo>
                  <a:lnTo>
                    <a:pt x="574" y="2447"/>
                  </a:lnTo>
                  <a:lnTo>
                    <a:pt x="694" y="2520"/>
                  </a:lnTo>
                  <a:lnTo>
                    <a:pt x="824" y="2591"/>
                  </a:lnTo>
                  <a:lnTo>
                    <a:pt x="965" y="2660"/>
                  </a:lnTo>
                  <a:lnTo>
                    <a:pt x="1116" y="2726"/>
                  </a:lnTo>
                  <a:lnTo>
                    <a:pt x="1277" y="2790"/>
                  </a:lnTo>
                  <a:lnTo>
                    <a:pt x="1448" y="2852"/>
                  </a:lnTo>
                  <a:lnTo>
                    <a:pt x="1627" y="2910"/>
                  </a:lnTo>
                  <a:lnTo>
                    <a:pt x="1816" y="2967"/>
                  </a:lnTo>
                  <a:lnTo>
                    <a:pt x="2013" y="3020"/>
                  </a:lnTo>
                  <a:lnTo>
                    <a:pt x="2219" y="3071"/>
                  </a:lnTo>
                  <a:lnTo>
                    <a:pt x="2431" y="3118"/>
                  </a:lnTo>
                  <a:lnTo>
                    <a:pt x="2652" y="3163"/>
                  </a:lnTo>
                  <a:lnTo>
                    <a:pt x="2880" y="3204"/>
                  </a:lnTo>
                  <a:lnTo>
                    <a:pt x="3114" y="3241"/>
                  </a:lnTo>
                  <a:lnTo>
                    <a:pt x="3355" y="3275"/>
                  </a:lnTo>
                  <a:lnTo>
                    <a:pt x="3602" y="3306"/>
                  </a:lnTo>
                  <a:lnTo>
                    <a:pt x="3854" y="3332"/>
                  </a:lnTo>
                  <a:lnTo>
                    <a:pt x="4376" y="3373"/>
                  </a:lnTo>
                  <a:lnTo>
                    <a:pt x="4916" y="3399"/>
                  </a:lnTo>
                  <a:lnTo>
                    <a:pt x="5472" y="3408"/>
                  </a:lnTo>
                  <a:lnTo>
                    <a:pt x="6028" y="3399"/>
                  </a:lnTo>
                  <a:lnTo>
                    <a:pt x="6569" y="3374"/>
                  </a:lnTo>
                  <a:lnTo>
                    <a:pt x="7090" y="3332"/>
                  </a:lnTo>
                  <a:lnTo>
                    <a:pt x="7342" y="3306"/>
                  </a:lnTo>
                  <a:lnTo>
                    <a:pt x="7590" y="3275"/>
                  </a:lnTo>
                  <a:lnTo>
                    <a:pt x="7831" y="3241"/>
                  </a:lnTo>
                  <a:lnTo>
                    <a:pt x="8065" y="3204"/>
                  </a:lnTo>
                  <a:lnTo>
                    <a:pt x="8293" y="3163"/>
                  </a:lnTo>
                  <a:lnTo>
                    <a:pt x="8513" y="3118"/>
                  </a:lnTo>
                  <a:lnTo>
                    <a:pt x="8727" y="3071"/>
                  </a:lnTo>
                  <a:lnTo>
                    <a:pt x="8931" y="3020"/>
                  </a:lnTo>
                  <a:lnTo>
                    <a:pt x="9129" y="2967"/>
                  </a:lnTo>
                  <a:lnTo>
                    <a:pt x="9317" y="2911"/>
                  </a:lnTo>
                  <a:lnTo>
                    <a:pt x="9497" y="2852"/>
                  </a:lnTo>
                  <a:lnTo>
                    <a:pt x="9668" y="2790"/>
                  </a:lnTo>
                  <a:lnTo>
                    <a:pt x="9829" y="2727"/>
                  </a:lnTo>
                  <a:lnTo>
                    <a:pt x="9980" y="2660"/>
                  </a:lnTo>
                  <a:lnTo>
                    <a:pt x="10120" y="2591"/>
                  </a:lnTo>
                  <a:lnTo>
                    <a:pt x="10250" y="2521"/>
                  </a:lnTo>
                  <a:lnTo>
                    <a:pt x="10370" y="2448"/>
                  </a:lnTo>
                  <a:lnTo>
                    <a:pt x="10477" y="2374"/>
                  </a:lnTo>
                  <a:lnTo>
                    <a:pt x="10573" y="2297"/>
                  </a:lnTo>
                  <a:lnTo>
                    <a:pt x="10658" y="2219"/>
                  </a:lnTo>
                  <a:lnTo>
                    <a:pt x="10729" y="2140"/>
                  </a:lnTo>
                  <a:lnTo>
                    <a:pt x="10789" y="2061"/>
                  </a:lnTo>
                  <a:lnTo>
                    <a:pt x="10835" y="1979"/>
                  </a:lnTo>
                  <a:lnTo>
                    <a:pt x="10870" y="1893"/>
                  </a:lnTo>
                  <a:lnTo>
                    <a:pt x="10869" y="1897"/>
                  </a:lnTo>
                  <a:lnTo>
                    <a:pt x="10890" y="1811"/>
                  </a:lnTo>
                  <a:lnTo>
                    <a:pt x="10890" y="1815"/>
                  </a:lnTo>
                  <a:lnTo>
                    <a:pt x="10897" y="1727"/>
                  </a:lnTo>
                  <a:lnTo>
                    <a:pt x="10897" y="1730"/>
                  </a:lnTo>
                  <a:lnTo>
                    <a:pt x="10890" y="1642"/>
                  </a:lnTo>
                  <a:lnTo>
                    <a:pt x="10890" y="1646"/>
                  </a:lnTo>
                  <a:lnTo>
                    <a:pt x="10869" y="1560"/>
                  </a:lnTo>
                  <a:lnTo>
                    <a:pt x="10870" y="1564"/>
                  </a:lnTo>
                  <a:lnTo>
                    <a:pt x="10837" y="1480"/>
                  </a:lnTo>
                  <a:lnTo>
                    <a:pt x="10790" y="1400"/>
                  </a:lnTo>
                  <a:lnTo>
                    <a:pt x="10731" y="1319"/>
                  </a:lnTo>
                  <a:lnTo>
                    <a:pt x="10659" y="1239"/>
                  </a:lnTo>
                  <a:lnTo>
                    <a:pt x="10575" y="1161"/>
                  </a:lnTo>
                  <a:lnTo>
                    <a:pt x="10479" y="1085"/>
                  </a:lnTo>
                  <a:lnTo>
                    <a:pt x="10371" y="1010"/>
                  </a:lnTo>
                  <a:lnTo>
                    <a:pt x="10251" y="937"/>
                  </a:lnTo>
                  <a:lnTo>
                    <a:pt x="10121" y="866"/>
                  </a:lnTo>
                  <a:lnTo>
                    <a:pt x="9981" y="797"/>
                  </a:lnTo>
                  <a:lnTo>
                    <a:pt x="9830" y="731"/>
                  </a:lnTo>
                  <a:lnTo>
                    <a:pt x="9668" y="667"/>
                  </a:lnTo>
                  <a:lnTo>
                    <a:pt x="9498" y="605"/>
                  </a:lnTo>
                  <a:lnTo>
                    <a:pt x="9318" y="546"/>
                  </a:lnTo>
                  <a:lnTo>
                    <a:pt x="9129" y="491"/>
                  </a:lnTo>
                  <a:lnTo>
                    <a:pt x="8932" y="437"/>
                  </a:lnTo>
                  <a:lnTo>
                    <a:pt x="8727" y="387"/>
                  </a:lnTo>
                  <a:lnTo>
                    <a:pt x="8514" y="339"/>
                  </a:lnTo>
                  <a:lnTo>
                    <a:pt x="8293" y="295"/>
                  </a:lnTo>
                  <a:lnTo>
                    <a:pt x="8066" y="254"/>
                  </a:lnTo>
                  <a:lnTo>
                    <a:pt x="7831" y="216"/>
                  </a:lnTo>
                  <a:lnTo>
                    <a:pt x="7590" y="182"/>
                  </a:lnTo>
                  <a:lnTo>
                    <a:pt x="7343" y="151"/>
                  </a:lnTo>
                  <a:lnTo>
                    <a:pt x="7091" y="125"/>
                  </a:lnTo>
                  <a:lnTo>
                    <a:pt x="6569" y="83"/>
                  </a:lnTo>
                  <a:lnTo>
                    <a:pt x="6029" y="57"/>
                  </a:lnTo>
                  <a:lnTo>
                    <a:pt x="5473" y="48"/>
                  </a:lnTo>
                  <a:lnTo>
                    <a:pt x="4917" y="57"/>
                  </a:lnTo>
                  <a:lnTo>
                    <a:pt x="4376" y="82"/>
                  </a:lnTo>
                  <a:lnTo>
                    <a:pt x="3855" y="124"/>
                  </a:lnTo>
                  <a:lnTo>
                    <a:pt x="3602" y="151"/>
                  </a:lnTo>
                  <a:lnTo>
                    <a:pt x="3356" y="182"/>
                  </a:lnTo>
                  <a:lnTo>
                    <a:pt x="3114" y="216"/>
                  </a:lnTo>
                  <a:lnTo>
                    <a:pt x="2881" y="254"/>
                  </a:lnTo>
                  <a:lnTo>
                    <a:pt x="2652" y="295"/>
                  </a:lnTo>
                  <a:lnTo>
                    <a:pt x="2432" y="339"/>
                  </a:lnTo>
                  <a:lnTo>
                    <a:pt x="2219" y="386"/>
                  </a:lnTo>
                  <a:lnTo>
                    <a:pt x="2014" y="437"/>
                  </a:lnTo>
                  <a:lnTo>
                    <a:pt x="1816" y="490"/>
                  </a:lnTo>
                  <a:lnTo>
                    <a:pt x="1628" y="546"/>
                  </a:lnTo>
                  <a:lnTo>
                    <a:pt x="1449" y="605"/>
                  </a:lnTo>
                  <a:lnTo>
                    <a:pt x="1277" y="667"/>
                  </a:lnTo>
                  <a:lnTo>
                    <a:pt x="1117" y="730"/>
                  </a:lnTo>
                  <a:lnTo>
                    <a:pt x="966" y="797"/>
                  </a:lnTo>
                  <a:lnTo>
                    <a:pt x="825" y="865"/>
                  </a:lnTo>
                  <a:lnTo>
                    <a:pt x="695" y="937"/>
                  </a:lnTo>
                  <a:lnTo>
                    <a:pt x="575" y="1009"/>
                  </a:lnTo>
                  <a:lnTo>
                    <a:pt x="467" y="1084"/>
                  </a:lnTo>
                  <a:lnTo>
                    <a:pt x="372" y="1160"/>
                  </a:lnTo>
                  <a:lnTo>
                    <a:pt x="287" y="1238"/>
                  </a:lnTo>
                  <a:lnTo>
                    <a:pt x="216" y="1317"/>
                  </a:lnTo>
                  <a:lnTo>
                    <a:pt x="156" y="1397"/>
                  </a:lnTo>
                  <a:lnTo>
                    <a:pt x="110" y="1479"/>
                  </a:lnTo>
                  <a:lnTo>
                    <a:pt x="75" y="1564"/>
                  </a:lnTo>
                  <a:lnTo>
                    <a:pt x="76" y="1560"/>
                  </a:lnTo>
                  <a:lnTo>
                    <a:pt x="55" y="1646"/>
                  </a:lnTo>
                  <a:lnTo>
                    <a:pt x="55" y="1642"/>
                  </a:lnTo>
                  <a:lnTo>
                    <a:pt x="48" y="1730"/>
                  </a:lnTo>
                  <a:lnTo>
                    <a:pt x="48" y="1727"/>
                  </a:lnTo>
                  <a:lnTo>
                    <a:pt x="55" y="181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7" name="Rectangle 356"/>
            <p:cNvSpPr>
              <a:spLocks noChangeArrowheads="1"/>
            </p:cNvSpPr>
            <p:nvPr/>
          </p:nvSpPr>
          <p:spPr bwMode="auto">
            <a:xfrm>
              <a:off x="6938074" y="3250887"/>
              <a:ext cx="187325"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1" i="0" u="none" strike="noStrike" cap="none" normalizeH="0" baseline="0" dirty="0" smtClean="0">
                  <a:ln>
                    <a:noFill/>
                  </a:ln>
                  <a:solidFill>
                    <a:srgbClr val="000000"/>
                  </a:solidFill>
                  <a:effectLst/>
                  <a:latin typeface="ＭＳ Ｐゴシック" pitchFamily="50" charset="-128"/>
                  <a:ea typeface="ＭＳ Ｐゴシック" pitchFamily="50" charset="-128"/>
                </a:rPr>
                <a:t>小地域</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58" name="Rectangle 357"/>
            <p:cNvSpPr>
              <a:spLocks noChangeArrowheads="1"/>
            </p:cNvSpPr>
            <p:nvPr/>
          </p:nvSpPr>
          <p:spPr bwMode="auto">
            <a:xfrm>
              <a:off x="6404383" y="3095312"/>
              <a:ext cx="290513" cy="101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1" i="0" u="none" strike="noStrike" cap="none" normalizeH="0" baseline="0" dirty="0" smtClean="0">
                  <a:ln>
                    <a:noFill/>
                  </a:ln>
                  <a:solidFill>
                    <a:srgbClr val="000000"/>
                  </a:solidFill>
                  <a:effectLst/>
                  <a:latin typeface="ＭＳ Ｐゴシック" pitchFamily="50" charset="-128"/>
                  <a:ea typeface="ＭＳ Ｐゴシック" pitchFamily="50" charset="-128"/>
                </a:rPr>
                <a:t>老人クラブ</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66" name="Rectangle 358"/>
            <p:cNvSpPr>
              <a:spLocks noChangeArrowheads="1"/>
            </p:cNvSpPr>
            <p:nvPr/>
          </p:nvSpPr>
          <p:spPr bwMode="auto">
            <a:xfrm>
              <a:off x="7437845" y="3231837"/>
              <a:ext cx="307975"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1" i="0" u="none" strike="noStrike" cap="none" normalizeH="0" baseline="0" dirty="0" smtClean="0">
                  <a:ln>
                    <a:noFill/>
                  </a:ln>
                  <a:solidFill>
                    <a:srgbClr val="000000"/>
                  </a:solidFill>
                  <a:effectLst/>
                  <a:latin typeface="ＭＳ Ｐゴシック" pitchFamily="50" charset="-128"/>
                  <a:ea typeface="ＭＳ Ｐゴシック" pitchFamily="50" charset="-128"/>
                </a:rPr>
                <a:t>ボランティア</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67" name="Rectangle 359"/>
            <p:cNvSpPr>
              <a:spLocks noChangeArrowheads="1"/>
            </p:cNvSpPr>
            <p:nvPr/>
          </p:nvSpPr>
          <p:spPr bwMode="auto">
            <a:xfrm>
              <a:off x="6554392" y="3204849"/>
              <a:ext cx="246063"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1" i="0" u="none" strike="noStrike" cap="none" normalizeH="0" baseline="0" dirty="0" smtClean="0">
                  <a:ln>
                    <a:noFill/>
                  </a:ln>
                  <a:solidFill>
                    <a:srgbClr val="000000"/>
                  </a:solidFill>
                  <a:effectLst/>
                  <a:latin typeface="ＭＳ Ｐゴシック" pitchFamily="50" charset="-128"/>
                  <a:ea typeface="ＭＳ Ｐゴシック" pitchFamily="50" charset="-128"/>
                </a:rPr>
                <a:t>地域住民</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68" name="Rectangle 360"/>
            <p:cNvSpPr>
              <a:spLocks noChangeArrowheads="1"/>
            </p:cNvSpPr>
            <p:nvPr/>
          </p:nvSpPr>
          <p:spPr bwMode="auto">
            <a:xfrm>
              <a:off x="7559792" y="3101662"/>
              <a:ext cx="490538"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1" i="0" u="none" strike="noStrike" cap="none" normalizeH="0" baseline="0" dirty="0" smtClean="0">
                  <a:ln>
                    <a:noFill/>
                  </a:ln>
                  <a:solidFill>
                    <a:srgbClr val="000000"/>
                  </a:solidFill>
                  <a:effectLst/>
                  <a:latin typeface="ＭＳ Ｐゴシック" pitchFamily="50" charset="-128"/>
                  <a:ea typeface="ＭＳ Ｐゴシック" pitchFamily="50" charset="-128"/>
                </a:rPr>
                <a:t>民生委員・児童委員</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nvGrpSpPr>
            <p:cNvPr id="169" name="グループ化 9"/>
            <p:cNvGrpSpPr/>
            <p:nvPr/>
          </p:nvGrpSpPr>
          <p:grpSpPr>
            <a:xfrm>
              <a:off x="8007130" y="3259618"/>
              <a:ext cx="321939" cy="188912"/>
              <a:chOff x="4610101" y="6361113"/>
              <a:chExt cx="321939" cy="188912"/>
            </a:xfrm>
          </p:grpSpPr>
          <p:sp>
            <p:nvSpPr>
              <p:cNvPr id="290" name="Freeform 373"/>
              <p:cNvSpPr>
                <a:spLocks/>
              </p:cNvSpPr>
              <p:nvPr/>
            </p:nvSpPr>
            <p:spPr bwMode="auto">
              <a:xfrm>
                <a:off x="4611688" y="6366476"/>
                <a:ext cx="318465" cy="172436"/>
              </a:xfrm>
              <a:custGeom>
                <a:avLst/>
                <a:gdLst/>
                <a:ahLst/>
                <a:cxnLst>
                  <a:cxn ang="0">
                    <a:pos x="75" y="0"/>
                  </a:cxn>
                  <a:cxn ang="0">
                    <a:pos x="201" y="0"/>
                  </a:cxn>
                  <a:cxn ang="0">
                    <a:pos x="275" y="68"/>
                  </a:cxn>
                  <a:cxn ang="0">
                    <a:pos x="275" y="137"/>
                  </a:cxn>
                  <a:cxn ang="0">
                    <a:pos x="275" y="137"/>
                  </a:cxn>
                  <a:cxn ang="0">
                    <a:pos x="0" y="137"/>
                  </a:cxn>
                  <a:cxn ang="0">
                    <a:pos x="0" y="137"/>
                  </a:cxn>
                  <a:cxn ang="0">
                    <a:pos x="0" y="68"/>
                  </a:cxn>
                  <a:cxn ang="0">
                    <a:pos x="75" y="0"/>
                  </a:cxn>
                </a:cxnLst>
                <a:rect l="0" t="0" r="r" b="b"/>
                <a:pathLst>
                  <a:path w="275" h="137">
                    <a:moveTo>
                      <a:pt x="75" y="0"/>
                    </a:moveTo>
                    <a:lnTo>
                      <a:pt x="201" y="0"/>
                    </a:lnTo>
                    <a:lnTo>
                      <a:pt x="275" y="68"/>
                    </a:lnTo>
                    <a:lnTo>
                      <a:pt x="275" y="137"/>
                    </a:lnTo>
                    <a:lnTo>
                      <a:pt x="275" y="137"/>
                    </a:lnTo>
                    <a:lnTo>
                      <a:pt x="0" y="137"/>
                    </a:lnTo>
                    <a:lnTo>
                      <a:pt x="0" y="137"/>
                    </a:lnTo>
                    <a:lnTo>
                      <a:pt x="0" y="68"/>
                    </a:lnTo>
                    <a:lnTo>
                      <a:pt x="75" y="0"/>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1" name="Freeform 374"/>
              <p:cNvSpPr>
                <a:spLocks noEditPoints="1"/>
              </p:cNvSpPr>
              <p:nvPr/>
            </p:nvSpPr>
            <p:spPr bwMode="auto">
              <a:xfrm>
                <a:off x="4610101" y="6364288"/>
                <a:ext cx="321939" cy="176212"/>
              </a:xfrm>
              <a:custGeom>
                <a:avLst/>
                <a:gdLst/>
                <a:ahLst/>
                <a:cxnLst>
                  <a:cxn ang="0">
                    <a:pos x="427" y="3"/>
                  </a:cxn>
                  <a:cxn ang="0">
                    <a:pos x="432" y="0"/>
                  </a:cxn>
                  <a:cxn ang="0">
                    <a:pos x="1152" y="0"/>
                  </a:cxn>
                  <a:cxn ang="0">
                    <a:pos x="1158" y="3"/>
                  </a:cxn>
                  <a:cxn ang="0">
                    <a:pos x="1582" y="427"/>
                  </a:cxn>
                  <a:cxn ang="0">
                    <a:pos x="1584" y="432"/>
                  </a:cxn>
                  <a:cxn ang="0">
                    <a:pos x="1584" y="856"/>
                  </a:cxn>
                  <a:cxn ang="0">
                    <a:pos x="1576" y="864"/>
                  </a:cxn>
                  <a:cxn ang="0">
                    <a:pos x="8" y="864"/>
                  </a:cxn>
                  <a:cxn ang="0">
                    <a:pos x="0" y="856"/>
                  </a:cxn>
                  <a:cxn ang="0">
                    <a:pos x="0" y="432"/>
                  </a:cxn>
                  <a:cxn ang="0">
                    <a:pos x="3" y="427"/>
                  </a:cxn>
                  <a:cxn ang="0">
                    <a:pos x="427" y="3"/>
                  </a:cxn>
                  <a:cxn ang="0">
                    <a:pos x="14" y="438"/>
                  </a:cxn>
                  <a:cxn ang="0">
                    <a:pos x="16" y="432"/>
                  </a:cxn>
                  <a:cxn ang="0">
                    <a:pos x="16" y="856"/>
                  </a:cxn>
                  <a:cxn ang="0">
                    <a:pos x="8" y="848"/>
                  </a:cxn>
                  <a:cxn ang="0">
                    <a:pos x="1576" y="848"/>
                  </a:cxn>
                  <a:cxn ang="0">
                    <a:pos x="1568" y="856"/>
                  </a:cxn>
                  <a:cxn ang="0">
                    <a:pos x="1568" y="432"/>
                  </a:cxn>
                  <a:cxn ang="0">
                    <a:pos x="1571" y="438"/>
                  </a:cxn>
                  <a:cxn ang="0">
                    <a:pos x="1147" y="14"/>
                  </a:cxn>
                  <a:cxn ang="0">
                    <a:pos x="1152" y="16"/>
                  </a:cxn>
                  <a:cxn ang="0">
                    <a:pos x="432" y="16"/>
                  </a:cxn>
                  <a:cxn ang="0">
                    <a:pos x="438" y="14"/>
                  </a:cxn>
                  <a:cxn ang="0">
                    <a:pos x="14" y="438"/>
                  </a:cxn>
                </a:cxnLst>
                <a:rect l="0" t="0" r="r" b="b"/>
                <a:pathLst>
                  <a:path w="1584" h="864">
                    <a:moveTo>
                      <a:pt x="427" y="3"/>
                    </a:moveTo>
                    <a:cubicBezTo>
                      <a:pt x="428" y="1"/>
                      <a:pt x="430" y="0"/>
                      <a:pt x="432" y="0"/>
                    </a:cubicBezTo>
                    <a:lnTo>
                      <a:pt x="1152" y="0"/>
                    </a:lnTo>
                    <a:cubicBezTo>
                      <a:pt x="1155" y="0"/>
                      <a:pt x="1157" y="1"/>
                      <a:pt x="1158" y="3"/>
                    </a:cubicBezTo>
                    <a:lnTo>
                      <a:pt x="1582" y="427"/>
                    </a:lnTo>
                    <a:cubicBezTo>
                      <a:pt x="1584" y="428"/>
                      <a:pt x="1584" y="430"/>
                      <a:pt x="1584" y="432"/>
                    </a:cubicBezTo>
                    <a:lnTo>
                      <a:pt x="1584" y="856"/>
                    </a:lnTo>
                    <a:cubicBezTo>
                      <a:pt x="1584" y="861"/>
                      <a:pt x="1581" y="864"/>
                      <a:pt x="1576" y="864"/>
                    </a:cubicBezTo>
                    <a:lnTo>
                      <a:pt x="8" y="864"/>
                    </a:lnTo>
                    <a:cubicBezTo>
                      <a:pt x="4" y="864"/>
                      <a:pt x="0" y="861"/>
                      <a:pt x="0" y="856"/>
                    </a:cubicBezTo>
                    <a:lnTo>
                      <a:pt x="0" y="432"/>
                    </a:lnTo>
                    <a:cubicBezTo>
                      <a:pt x="0" y="430"/>
                      <a:pt x="1" y="428"/>
                      <a:pt x="3" y="427"/>
                    </a:cubicBezTo>
                    <a:lnTo>
                      <a:pt x="427" y="3"/>
                    </a:lnTo>
                    <a:close/>
                    <a:moveTo>
                      <a:pt x="14" y="438"/>
                    </a:moveTo>
                    <a:lnTo>
                      <a:pt x="16" y="432"/>
                    </a:lnTo>
                    <a:lnTo>
                      <a:pt x="16" y="856"/>
                    </a:lnTo>
                    <a:lnTo>
                      <a:pt x="8" y="848"/>
                    </a:lnTo>
                    <a:lnTo>
                      <a:pt x="1576" y="848"/>
                    </a:lnTo>
                    <a:lnTo>
                      <a:pt x="1568" y="856"/>
                    </a:lnTo>
                    <a:lnTo>
                      <a:pt x="1568" y="432"/>
                    </a:lnTo>
                    <a:lnTo>
                      <a:pt x="1571" y="438"/>
                    </a:lnTo>
                    <a:lnTo>
                      <a:pt x="1147" y="14"/>
                    </a:lnTo>
                    <a:lnTo>
                      <a:pt x="1152" y="16"/>
                    </a:lnTo>
                    <a:lnTo>
                      <a:pt x="432" y="16"/>
                    </a:lnTo>
                    <a:lnTo>
                      <a:pt x="438" y="14"/>
                    </a:lnTo>
                    <a:lnTo>
                      <a:pt x="14" y="4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2" name="Rectangle 375"/>
              <p:cNvSpPr>
                <a:spLocks noChangeArrowheads="1"/>
              </p:cNvSpPr>
              <p:nvPr/>
            </p:nvSpPr>
            <p:spPr bwMode="auto">
              <a:xfrm>
                <a:off x="4702869" y="6361113"/>
                <a:ext cx="138113"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dirty="0" smtClean="0">
                    <a:ln>
                      <a:noFill/>
                    </a:ln>
                    <a:solidFill>
                      <a:srgbClr val="FFFFFF"/>
                    </a:solidFill>
                    <a:effectLst/>
                    <a:latin typeface="ＭＳ Ｐゴシック" pitchFamily="50" charset="-128"/>
                    <a:ea typeface="ＭＳ Ｐゴシック" pitchFamily="50" charset="-128"/>
                  </a:rPr>
                  <a:t>医療</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93" name="Rectangle 376"/>
              <p:cNvSpPr>
                <a:spLocks noChangeArrowheads="1"/>
              </p:cNvSpPr>
              <p:nvPr/>
            </p:nvSpPr>
            <p:spPr bwMode="auto">
              <a:xfrm>
                <a:off x="4702869" y="6446838"/>
                <a:ext cx="138113"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dirty="0" smtClean="0">
                    <a:ln>
                      <a:noFill/>
                    </a:ln>
                    <a:solidFill>
                      <a:srgbClr val="FFFFFF"/>
                    </a:solidFill>
                    <a:effectLst/>
                    <a:latin typeface="ＭＳ Ｐゴシック" pitchFamily="50" charset="-128"/>
                    <a:ea typeface="ＭＳ Ｐゴシック" pitchFamily="50" charset="-128"/>
                  </a:rPr>
                  <a:t>機関</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sp>
          <p:nvSpPr>
            <p:cNvPr id="170" name="Rectangle 381"/>
            <p:cNvSpPr>
              <a:spLocks noChangeArrowheads="1"/>
            </p:cNvSpPr>
            <p:nvPr/>
          </p:nvSpPr>
          <p:spPr bwMode="auto">
            <a:xfrm>
              <a:off x="6570417" y="3417575"/>
              <a:ext cx="811213"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1" i="0" u="none" strike="noStrike" cap="none" normalizeH="0" baseline="0" dirty="0" smtClean="0">
                  <a:ln>
                    <a:noFill/>
                  </a:ln>
                  <a:solidFill>
                    <a:srgbClr val="FFFFFF"/>
                  </a:solidFill>
                  <a:effectLst/>
                  <a:latin typeface="ＭＳ Ｐゴシック" pitchFamily="50" charset="-128"/>
                  <a:ea typeface="ＭＳ Ｐゴシック" pitchFamily="50" charset="-128"/>
                </a:rPr>
                <a:t>地域包括支援ネットワークシステム</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nvGrpSpPr>
            <p:cNvPr id="171" name="グループ化 2"/>
            <p:cNvGrpSpPr/>
            <p:nvPr/>
          </p:nvGrpSpPr>
          <p:grpSpPr>
            <a:xfrm>
              <a:off x="6882237" y="3088962"/>
              <a:ext cx="543714" cy="147637"/>
              <a:chOff x="3235035" y="6108700"/>
              <a:chExt cx="543714" cy="147637"/>
            </a:xfrm>
          </p:grpSpPr>
          <p:sp>
            <p:nvSpPr>
              <p:cNvPr id="287" name="Freeform 382"/>
              <p:cNvSpPr>
                <a:spLocks/>
              </p:cNvSpPr>
              <p:nvPr/>
            </p:nvSpPr>
            <p:spPr bwMode="auto">
              <a:xfrm>
                <a:off x="3235035" y="6115050"/>
                <a:ext cx="538453" cy="136525"/>
              </a:xfrm>
              <a:custGeom>
                <a:avLst/>
                <a:gdLst/>
                <a:ahLst/>
                <a:cxnLst>
                  <a:cxn ang="0">
                    <a:pos x="0" y="264"/>
                  </a:cxn>
                  <a:cxn ang="0">
                    <a:pos x="264" y="0"/>
                  </a:cxn>
                  <a:cxn ang="0">
                    <a:pos x="264" y="0"/>
                  </a:cxn>
                  <a:cxn ang="0">
                    <a:pos x="264" y="0"/>
                  </a:cxn>
                  <a:cxn ang="0">
                    <a:pos x="3432" y="0"/>
                  </a:cxn>
                  <a:cxn ang="0">
                    <a:pos x="3432" y="0"/>
                  </a:cxn>
                  <a:cxn ang="0">
                    <a:pos x="3696" y="264"/>
                  </a:cxn>
                  <a:cxn ang="0">
                    <a:pos x="3696" y="264"/>
                  </a:cxn>
                  <a:cxn ang="0">
                    <a:pos x="3696" y="264"/>
                  </a:cxn>
                  <a:cxn ang="0">
                    <a:pos x="3696" y="264"/>
                  </a:cxn>
                  <a:cxn ang="0">
                    <a:pos x="3696" y="264"/>
                  </a:cxn>
                  <a:cxn ang="0">
                    <a:pos x="3432" y="528"/>
                  </a:cxn>
                  <a:cxn ang="0">
                    <a:pos x="3432" y="528"/>
                  </a:cxn>
                  <a:cxn ang="0">
                    <a:pos x="3432" y="528"/>
                  </a:cxn>
                  <a:cxn ang="0">
                    <a:pos x="264" y="528"/>
                  </a:cxn>
                  <a:cxn ang="0">
                    <a:pos x="264" y="528"/>
                  </a:cxn>
                  <a:cxn ang="0">
                    <a:pos x="0" y="264"/>
                  </a:cxn>
                  <a:cxn ang="0">
                    <a:pos x="0" y="264"/>
                  </a:cxn>
                </a:cxnLst>
                <a:rect l="0" t="0" r="r" b="b"/>
                <a:pathLst>
                  <a:path w="3696" h="528">
                    <a:moveTo>
                      <a:pt x="0" y="264"/>
                    </a:moveTo>
                    <a:cubicBezTo>
                      <a:pt x="0" y="119"/>
                      <a:pt x="119" y="0"/>
                      <a:pt x="264" y="0"/>
                    </a:cubicBezTo>
                    <a:cubicBezTo>
                      <a:pt x="264" y="0"/>
                      <a:pt x="264" y="0"/>
                      <a:pt x="264" y="0"/>
                    </a:cubicBezTo>
                    <a:lnTo>
                      <a:pt x="264" y="0"/>
                    </a:lnTo>
                    <a:lnTo>
                      <a:pt x="3432" y="0"/>
                    </a:lnTo>
                    <a:lnTo>
                      <a:pt x="3432" y="0"/>
                    </a:lnTo>
                    <a:cubicBezTo>
                      <a:pt x="3578" y="0"/>
                      <a:pt x="3696" y="119"/>
                      <a:pt x="3696" y="264"/>
                    </a:cubicBezTo>
                    <a:cubicBezTo>
                      <a:pt x="3696" y="264"/>
                      <a:pt x="3696" y="264"/>
                      <a:pt x="3696" y="264"/>
                    </a:cubicBezTo>
                    <a:lnTo>
                      <a:pt x="3696" y="264"/>
                    </a:lnTo>
                    <a:lnTo>
                      <a:pt x="3696" y="264"/>
                    </a:lnTo>
                    <a:lnTo>
                      <a:pt x="3696" y="264"/>
                    </a:lnTo>
                    <a:cubicBezTo>
                      <a:pt x="3696" y="410"/>
                      <a:pt x="3578" y="528"/>
                      <a:pt x="3432" y="528"/>
                    </a:cubicBezTo>
                    <a:cubicBezTo>
                      <a:pt x="3432" y="528"/>
                      <a:pt x="3432" y="528"/>
                      <a:pt x="3432" y="528"/>
                    </a:cubicBezTo>
                    <a:lnTo>
                      <a:pt x="3432" y="528"/>
                    </a:lnTo>
                    <a:lnTo>
                      <a:pt x="264" y="528"/>
                    </a:lnTo>
                    <a:lnTo>
                      <a:pt x="264" y="528"/>
                    </a:lnTo>
                    <a:cubicBezTo>
                      <a:pt x="119" y="528"/>
                      <a:pt x="0" y="410"/>
                      <a:pt x="0" y="264"/>
                    </a:cubicBezTo>
                    <a:cubicBezTo>
                      <a:pt x="0" y="264"/>
                      <a:pt x="0" y="264"/>
                      <a:pt x="0" y="264"/>
                    </a:cubicBezTo>
                    <a:close/>
                  </a:path>
                </a:pathLst>
              </a:custGeom>
              <a:solidFill>
                <a:srgbClr val="66FF3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8" name="Freeform 383"/>
              <p:cNvSpPr>
                <a:spLocks noEditPoints="1"/>
              </p:cNvSpPr>
              <p:nvPr/>
            </p:nvSpPr>
            <p:spPr bwMode="auto">
              <a:xfrm>
                <a:off x="3235036" y="6108700"/>
                <a:ext cx="543713" cy="147637"/>
              </a:xfrm>
              <a:custGeom>
                <a:avLst/>
                <a:gdLst/>
                <a:ahLst/>
                <a:cxnLst>
                  <a:cxn ang="0">
                    <a:pos x="6" y="233"/>
                  </a:cxn>
                  <a:cxn ang="0">
                    <a:pos x="24" y="175"/>
                  </a:cxn>
                  <a:cxn ang="0">
                    <a:pos x="84" y="87"/>
                  </a:cxn>
                  <a:cxn ang="0">
                    <a:pos x="130" y="48"/>
                  </a:cxn>
                  <a:cxn ang="0">
                    <a:pos x="228" y="7"/>
                  </a:cxn>
                  <a:cxn ang="0">
                    <a:pos x="3456" y="0"/>
                  </a:cxn>
                  <a:cxn ang="0">
                    <a:pos x="3567" y="23"/>
                  </a:cxn>
                  <a:cxn ang="0">
                    <a:pos x="3620" y="51"/>
                  </a:cxn>
                  <a:cxn ang="0">
                    <a:pos x="3694" y="126"/>
                  </a:cxn>
                  <a:cxn ang="0">
                    <a:pos x="3722" y="179"/>
                  </a:cxn>
                  <a:cxn ang="0">
                    <a:pos x="3744" y="286"/>
                  </a:cxn>
                  <a:cxn ang="0">
                    <a:pos x="3738" y="349"/>
                  </a:cxn>
                  <a:cxn ang="0">
                    <a:pos x="3697" y="448"/>
                  </a:cxn>
                  <a:cxn ang="0">
                    <a:pos x="3659" y="494"/>
                  </a:cxn>
                  <a:cxn ang="0">
                    <a:pos x="3571" y="553"/>
                  </a:cxn>
                  <a:cxn ang="0">
                    <a:pos x="3512" y="571"/>
                  </a:cxn>
                  <a:cxn ang="0">
                    <a:pos x="233" y="571"/>
                  </a:cxn>
                  <a:cxn ang="0">
                    <a:pos x="175" y="553"/>
                  </a:cxn>
                  <a:cxn ang="0">
                    <a:pos x="87" y="494"/>
                  </a:cxn>
                  <a:cxn ang="0">
                    <a:pos x="48" y="448"/>
                  </a:cxn>
                  <a:cxn ang="0">
                    <a:pos x="7" y="349"/>
                  </a:cxn>
                  <a:cxn ang="0">
                    <a:pos x="53" y="339"/>
                  </a:cxn>
                  <a:cxn ang="0">
                    <a:pos x="67" y="380"/>
                  </a:cxn>
                  <a:cxn ang="0">
                    <a:pos x="121" y="460"/>
                  </a:cxn>
                  <a:cxn ang="0">
                    <a:pos x="153" y="486"/>
                  </a:cxn>
                  <a:cxn ang="0">
                    <a:pos x="243" y="525"/>
                  </a:cxn>
                  <a:cxn ang="0">
                    <a:pos x="3454" y="529"/>
                  </a:cxn>
                  <a:cxn ang="0">
                    <a:pos x="3552" y="509"/>
                  </a:cxn>
                  <a:cxn ang="0">
                    <a:pos x="3589" y="489"/>
                  </a:cxn>
                  <a:cxn ang="0">
                    <a:pos x="3657" y="421"/>
                  </a:cxn>
                  <a:cxn ang="0">
                    <a:pos x="3677" y="384"/>
                  </a:cxn>
                  <a:cxn ang="0">
                    <a:pos x="3697" y="286"/>
                  </a:cxn>
                  <a:cxn ang="0">
                    <a:pos x="3693" y="243"/>
                  </a:cxn>
                  <a:cxn ang="0">
                    <a:pos x="3654" y="153"/>
                  </a:cxn>
                  <a:cxn ang="0">
                    <a:pos x="3628" y="121"/>
                  </a:cxn>
                  <a:cxn ang="0">
                    <a:pos x="3548" y="67"/>
                  </a:cxn>
                  <a:cxn ang="0">
                    <a:pos x="3507" y="53"/>
                  </a:cxn>
                  <a:cxn ang="0">
                    <a:pos x="238" y="53"/>
                  </a:cxn>
                  <a:cxn ang="0">
                    <a:pos x="198" y="67"/>
                  </a:cxn>
                  <a:cxn ang="0">
                    <a:pos x="118" y="121"/>
                  </a:cxn>
                  <a:cxn ang="0">
                    <a:pos x="91" y="153"/>
                  </a:cxn>
                  <a:cxn ang="0">
                    <a:pos x="52" y="243"/>
                  </a:cxn>
                  <a:cxn ang="0">
                    <a:pos x="48" y="286"/>
                  </a:cxn>
                </a:cxnLst>
                <a:rect l="0" t="0" r="r" b="b"/>
                <a:pathLst>
                  <a:path w="3744" h="576">
                    <a:moveTo>
                      <a:pt x="1" y="291"/>
                    </a:moveTo>
                    <a:cubicBezTo>
                      <a:pt x="0" y="289"/>
                      <a:pt x="0" y="288"/>
                      <a:pt x="1" y="286"/>
                    </a:cubicBezTo>
                    <a:lnTo>
                      <a:pt x="6" y="233"/>
                    </a:lnTo>
                    <a:cubicBezTo>
                      <a:pt x="6" y="231"/>
                      <a:pt x="6" y="230"/>
                      <a:pt x="7" y="228"/>
                    </a:cubicBezTo>
                    <a:lnTo>
                      <a:pt x="23" y="179"/>
                    </a:lnTo>
                    <a:cubicBezTo>
                      <a:pt x="23" y="178"/>
                      <a:pt x="24" y="176"/>
                      <a:pt x="24" y="175"/>
                    </a:cubicBezTo>
                    <a:lnTo>
                      <a:pt x="48" y="130"/>
                    </a:lnTo>
                    <a:cubicBezTo>
                      <a:pt x="49" y="129"/>
                      <a:pt x="50" y="127"/>
                      <a:pt x="51" y="126"/>
                    </a:cubicBezTo>
                    <a:lnTo>
                      <a:pt x="84" y="87"/>
                    </a:lnTo>
                    <a:cubicBezTo>
                      <a:pt x="85" y="86"/>
                      <a:pt x="86" y="85"/>
                      <a:pt x="87" y="84"/>
                    </a:cubicBezTo>
                    <a:lnTo>
                      <a:pt x="126" y="51"/>
                    </a:lnTo>
                    <a:cubicBezTo>
                      <a:pt x="127" y="50"/>
                      <a:pt x="129" y="49"/>
                      <a:pt x="130" y="48"/>
                    </a:cubicBezTo>
                    <a:lnTo>
                      <a:pt x="175" y="24"/>
                    </a:lnTo>
                    <a:cubicBezTo>
                      <a:pt x="176" y="24"/>
                      <a:pt x="178" y="23"/>
                      <a:pt x="179" y="23"/>
                    </a:cubicBezTo>
                    <a:lnTo>
                      <a:pt x="228" y="7"/>
                    </a:lnTo>
                    <a:cubicBezTo>
                      <a:pt x="230" y="6"/>
                      <a:pt x="231" y="6"/>
                      <a:pt x="233" y="6"/>
                    </a:cubicBezTo>
                    <a:lnTo>
                      <a:pt x="286" y="1"/>
                    </a:lnTo>
                    <a:lnTo>
                      <a:pt x="3456" y="0"/>
                    </a:lnTo>
                    <a:lnTo>
                      <a:pt x="3512" y="6"/>
                    </a:lnTo>
                    <a:cubicBezTo>
                      <a:pt x="3513" y="6"/>
                      <a:pt x="3515" y="6"/>
                      <a:pt x="3517" y="7"/>
                    </a:cubicBezTo>
                    <a:lnTo>
                      <a:pt x="3567" y="23"/>
                    </a:lnTo>
                    <a:cubicBezTo>
                      <a:pt x="3568" y="23"/>
                      <a:pt x="3569" y="24"/>
                      <a:pt x="3571" y="24"/>
                    </a:cubicBezTo>
                    <a:lnTo>
                      <a:pt x="3616" y="48"/>
                    </a:lnTo>
                    <a:cubicBezTo>
                      <a:pt x="3617" y="49"/>
                      <a:pt x="3619" y="50"/>
                      <a:pt x="3620" y="51"/>
                    </a:cubicBezTo>
                    <a:lnTo>
                      <a:pt x="3659" y="84"/>
                    </a:lnTo>
                    <a:cubicBezTo>
                      <a:pt x="3660" y="85"/>
                      <a:pt x="3661" y="86"/>
                      <a:pt x="3662" y="87"/>
                    </a:cubicBezTo>
                    <a:lnTo>
                      <a:pt x="3694" y="126"/>
                    </a:lnTo>
                    <a:cubicBezTo>
                      <a:pt x="3695" y="127"/>
                      <a:pt x="3696" y="129"/>
                      <a:pt x="3697" y="130"/>
                    </a:cubicBezTo>
                    <a:lnTo>
                      <a:pt x="3721" y="175"/>
                    </a:lnTo>
                    <a:cubicBezTo>
                      <a:pt x="3721" y="176"/>
                      <a:pt x="3722" y="178"/>
                      <a:pt x="3722" y="179"/>
                    </a:cubicBezTo>
                    <a:lnTo>
                      <a:pt x="3738" y="228"/>
                    </a:lnTo>
                    <a:cubicBezTo>
                      <a:pt x="3739" y="230"/>
                      <a:pt x="3739" y="231"/>
                      <a:pt x="3739" y="233"/>
                    </a:cubicBezTo>
                    <a:lnTo>
                      <a:pt x="3744" y="286"/>
                    </a:lnTo>
                    <a:cubicBezTo>
                      <a:pt x="3744" y="288"/>
                      <a:pt x="3744" y="289"/>
                      <a:pt x="3744" y="291"/>
                    </a:cubicBezTo>
                    <a:lnTo>
                      <a:pt x="3739" y="344"/>
                    </a:lnTo>
                    <a:cubicBezTo>
                      <a:pt x="3739" y="345"/>
                      <a:pt x="3739" y="347"/>
                      <a:pt x="3738" y="349"/>
                    </a:cubicBezTo>
                    <a:lnTo>
                      <a:pt x="3722" y="399"/>
                    </a:lnTo>
                    <a:cubicBezTo>
                      <a:pt x="3722" y="400"/>
                      <a:pt x="3721" y="401"/>
                      <a:pt x="3721" y="403"/>
                    </a:cubicBezTo>
                    <a:lnTo>
                      <a:pt x="3697" y="448"/>
                    </a:lnTo>
                    <a:cubicBezTo>
                      <a:pt x="3696" y="449"/>
                      <a:pt x="3695" y="450"/>
                      <a:pt x="3694" y="452"/>
                    </a:cubicBezTo>
                    <a:lnTo>
                      <a:pt x="3662" y="491"/>
                    </a:lnTo>
                    <a:cubicBezTo>
                      <a:pt x="3661" y="492"/>
                      <a:pt x="3660" y="493"/>
                      <a:pt x="3659" y="494"/>
                    </a:cubicBezTo>
                    <a:lnTo>
                      <a:pt x="3620" y="526"/>
                    </a:lnTo>
                    <a:cubicBezTo>
                      <a:pt x="3618" y="527"/>
                      <a:pt x="3617" y="528"/>
                      <a:pt x="3616" y="529"/>
                    </a:cubicBezTo>
                    <a:lnTo>
                      <a:pt x="3571" y="553"/>
                    </a:lnTo>
                    <a:cubicBezTo>
                      <a:pt x="3569" y="553"/>
                      <a:pt x="3568" y="554"/>
                      <a:pt x="3567" y="554"/>
                    </a:cubicBezTo>
                    <a:lnTo>
                      <a:pt x="3517" y="570"/>
                    </a:lnTo>
                    <a:cubicBezTo>
                      <a:pt x="3515" y="571"/>
                      <a:pt x="3513" y="571"/>
                      <a:pt x="3512" y="571"/>
                    </a:cubicBezTo>
                    <a:lnTo>
                      <a:pt x="3459" y="576"/>
                    </a:lnTo>
                    <a:lnTo>
                      <a:pt x="288" y="576"/>
                    </a:lnTo>
                    <a:lnTo>
                      <a:pt x="233" y="571"/>
                    </a:lnTo>
                    <a:cubicBezTo>
                      <a:pt x="231" y="571"/>
                      <a:pt x="230" y="571"/>
                      <a:pt x="228" y="570"/>
                    </a:cubicBezTo>
                    <a:lnTo>
                      <a:pt x="179" y="554"/>
                    </a:lnTo>
                    <a:cubicBezTo>
                      <a:pt x="178" y="554"/>
                      <a:pt x="176" y="553"/>
                      <a:pt x="175" y="553"/>
                    </a:cubicBezTo>
                    <a:lnTo>
                      <a:pt x="130" y="529"/>
                    </a:lnTo>
                    <a:cubicBezTo>
                      <a:pt x="129" y="528"/>
                      <a:pt x="127" y="527"/>
                      <a:pt x="126" y="526"/>
                    </a:cubicBezTo>
                    <a:lnTo>
                      <a:pt x="87" y="494"/>
                    </a:lnTo>
                    <a:cubicBezTo>
                      <a:pt x="86" y="493"/>
                      <a:pt x="85" y="492"/>
                      <a:pt x="84" y="491"/>
                    </a:cubicBezTo>
                    <a:lnTo>
                      <a:pt x="51" y="452"/>
                    </a:lnTo>
                    <a:cubicBezTo>
                      <a:pt x="50" y="451"/>
                      <a:pt x="49" y="449"/>
                      <a:pt x="48" y="448"/>
                    </a:cubicBezTo>
                    <a:lnTo>
                      <a:pt x="24" y="403"/>
                    </a:lnTo>
                    <a:cubicBezTo>
                      <a:pt x="24" y="401"/>
                      <a:pt x="23" y="400"/>
                      <a:pt x="23" y="399"/>
                    </a:cubicBezTo>
                    <a:lnTo>
                      <a:pt x="7" y="349"/>
                    </a:lnTo>
                    <a:cubicBezTo>
                      <a:pt x="6" y="347"/>
                      <a:pt x="6" y="345"/>
                      <a:pt x="6" y="344"/>
                    </a:cubicBezTo>
                    <a:lnTo>
                      <a:pt x="1" y="291"/>
                    </a:lnTo>
                    <a:close/>
                    <a:moveTo>
                      <a:pt x="53" y="339"/>
                    </a:moveTo>
                    <a:lnTo>
                      <a:pt x="52" y="334"/>
                    </a:lnTo>
                    <a:lnTo>
                      <a:pt x="68" y="384"/>
                    </a:lnTo>
                    <a:lnTo>
                      <a:pt x="67" y="380"/>
                    </a:lnTo>
                    <a:lnTo>
                      <a:pt x="91" y="425"/>
                    </a:lnTo>
                    <a:lnTo>
                      <a:pt x="88" y="421"/>
                    </a:lnTo>
                    <a:lnTo>
                      <a:pt x="121" y="460"/>
                    </a:lnTo>
                    <a:lnTo>
                      <a:pt x="118" y="457"/>
                    </a:lnTo>
                    <a:lnTo>
                      <a:pt x="157" y="489"/>
                    </a:lnTo>
                    <a:lnTo>
                      <a:pt x="153" y="486"/>
                    </a:lnTo>
                    <a:lnTo>
                      <a:pt x="198" y="510"/>
                    </a:lnTo>
                    <a:lnTo>
                      <a:pt x="194" y="509"/>
                    </a:lnTo>
                    <a:lnTo>
                      <a:pt x="243" y="525"/>
                    </a:lnTo>
                    <a:lnTo>
                      <a:pt x="238" y="524"/>
                    </a:lnTo>
                    <a:lnTo>
                      <a:pt x="288" y="528"/>
                    </a:lnTo>
                    <a:lnTo>
                      <a:pt x="3454" y="529"/>
                    </a:lnTo>
                    <a:lnTo>
                      <a:pt x="3507" y="524"/>
                    </a:lnTo>
                    <a:lnTo>
                      <a:pt x="3502" y="525"/>
                    </a:lnTo>
                    <a:lnTo>
                      <a:pt x="3552" y="509"/>
                    </a:lnTo>
                    <a:lnTo>
                      <a:pt x="3548" y="510"/>
                    </a:lnTo>
                    <a:lnTo>
                      <a:pt x="3593" y="486"/>
                    </a:lnTo>
                    <a:lnTo>
                      <a:pt x="3589" y="489"/>
                    </a:lnTo>
                    <a:lnTo>
                      <a:pt x="3628" y="457"/>
                    </a:lnTo>
                    <a:lnTo>
                      <a:pt x="3625" y="460"/>
                    </a:lnTo>
                    <a:lnTo>
                      <a:pt x="3657" y="421"/>
                    </a:lnTo>
                    <a:lnTo>
                      <a:pt x="3654" y="425"/>
                    </a:lnTo>
                    <a:lnTo>
                      <a:pt x="3678" y="380"/>
                    </a:lnTo>
                    <a:lnTo>
                      <a:pt x="3677" y="384"/>
                    </a:lnTo>
                    <a:lnTo>
                      <a:pt x="3693" y="334"/>
                    </a:lnTo>
                    <a:lnTo>
                      <a:pt x="3692" y="339"/>
                    </a:lnTo>
                    <a:lnTo>
                      <a:pt x="3697" y="286"/>
                    </a:lnTo>
                    <a:lnTo>
                      <a:pt x="3697" y="291"/>
                    </a:lnTo>
                    <a:lnTo>
                      <a:pt x="3692" y="238"/>
                    </a:lnTo>
                    <a:lnTo>
                      <a:pt x="3693" y="243"/>
                    </a:lnTo>
                    <a:lnTo>
                      <a:pt x="3677" y="194"/>
                    </a:lnTo>
                    <a:lnTo>
                      <a:pt x="3678" y="198"/>
                    </a:lnTo>
                    <a:lnTo>
                      <a:pt x="3654" y="153"/>
                    </a:lnTo>
                    <a:lnTo>
                      <a:pt x="3657" y="157"/>
                    </a:lnTo>
                    <a:lnTo>
                      <a:pt x="3625" y="118"/>
                    </a:lnTo>
                    <a:lnTo>
                      <a:pt x="3628" y="121"/>
                    </a:lnTo>
                    <a:lnTo>
                      <a:pt x="3589" y="88"/>
                    </a:lnTo>
                    <a:lnTo>
                      <a:pt x="3593" y="91"/>
                    </a:lnTo>
                    <a:lnTo>
                      <a:pt x="3548" y="67"/>
                    </a:lnTo>
                    <a:lnTo>
                      <a:pt x="3552" y="68"/>
                    </a:lnTo>
                    <a:lnTo>
                      <a:pt x="3502" y="52"/>
                    </a:lnTo>
                    <a:lnTo>
                      <a:pt x="3507" y="53"/>
                    </a:lnTo>
                    <a:lnTo>
                      <a:pt x="3456" y="48"/>
                    </a:lnTo>
                    <a:lnTo>
                      <a:pt x="291" y="48"/>
                    </a:lnTo>
                    <a:lnTo>
                      <a:pt x="238" y="53"/>
                    </a:lnTo>
                    <a:lnTo>
                      <a:pt x="243" y="52"/>
                    </a:lnTo>
                    <a:lnTo>
                      <a:pt x="194" y="68"/>
                    </a:lnTo>
                    <a:lnTo>
                      <a:pt x="198" y="67"/>
                    </a:lnTo>
                    <a:lnTo>
                      <a:pt x="153" y="91"/>
                    </a:lnTo>
                    <a:lnTo>
                      <a:pt x="157" y="88"/>
                    </a:lnTo>
                    <a:lnTo>
                      <a:pt x="118" y="121"/>
                    </a:lnTo>
                    <a:lnTo>
                      <a:pt x="121" y="118"/>
                    </a:lnTo>
                    <a:lnTo>
                      <a:pt x="88" y="157"/>
                    </a:lnTo>
                    <a:lnTo>
                      <a:pt x="91" y="153"/>
                    </a:lnTo>
                    <a:lnTo>
                      <a:pt x="67" y="198"/>
                    </a:lnTo>
                    <a:lnTo>
                      <a:pt x="68" y="194"/>
                    </a:lnTo>
                    <a:lnTo>
                      <a:pt x="52" y="243"/>
                    </a:lnTo>
                    <a:lnTo>
                      <a:pt x="53" y="238"/>
                    </a:lnTo>
                    <a:lnTo>
                      <a:pt x="48" y="291"/>
                    </a:lnTo>
                    <a:lnTo>
                      <a:pt x="48" y="286"/>
                    </a:lnTo>
                    <a:lnTo>
                      <a:pt x="53" y="339"/>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9" name="Rectangle 384"/>
              <p:cNvSpPr>
                <a:spLocks noChangeArrowheads="1"/>
              </p:cNvSpPr>
              <p:nvPr/>
            </p:nvSpPr>
            <p:spPr bwMode="auto">
              <a:xfrm>
                <a:off x="3272845" y="6131718"/>
                <a:ext cx="290513"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1" i="0" u="none" strike="noStrike" cap="none" normalizeH="0" baseline="0" dirty="0" smtClean="0">
                    <a:ln>
                      <a:noFill/>
                    </a:ln>
                    <a:solidFill>
                      <a:srgbClr val="000000"/>
                    </a:solidFill>
                    <a:effectLst/>
                    <a:latin typeface="ＭＳ Ｐゴシック" pitchFamily="50" charset="-128"/>
                    <a:ea typeface="ＭＳ Ｐゴシック" pitchFamily="50" charset="-128"/>
                  </a:rPr>
                  <a:t>運営委員会</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sp>
          <p:nvSpPr>
            <p:cNvPr id="172" name="Rectangle 387"/>
            <p:cNvSpPr>
              <a:spLocks noChangeArrowheads="1"/>
            </p:cNvSpPr>
            <p:nvPr/>
          </p:nvSpPr>
          <p:spPr bwMode="auto">
            <a:xfrm>
              <a:off x="6268640" y="1732233"/>
              <a:ext cx="1785950" cy="520110"/>
            </a:xfrm>
            <a:prstGeom prst="rect">
              <a:avLst/>
            </a:prstGeom>
            <a:solidFill>
              <a:srgbClr val="FDFAB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73" name="グループ化 300"/>
            <p:cNvGrpSpPr/>
            <p:nvPr/>
          </p:nvGrpSpPr>
          <p:grpSpPr>
            <a:xfrm>
              <a:off x="6791325" y="1803671"/>
              <a:ext cx="852510" cy="123834"/>
              <a:chOff x="3000363" y="4133851"/>
              <a:chExt cx="1857388" cy="152405"/>
            </a:xfrm>
          </p:grpSpPr>
          <p:sp>
            <p:nvSpPr>
              <p:cNvPr id="285" name="Freeform 393"/>
              <p:cNvSpPr>
                <a:spLocks/>
              </p:cNvSpPr>
              <p:nvPr/>
            </p:nvSpPr>
            <p:spPr bwMode="auto">
              <a:xfrm>
                <a:off x="3000364" y="4138613"/>
                <a:ext cx="1857387" cy="147643"/>
              </a:xfrm>
              <a:custGeom>
                <a:avLst/>
                <a:gdLst/>
                <a:ahLst/>
                <a:cxnLst>
                  <a:cxn ang="0">
                    <a:pos x="528" y="0"/>
                  </a:cxn>
                  <a:cxn ang="0">
                    <a:pos x="8576" y="0"/>
                  </a:cxn>
                  <a:cxn ang="0">
                    <a:pos x="8576" y="0"/>
                  </a:cxn>
                  <a:cxn ang="0">
                    <a:pos x="8576" y="528"/>
                  </a:cxn>
                  <a:cxn ang="0">
                    <a:pos x="8576" y="528"/>
                  </a:cxn>
                  <a:cxn ang="0">
                    <a:pos x="8048" y="1056"/>
                  </a:cxn>
                  <a:cxn ang="0">
                    <a:pos x="8048" y="1056"/>
                  </a:cxn>
                  <a:cxn ang="0">
                    <a:pos x="8048" y="1056"/>
                  </a:cxn>
                  <a:cxn ang="0">
                    <a:pos x="0" y="1056"/>
                  </a:cxn>
                  <a:cxn ang="0">
                    <a:pos x="0" y="1056"/>
                  </a:cxn>
                  <a:cxn ang="0">
                    <a:pos x="0" y="528"/>
                  </a:cxn>
                  <a:cxn ang="0">
                    <a:pos x="0" y="528"/>
                  </a:cxn>
                  <a:cxn ang="0">
                    <a:pos x="528" y="0"/>
                  </a:cxn>
                  <a:cxn ang="0">
                    <a:pos x="528" y="0"/>
                  </a:cxn>
                </a:cxnLst>
                <a:rect l="0" t="0" r="r" b="b"/>
                <a:pathLst>
                  <a:path w="8576" h="1056">
                    <a:moveTo>
                      <a:pt x="528" y="0"/>
                    </a:moveTo>
                    <a:lnTo>
                      <a:pt x="8576" y="0"/>
                    </a:lnTo>
                    <a:lnTo>
                      <a:pt x="8576" y="0"/>
                    </a:lnTo>
                    <a:lnTo>
                      <a:pt x="8576" y="528"/>
                    </a:lnTo>
                    <a:lnTo>
                      <a:pt x="8576" y="528"/>
                    </a:lnTo>
                    <a:cubicBezTo>
                      <a:pt x="8576" y="820"/>
                      <a:pt x="8340" y="1056"/>
                      <a:pt x="8048" y="1056"/>
                    </a:cubicBezTo>
                    <a:cubicBezTo>
                      <a:pt x="8048" y="1056"/>
                      <a:pt x="8048" y="1056"/>
                      <a:pt x="8048" y="1056"/>
                    </a:cubicBezTo>
                    <a:lnTo>
                      <a:pt x="8048" y="1056"/>
                    </a:lnTo>
                    <a:lnTo>
                      <a:pt x="0" y="1056"/>
                    </a:lnTo>
                    <a:lnTo>
                      <a:pt x="0" y="1056"/>
                    </a:lnTo>
                    <a:lnTo>
                      <a:pt x="0" y="528"/>
                    </a:lnTo>
                    <a:lnTo>
                      <a:pt x="0" y="528"/>
                    </a:lnTo>
                    <a:cubicBezTo>
                      <a:pt x="0" y="237"/>
                      <a:pt x="237" y="0"/>
                      <a:pt x="528" y="0"/>
                    </a:cubicBezTo>
                    <a:cubicBezTo>
                      <a:pt x="528" y="0"/>
                      <a:pt x="528" y="0"/>
                      <a:pt x="528"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100" dirty="0"/>
              </a:p>
            </p:txBody>
          </p:sp>
          <p:sp>
            <p:nvSpPr>
              <p:cNvPr id="286" name="Freeform 394"/>
              <p:cNvSpPr>
                <a:spLocks noEditPoints="1"/>
              </p:cNvSpPr>
              <p:nvPr/>
            </p:nvSpPr>
            <p:spPr bwMode="auto">
              <a:xfrm>
                <a:off x="3000363" y="4133851"/>
                <a:ext cx="1857387" cy="152405"/>
              </a:xfrm>
              <a:custGeom>
                <a:avLst/>
                <a:gdLst/>
                <a:ahLst/>
                <a:cxnLst>
                  <a:cxn ang="0">
                    <a:pos x="8600" y="0"/>
                  </a:cxn>
                  <a:cxn ang="0">
                    <a:pos x="8624" y="552"/>
                  </a:cxn>
                  <a:cxn ang="0">
                    <a:pos x="8612" y="666"/>
                  </a:cxn>
                  <a:cxn ang="0">
                    <a:pos x="8580" y="770"/>
                  </a:cxn>
                  <a:cxn ang="0">
                    <a:pos x="8529" y="863"/>
                  </a:cxn>
                  <a:cxn ang="0">
                    <a:pos x="8462" y="945"/>
                  </a:cxn>
                  <a:cxn ang="0">
                    <a:pos x="8379" y="1011"/>
                  </a:cxn>
                  <a:cxn ang="0">
                    <a:pos x="8285" y="1062"/>
                  </a:cxn>
                  <a:cxn ang="0">
                    <a:pos x="8182" y="1093"/>
                  </a:cxn>
                  <a:cxn ang="0">
                    <a:pos x="24" y="1104"/>
                  </a:cxn>
                  <a:cxn ang="0">
                    <a:pos x="0" y="552"/>
                  </a:cxn>
                  <a:cxn ang="0">
                    <a:pos x="13" y="439"/>
                  </a:cxn>
                  <a:cxn ang="0">
                    <a:pos x="45" y="336"/>
                  </a:cxn>
                  <a:cxn ang="0">
                    <a:pos x="96" y="242"/>
                  </a:cxn>
                  <a:cxn ang="0">
                    <a:pos x="164" y="161"/>
                  </a:cxn>
                  <a:cxn ang="0">
                    <a:pos x="246" y="93"/>
                  </a:cxn>
                  <a:cxn ang="0">
                    <a:pos x="340" y="44"/>
                  </a:cxn>
                  <a:cxn ang="0">
                    <a:pos x="444" y="12"/>
                  </a:cxn>
                  <a:cxn ang="0">
                    <a:pos x="449" y="59"/>
                  </a:cxn>
                  <a:cxn ang="0">
                    <a:pos x="355" y="89"/>
                  </a:cxn>
                  <a:cxn ang="0">
                    <a:pos x="269" y="136"/>
                  </a:cxn>
                  <a:cxn ang="0">
                    <a:pos x="195" y="198"/>
                  </a:cxn>
                  <a:cxn ang="0">
                    <a:pos x="133" y="273"/>
                  </a:cxn>
                  <a:cxn ang="0">
                    <a:pos x="88" y="359"/>
                  </a:cxn>
                  <a:cxn ang="0">
                    <a:pos x="58" y="454"/>
                  </a:cxn>
                  <a:cxn ang="0">
                    <a:pos x="48" y="552"/>
                  </a:cxn>
                  <a:cxn ang="0">
                    <a:pos x="24" y="1056"/>
                  </a:cxn>
                  <a:cxn ang="0">
                    <a:pos x="8177" y="1046"/>
                  </a:cxn>
                  <a:cxn ang="0">
                    <a:pos x="8272" y="1016"/>
                  </a:cxn>
                  <a:cxn ang="0">
                    <a:pos x="8356" y="969"/>
                  </a:cxn>
                  <a:cxn ang="0">
                    <a:pos x="8431" y="908"/>
                  </a:cxn>
                  <a:cxn ang="0">
                    <a:pos x="8492" y="832"/>
                  </a:cxn>
                  <a:cxn ang="0">
                    <a:pos x="8538" y="747"/>
                  </a:cxn>
                  <a:cxn ang="0">
                    <a:pos x="8566" y="653"/>
                  </a:cxn>
                  <a:cxn ang="0">
                    <a:pos x="8576" y="552"/>
                  </a:cxn>
                  <a:cxn ang="0">
                    <a:pos x="8600" y="48"/>
                  </a:cxn>
                  <a:cxn ang="0">
                    <a:pos x="449" y="59"/>
                  </a:cxn>
                </a:cxnLst>
                <a:rect l="0" t="0" r="r" b="b"/>
                <a:pathLst>
                  <a:path w="8624" h="1104">
                    <a:moveTo>
                      <a:pt x="550" y="1"/>
                    </a:moveTo>
                    <a:lnTo>
                      <a:pt x="8600" y="0"/>
                    </a:lnTo>
                    <a:cubicBezTo>
                      <a:pt x="8614" y="0"/>
                      <a:pt x="8624" y="11"/>
                      <a:pt x="8624" y="24"/>
                    </a:cubicBezTo>
                    <a:lnTo>
                      <a:pt x="8624" y="552"/>
                    </a:lnTo>
                    <a:lnTo>
                      <a:pt x="8613" y="662"/>
                    </a:lnTo>
                    <a:cubicBezTo>
                      <a:pt x="8613" y="663"/>
                      <a:pt x="8613" y="665"/>
                      <a:pt x="8612" y="666"/>
                    </a:cubicBezTo>
                    <a:lnTo>
                      <a:pt x="8582" y="765"/>
                    </a:lnTo>
                    <a:cubicBezTo>
                      <a:pt x="8582" y="767"/>
                      <a:pt x="8581" y="769"/>
                      <a:pt x="8580" y="770"/>
                    </a:cubicBezTo>
                    <a:lnTo>
                      <a:pt x="8531" y="859"/>
                    </a:lnTo>
                    <a:cubicBezTo>
                      <a:pt x="8531" y="860"/>
                      <a:pt x="8530" y="861"/>
                      <a:pt x="8529" y="863"/>
                    </a:cubicBezTo>
                    <a:lnTo>
                      <a:pt x="8465" y="942"/>
                    </a:lnTo>
                    <a:cubicBezTo>
                      <a:pt x="8464" y="943"/>
                      <a:pt x="8463" y="944"/>
                      <a:pt x="8462" y="945"/>
                    </a:cubicBezTo>
                    <a:lnTo>
                      <a:pt x="8383" y="1009"/>
                    </a:lnTo>
                    <a:cubicBezTo>
                      <a:pt x="8381" y="1010"/>
                      <a:pt x="8380" y="1011"/>
                      <a:pt x="8379" y="1011"/>
                    </a:cubicBezTo>
                    <a:lnTo>
                      <a:pt x="8290" y="1060"/>
                    </a:lnTo>
                    <a:cubicBezTo>
                      <a:pt x="8289" y="1061"/>
                      <a:pt x="8287" y="1062"/>
                      <a:pt x="8285" y="1062"/>
                    </a:cubicBezTo>
                    <a:lnTo>
                      <a:pt x="8186" y="1092"/>
                    </a:lnTo>
                    <a:cubicBezTo>
                      <a:pt x="8185" y="1093"/>
                      <a:pt x="8183" y="1093"/>
                      <a:pt x="8182" y="1093"/>
                    </a:cubicBezTo>
                    <a:lnTo>
                      <a:pt x="8075" y="1104"/>
                    </a:lnTo>
                    <a:lnTo>
                      <a:pt x="24" y="1104"/>
                    </a:lnTo>
                    <a:cubicBezTo>
                      <a:pt x="11" y="1104"/>
                      <a:pt x="0" y="1094"/>
                      <a:pt x="0" y="1080"/>
                    </a:cubicBezTo>
                    <a:lnTo>
                      <a:pt x="0" y="552"/>
                    </a:lnTo>
                    <a:lnTo>
                      <a:pt x="12" y="444"/>
                    </a:lnTo>
                    <a:cubicBezTo>
                      <a:pt x="12" y="442"/>
                      <a:pt x="12" y="441"/>
                      <a:pt x="13" y="439"/>
                    </a:cubicBezTo>
                    <a:lnTo>
                      <a:pt x="44" y="340"/>
                    </a:lnTo>
                    <a:cubicBezTo>
                      <a:pt x="44" y="339"/>
                      <a:pt x="45" y="337"/>
                      <a:pt x="45" y="336"/>
                    </a:cubicBezTo>
                    <a:lnTo>
                      <a:pt x="93" y="246"/>
                    </a:lnTo>
                    <a:cubicBezTo>
                      <a:pt x="94" y="245"/>
                      <a:pt x="95" y="243"/>
                      <a:pt x="96" y="242"/>
                    </a:cubicBezTo>
                    <a:lnTo>
                      <a:pt x="161" y="164"/>
                    </a:lnTo>
                    <a:cubicBezTo>
                      <a:pt x="162" y="163"/>
                      <a:pt x="163" y="162"/>
                      <a:pt x="164" y="161"/>
                    </a:cubicBezTo>
                    <a:lnTo>
                      <a:pt x="242" y="96"/>
                    </a:lnTo>
                    <a:cubicBezTo>
                      <a:pt x="243" y="95"/>
                      <a:pt x="245" y="94"/>
                      <a:pt x="246" y="93"/>
                    </a:cubicBezTo>
                    <a:lnTo>
                      <a:pt x="336" y="45"/>
                    </a:lnTo>
                    <a:cubicBezTo>
                      <a:pt x="337" y="45"/>
                      <a:pt x="339" y="44"/>
                      <a:pt x="340" y="44"/>
                    </a:cubicBezTo>
                    <a:lnTo>
                      <a:pt x="439" y="13"/>
                    </a:lnTo>
                    <a:cubicBezTo>
                      <a:pt x="441" y="12"/>
                      <a:pt x="442" y="12"/>
                      <a:pt x="444" y="12"/>
                    </a:cubicBezTo>
                    <a:lnTo>
                      <a:pt x="550" y="1"/>
                    </a:lnTo>
                    <a:close/>
                    <a:moveTo>
                      <a:pt x="449" y="59"/>
                    </a:moveTo>
                    <a:lnTo>
                      <a:pt x="454" y="58"/>
                    </a:lnTo>
                    <a:lnTo>
                      <a:pt x="355" y="89"/>
                    </a:lnTo>
                    <a:lnTo>
                      <a:pt x="359" y="88"/>
                    </a:lnTo>
                    <a:lnTo>
                      <a:pt x="269" y="136"/>
                    </a:lnTo>
                    <a:lnTo>
                      <a:pt x="273" y="133"/>
                    </a:lnTo>
                    <a:lnTo>
                      <a:pt x="195" y="198"/>
                    </a:lnTo>
                    <a:lnTo>
                      <a:pt x="198" y="195"/>
                    </a:lnTo>
                    <a:lnTo>
                      <a:pt x="133" y="273"/>
                    </a:lnTo>
                    <a:lnTo>
                      <a:pt x="136" y="269"/>
                    </a:lnTo>
                    <a:lnTo>
                      <a:pt x="88" y="359"/>
                    </a:lnTo>
                    <a:lnTo>
                      <a:pt x="89" y="355"/>
                    </a:lnTo>
                    <a:lnTo>
                      <a:pt x="58" y="454"/>
                    </a:lnTo>
                    <a:lnTo>
                      <a:pt x="59" y="449"/>
                    </a:lnTo>
                    <a:lnTo>
                      <a:pt x="48" y="552"/>
                    </a:lnTo>
                    <a:lnTo>
                      <a:pt x="48" y="1080"/>
                    </a:lnTo>
                    <a:lnTo>
                      <a:pt x="24" y="1056"/>
                    </a:lnTo>
                    <a:lnTo>
                      <a:pt x="8070" y="1057"/>
                    </a:lnTo>
                    <a:lnTo>
                      <a:pt x="8177" y="1046"/>
                    </a:lnTo>
                    <a:lnTo>
                      <a:pt x="8173" y="1046"/>
                    </a:lnTo>
                    <a:lnTo>
                      <a:pt x="8272" y="1016"/>
                    </a:lnTo>
                    <a:lnTo>
                      <a:pt x="8267" y="1018"/>
                    </a:lnTo>
                    <a:lnTo>
                      <a:pt x="8356" y="969"/>
                    </a:lnTo>
                    <a:lnTo>
                      <a:pt x="8352" y="972"/>
                    </a:lnTo>
                    <a:lnTo>
                      <a:pt x="8431" y="908"/>
                    </a:lnTo>
                    <a:lnTo>
                      <a:pt x="8428" y="911"/>
                    </a:lnTo>
                    <a:lnTo>
                      <a:pt x="8492" y="832"/>
                    </a:lnTo>
                    <a:lnTo>
                      <a:pt x="8489" y="836"/>
                    </a:lnTo>
                    <a:lnTo>
                      <a:pt x="8538" y="747"/>
                    </a:lnTo>
                    <a:lnTo>
                      <a:pt x="8536" y="752"/>
                    </a:lnTo>
                    <a:lnTo>
                      <a:pt x="8566" y="653"/>
                    </a:lnTo>
                    <a:lnTo>
                      <a:pt x="8566" y="657"/>
                    </a:lnTo>
                    <a:lnTo>
                      <a:pt x="8576" y="552"/>
                    </a:lnTo>
                    <a:lnTo>
                      <a:pt x="8576" y="24"/>
                    </a:lnTo>
                    <a:lnTo>
                      <a:pt x="8600" y="48"/>
                    </a:lnTo>
                    <a:lnTo>
                      <a:pt x="555" y="48"/>
                    </a:lnTo>
                    <a:lnTo>
                      <a:pt x="449" y="59"/>
                    </a:lnTo>
                    <a:close/>
                  </a:path>
                </a:pathLst>
              </a:custGeom>
              <a:solidFill>
                <a:srgbClr val="1F497D"/>
              </a:solidFill>
              <a:ln w="0" cap="flat">
                <a:solidFill>
                  <a:srgbClr val="1F497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74" name="Rectangle 395"/>
            <p:cNvSpPr>
              <a:spLocks noChangeArrowheads="1"/>
            </p:cNvSpPr>
            <p:nvPr/>
          </p:nvSpPr>
          <p:spPr bwMode="auto">
            <a:xfrm>
              <a:off x="6858016" y="1803670"/>
              <a:ext cx="713337"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dirty="0" smtClean="0">
                  <a:ln>
                    <a:noFill/>
                  </a:ln>
                  <a:solidFill>
                    <a:srgbClr val="000000"/>
                  </a:solidFill>
                  <a:effectLst/>
                  <a:latin typeface="ＤＦ平成ゴシック体W5" charset="-128"/>
                  <a:ea typeface="ＭＳ Ｐゴシック" pitchFamily="50" charset="-128"/>
                </a:rPr>
                <a:t>集い＋付加機能</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87" name="Rectangle 418"/>
            <p:cNvSpPr>
              <a:spLocks noChangeArrowheads="1"/>
            </p:cNvSpPr>
            <p:nvPr/>
          </p:nvSpPr>
          <p:spPr bwMode="auto">
            <a:xfrm>
              <a:off x="6278177" y="2251536"/>
              <a:ext cx="937030" cy="609619"/>
            </a:xfrm>
            <a:prstGeom prst="rect">
              <a:avLst/>
            </a:prstGeom>
            <a:solidFill>
              <a:srgbClr val="FCD5B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419"/>
            <p:cNvSpPr>
              <a:spLocks noEditPoints="1"/>
            </p:cNvSpPr>
            <p:nvPr/>
          </p:nvSpPr>
          <p:spPr bwMode="auto">
            <a:xfrm>
              <a:off x="6282940" y="2249954"/>
              <a:ext cx="932266" cy="611201"/>
            </a:xfrm>
            <a:custGeom>
              <a:avLst/>
              <a:gdLst/>
              <a:ahLst/>
              <a:cxnLst>
                <a:cxn ang="0">
                  <a:pos x="48" y="5176"/>
                </a:cxn>
                <a:cxn ang="0">
                  <a:pos x="48" y="4744"/>
                </a:cxn>
                <a:cxn ang="0">
                  <a:pos x="0" y="4360"/>
                </a:cxn>
                <a:cxn ang="0">
                  <a:pos x="0" y="4024"/>
                </a:cxn>
                <a:cxn ang="0">
                  <a:pos x="0" y="3736"/>
                </a:cxn>
                <a:cxn ang="0">
                  <a:pos x="48" y="3352"/>
                </a:cxn>
                <a:cxn ang="0">
                  <a:pos x="48" y="2920"/>
                </a:cxn>
                <a:cxn ang="0">
                  <a:pos x="0" y="2536"/>
                </a:cxn>
                <a:cxn ang="0">
                  <a:pos x="0" y="2200"/>
                </a:cxn>
                <a:cxn ang="0">
                  <a:pos x="0" y="1912"/>
                </a:cxn>
                <a:cxn ang="0">
                  <a:pos x="48" y="1528"/>
                </a:cxn>
                <a:cxn ang="0">
                  <a:pos x="48" y="1096"/>
                </a:cxn>
                <a:cxn ang="0">
                  <a:pos x="0" y="712"/>
                </a:cxn>
                <a:cxn ang="0">
                  <a:pos x="0" y="376"/>
                </a:cxn>
                <a:cxn ang="0">
                  <a:pos x="0" y="88"/>
                </a:cxn>
                <a:cxn ang="0">
                  <a:pos x="344" y="48"/>
                </a:cxn>
                <a:cxn ang="0">
                  <a:pos x="776" y="48"/>
                </a:cxn>
                <a:cxn ang="0">
                  <a:pos x="1160" y="0"/>
                </a:cxn>
                <a:cxn ang="0">
                  <a:pos x="1496" y="0"/>
                </a:cxn>
                <a:cxn ang="0">
                  <a:pos x="1784" y="0"/>
                </a:cxn>
                <a:cxn ang="0">
                  <a:pos x="2168" y="48"/>
                </a:cxn>
                <a:cxn ang="0">
                  <a:pos x="2600" y="48"/>
                </a:cxn>
                <a:cxn ang="0">
                  <a:pos x="2984" y="0"/>
                </a:cxn>
                <a:cxn ang="0">
                  <a:pos x="3320" y="0"/>
                </a:cxn>
                <a:cxn ang="0">
                  <a:pos x="3608" y="0"/>
                </a:cxn>
                <a:cxn ang="0">
                  <a:pos x="3992" y="48"/>
                </a:cxn>
                <a:cxn ang="0">
                  <a:pos x="4424" y="48"/>
                </a:cxn>
                <a:cxn ang="0">
                  <a:pos x="4808" y="0"/>
                </a:cxn>
                <a:cxn ang="0">
                  <a:pos x="5144" y="0"/>
                </a:cxn>
                <a:cxn ang="0">
                  <a:pos x="5432" y="0"/>
                </a:cxn>
                <a:cxn ang="0">
                  <a:pos x="5568" y="248"/>
                </a:cxn>
                <a:cxn ang="0">
                  <a:pos x="5568" y="680"/>
                </a:cxn>
                <a:cxn ang="0">
                  <a:pos x="5616" y="1064"/>
                </a:cxn>
                <a:cxn ang="0">
                  <a:pos x="5616" y="1400"/>
                </a:cxn>
                <a:cxn ang="0">
                  <a:pos x="5616" y="1688"/>
                </a:cxn>
                <a:cxn ang="0">
                  <a:pos x="5568" y="2072"/>
                </a:cxn>
                <a:cxn ang="0">
                  <a:pos x="5568" y="2504"/>
                </a:cxn>
                <a:cxn ang="0">
                  <a:pos x="5616" y="2888"/>
                </a:cxn>
                <a:cxn ang="0">
                  <a:pos x="5616" y="3224"/>
                </a:cxn>
                <a:cxn ang="0">
                  <a:pos x="5616" y="3512"/>
                </a:cxn>
                <a:cxn ang="0">
                  <a:pos x="5568" y="3896"/>
                </a:cxn>
                <a:cxn ang="0">
                  <a:pos x="5568" y="4328"/>
                </a:cxn>
                <a:cxn ang="0">
                  <a:pos x="5616" y="4712"/>
                </a:cxn>
                <a:cxn ang="0">
                  <a:pos x="5616" y="5048"/>
                </a:cxn>
                <a:cxn ang="0">
                  <a:pos x="5616" y="5336"/>
                </a:cxn>
                <a:cxn ang="0">
                  <a:pos x="5432" y="5488"/>
                </a:cxn>
                <a:cxn ang="0">
                  <a:pos x="5048" y="5440"/>
                </a:cxn>
                <a:cxn ang="0">
                  <a:pos x="4616" y="5440"/>
                </a:cxn>
                <a:cxn ang="0">
                  <a:pos x="4232" y="5488"/>
                </a:cxn>
                <a:cxn ang="0">
                  <a:pos x="3896" y="5488"/>
                </a:cxn>
                <a:cxn ang="0">
                  <a:pos x="3608" y="5488"/>
                </a:cxn>
                <a:cxn ang="0">
                  <a:pos x="3224" y="5440"/>
                </a:cxn>
                <a:cxn ang="0">
                  <a:pos x="2792" y="5440"/>
                </a:cxn>
                <a:cxn ang="0">
                  <a:pos x="2408" y="5488"/>
                </a:cxn>
                <a:cxn ang="0">
                  <a:pos x="2072" y="5488"/>
                </a:cxn>
                <a:cxn ang="0">
                  <a:pos x="1784" y="5488"/>
                </a:cxn>
                <a:cxn ang="0">
                  <a:pos x="1400" y="5440"/>
                </a:cxn>
                <a:cxn ang="0">
                  <a:pos x="968" y="5440"/>
                </a:cxn>
                <a:cxn ang="0">
                  <a:pos x="584" y="5488"/>
                </a:cxn>
                <a:cxn ang="0">
                  <a:pos x="248" y="5488"/>
                </a:cxn>
              </a:cxnLst>
              <a:rect l="0" t="0" r="r" b="b"/>
              <a:pathLst>
                <a:path w="5616" h="5488">
                  <a:moveTo>
                    <a:pt x="0" y="5464"/>
                  </a:moveTo>
                  <a:lnTo>
                    <a:pt x="0" y="5416"/>
                  </a:lnTo>
                  <a:lnTo>
                    <a:pt x="48" y="5416"/>
                  </a:lnTo>
                  <a:lnTo>
                    <a:pt x="48" y="5464"/>
                  </a:lnTo>
                  <a:lnTo>
                    <a:pt x="0" y="5464"/>
                  </a:lnTo>
                  <a:close/>
                  <a:moveTo>
                    <a:pt x="0" y="5368"/>
                  </a:moveTo>
                  <a:lnTo>
                    <a:pt x="0" y="5320"/>
                  </a:lnTo>
                  <a:lnTo>
                    <a:pt x="48" y="5320"/>
                  </a:lnTo>
                  <a:lnTo>
                    <a:pt x="48" y="5368"/>
                  </a:lnTo>
                  <a:lnTo>
                    <a:pt x="0" y="5368"/>
                  </a:lnTo>
                  <a:close/>
                  <a:moveTo>
                    <a:pt x="0" y="5272"/>
                  </a:moveTo>
                  <a:lnTo>
                    <a:pt x="0" y="5224"/>
                  </a:lnTo>
                  <a:lnTo>
                    <a:pt x="48" y="5224"/>
                  </a:lnTo>
                  <a:lnTo>
                    <a:pt x="48" y="5272"/>
                  </a:lnTo>
                  <a:lnTo>
                    <a:pt x="0" y="5272"/>
                  </a:lnTo>
                  <a:close/>
                  <a:moveTo>
                    <a:pt x="0" y="5176"/>
                  </a:moveTo>
                  <a:lnTo>
                    <a:pt x="0" y="5128"/>
                  </a:lnTo>
                  <a:lnTo>
                    <a:pt x="48" y="5128"/>
                  </a:lnTo>
                  <a:lnTo>
                    <a:pt x="48" y="5176"/>
                  </a:lnTo>
                  <a:lnTo>
                    <a:pt x="0" y="5176"/>
                  </a:lnTo>
                  <a:close/>
                  <a:moveTo>
                    <a:pt x="0" y="5080"/>
                  </a:moveTo>
                  <a:lnTo>
                    <a:pt x="0" y="5032"/>
                  </a:lnTo>
                  <a:lnTo>
                    <a:pt x="48" y="5032"/>
                  </a:lnTo>
                  <a:lnTo>
                    <a:pt x="48" y="5080"/>
                  </a:lnTo>
                  <a:lnTo>
                    <a:pt x="0" y="5080"/>
                  </a:lnTo>
                  <a:close/>
                  <a:moveTo>
                    <a:pt x="0" y="4984"/>
                  </a:moveTo>
                  <a:lnTo>
                    <a:pt x="0" y="4936"/>
                  </a:lnTo>
                  <a:lnTo>
                    <a:pt x="48" y="4936"/>
                  </a:lnTo>
                  <a:lnTo>
                    <a:pt x="48" y="4984"/>
                  </a:lnTo>
                  <a:lnTo>
                    <a:pt x="0" y="4984"/>
                  </a:lnTo>
                  <a:close/>
                  <a:moveTo>
                    <a:pt x="0" y="4888"/>
                  </a:moveTo>
                  <a:lnTo>
                    <a:pt x="0" y="4840"/>
                  </a:lnTo>
                  <a:lnTo>
                    <a:pt x="48" y="4840"/>
                  </a:lnTo>
                  <a:lnTo>
                    <a:pt x="48" y="4888"/>
                  </a:lnTo>
                  <a:lnTo>
                    <a:pt x="0" y="4888"/>
                  </a:lnTo>
                  <a:close/>
                  <a:moveTo>
                    <a:pt x="0" y="4792"/>
                  </a:moveTo>
                  <a:lnTo>
                    <a:pt x="0" y="4744"/>
                  </a:lnTo>
                  <a:lnTo>
                    <a:pt x="48" y="4744"/>
                  </a:lnTo>
                  <a:lnTo>
                    <a:pt x="48" y="4792"/>
                  </a:lnTo>
                  <a:lnTo>
                    <a:pt x="0" y="4792"/>
                  </a:lnTo>
                  <a:close/>
                  <a:moveTo>
                    <a:pt x="0" y="4696"/>
                  </a:moveTo>
                  <a:lnTo>
                    <a:pt x="0" y="4648"/>
                  </a:lnTo>
                  <a:lnTo>
                    <a:pt x="48" y="4648"/>
                  </a:lnTo>
                  <a:lnTo>
                    <a:pt x="48" y="4696"/>
                  </a:lnTo>
                  <a:lnTo>
                    <a:pt x="0" y="4696"/>
                  </a:lnTo>
                  <a:close/>
                  <a:moveTo>
                    <a:pt x="0" y="4600"/>
                  </a:moveTo>
                  <a:lnTo>
                    <a:pt x="0" y="4552"/>
                  </a:lnTo>
                  <a:lnTo>
                    <a:pt x="48" y="4552"/>
                  </a:lnTo>
                  <a:lnTo>
                    <a:pt x="48" y="4600"/>
                  </a:lnTo>
                  <a:lnTo>
                    <a:pt x="0" y="4600"/>
                  </a:lnTo>
                  <a:close/>
                  <a:moveTo>
                    <a:pt x="0" y="4504"/>
                  </a:moveTo>
                  <a:lnTo>
                    <a:pt x="0" y="4456"/>
                  </a:lnTo>
                  <a:lnTo>
                    <a:pt x="48" y="4456"/>
                  </a:lnTo>
                  <a:lnTo>
                    <a:pt x="48" y="4504"/>
                  </a:lnTo>
                  <a:lnTo>
                    <a:pt x="0" y="4504"/>
                  </a:lnTo>
                  <a:close/>
                  <a:moveTo>
                    <a:pt x="0" y="4408"/>
                  </a:moveTo>
                  <a:lnTo>
                    <a:pt x="0" y="4360"/>
                  </a:lnTo>
                  <a:lnTo>
                    <a:pt x="48" y="4360"/>
                  </a:lnTo>
                  <a:lnTo>
                    <a:pt x="48" y="4408"/>
                  </a:lnTo>
                  <a:lnTo>
                    <a:pt x="0" y="4408"/>
                  </a:lnTo>
                  <a:close/>
                  <a:moveTo>
                    <a:pt x="0" y="4312"/>
                  </a:moveTo>
                  <a:lnTo>
                    <a:pt x="0" y="4264"/>
                  </a:lnTo>
                  <a:lnTo>
                    <a:pt x="48" y="4264"/>
                  </a:lnTo>
                  <a:lnTo>
                    <a:pt x="48" y="4312"/>
                  </a:lnTo>
                  <a:lnTo>
                    <a:pt x="0" y="4312"/>
                  </a:lnTo>
                  <a:close/>
                  <a:moveTo>
                    <a:pt x="0" y="4216"/>
                  </a:moveTo>
                  <a:lnTo>
                    <a:pt x="0" y="4168"/>
                  </a:lnTo>
                  <a:lnTo>
                    <a:pt x="48" y="4168"/>
                  </a:lnTo>
                  <a:lnTo>
                    <a:pt x="48" y="4216"/>
                  </a:lnTo>
                  <a:lnTo>
                    <a:pt x="0" y="4216"/>
                  </a:lnTo>
                  <a:close/>
                  <a:moveTo>
                    <a:pt x="0" y="4120"/>
                  </a:moveTo>
                  <a:lnTo>
                    <a:pt x="0" y="4072"/>
                  </a:lnTo>
                  <a:lnTo>
                    <a:pt x="48" y="4072"/>
                  </a:lnTo>
                  <a:lnTo>
                    <a:pt x="48" y="4120"/>
                  </a:lnTo>
                  <a:lnTo>
                    <a:pt x="0" y="4120"/>
                  </a:lnTo>
                  <a:close/>
                  <a:moveTo>
                    <a:pt x="0" y="4024"/>
                  </a:moveTo>
                  <a:lnTo>
                    <a:pt x="0" y="3976"/>
                  </a:lnTo>
                  <a:lnTo>
                    <a:pt x="48" y="3976"/>
                  </a:lnTo>
                  <a:lnTo>
                    <a:pt x="48" y="4024"/>
                  </a:lnTo>
                  <a:lnTo>
                    <a:pt x="0" y="4024"/>
                  </a:lnTo>
                  <a:close/>
                  <a:moveTo>
                    <a:pt x="0" y="3928"/>
                  </a:moveTo>
                  <a:lnTo>
                    <a:pt x="0" y="3880"/>
                  </a:lnTo>
                  <a:lnTo>
                    <a:pt x="48" y="3880"/>
                  </a:lnTo>
                  <a:lnTo>
                    <a:pt x="48" y="3928"/>
                  </a:lnTo>
                  <a:lnTo>
                    <a:pt x="0" y="3928"/>
                  </a:lnTo>
                  <a:close/>
                  <a:moveTo>
                    <a:pt x="0" y="3832"/>
                  </a:moveTo>
                  <a:lnTo>
                    <a:pt x="0" y="3784"/>
                  </a:lnTo>
                  <a:lnTo>
                    <a:pt x="48" y="3784"/>
                  </a:lnTo>
                  <a:lnTo>
                    <a:pt x="48" y="3832"/>
                  </a:lnTo>
                  <a:lnTo>
                    <a:pt x="0" y="3832"/>
                  </a:lnTo>
                  <a:close/>
                  <a:moveTo>
                    <a:pt x="0" y="3736"/>
                  </a:moveTo>
                  <a:lnTo>
                    <a:pt x="0" y="3688"/>
                  </a:lnTo>
                  <a:lnTo>
                    <a:pt x="48" y="3688"/>
                  </a:lnTo>
                  <a:lnTo>
                    <a:pt x="48" y="3736"/>
                  </a:lnTo>
                  <a:lnTo>
                    <a:pt x="0" y="3736"/>
                  </a:lnTo>
                  <a:close/>
                  <a:moveTo>
                    <a:pt x="0" y="3640"/>
                  </a:moveTo>
                  <a:lnTo>
                    <a:pt x="0" y="3592"/>
                  </a:lnTo>
                  <a:lnTo>
                    <a:pt x="48" y="3592"/>
                  </a:lnTo>
                  <a:lnTo>
                    <a:pt x="48" y="3640"/>
                  </a:lnTo>
                  <a:lnTo>
                    <a:pt x="0" y="3640"/>
                  </a:lnTo>
                  <a:close/>
                  <a:moveTo>
                    <a:pt x="0" y="3544"/>
                  </a:moveTo>
                  <a:lnTo>
                    <a:pt x="0" y="3496"/>
                  </a:lnTo>
                  <a:lnTo>
                    <a:pt x="48" y="3496"/>
                  </a:lnTo>
                  <a:lnTo>
                    <a:pt x="48" y="3544"/>
                  </a:lnTo>
                  <a:lnTo>
                    <a:pt x="0" y="3544"/>
                  </a:lnTo>
                  <a:close/>
                  <a:moveTo>
                    <a:pt x="0" y="3448"/>
                  </a:moveTo>
                  <a:lnTo>
                    <a:pt x="0" y="3400"/>
                  </a:lnTo>
                  <a:lnTo>
                    <a:pt x="48" y="3400"/>
                  </a:lnTo>
                  <a:lnTo>
                    <a:pt x="48" y="3448"/>
                  </a:lnTo>
                  <a:lnTo>
                    <a:pt x="0" y="3448"/>
                  </a:lnTo>
                  <a:close/>
                  <a:moveTo>
                    <a:pt x="0" y="3352"/>
                  </a:moveTo>
                  <a:lnTo>
                    <a:pt x="0" y="3304"/>
                  </a:lnTo>
                  <a:lnTo>
                    <a:pt x="48" y="3304"/>
                  </a:lnTo>
                  <a:lnTo>
                    <a:pt x="48" y="3352"/>
                  </a:lnTo>
                  <a:lnTo>
                    <a:pt x="0" y="3352"/>
                  </a:lnTo>
                  <a:close/>
                  <a:moveTo>
                    <a:pt x="0" y="3256"/>
                  </a:moveTo>
                  <a:lnTo>
                    <a:pt x="0" y="3208"/>
                  </a:lnTo>
                  <a:lnTo>
                    <a:pt x="48" y="3208"/>
                  </a:lnTo>
                  <a:lnTo>
                    <a:pt x="48" y="3256"/>
                  </a:lnTo>
                  <a:lnTo>
                    <a:pt x="0" y="3256"/>
                  </a:lnTo>
                  <a:close/>
                  <a:moveTo>
                    <a:pt x="0" y="3160"/>
                  </a:moveTo>
                  <a:lnTo>
                    <a:pt x="0" y="3112"/>
                  </a:lnTo>
                  <a:lnTo>
                    <a:pt x="48" y="3112"/>
                  </a:lnTo>
                  <a:lnTo>
                    <a:pt x="48" y="3160"/>
                  </a:lnTo>
                  <a:lnTo>
                    <a:pt x="0" y="3160"/>
                  </a:lnTo>
                  <a:close/>
                  <a:moveTo>
                    <a:pt x="0" y="3064"/>
                  </a:moveTo>
                  <a:lnTo>
                    <a:pt x="0" y="3016"/>
                  </a:lnTo>
                  <a:lnTo>
                    <a:pt x="48" y="3016"/>
                  </a:lnTo>
                  <a:lnTo>
                    <a:pt x="48" y="3064"/>
                  </a:lnTo>
                  <a:lnTo>
                    <a:pt x="0" y="3064"/>
                  </a:lnTo>
                  <a:close/>
                  <a:moveTo>
                    <a:pt x="0" y="2968"/>
                  </a:moveTo>
                  <a:lnTo>
                    <a:pt x="0" y="2920"/>
                  </a:lnTo>
                  <a:lnTo>
                    <a:pt x="48" y="2920"/>
                  </a:lnTo>
                  <a:lnTo>
                    <a:pt x="48" y="2968"/>
                  </a:lnTo>
                  <a:lnTo>
                    <a:pt x="0" y="2968"/>
                  </a:lnTo>
                  <a:close/>
                  <a:moveTo>
                    <a:pt x="0" y="2872"/>
                  </a:moveTo>
                  <a:lnTo>
                    <a:pt x="0" y="2824"/>
                  </a:lnTo>
                  <a:lnTo>
                    <a:pt x="48" y="2824"/>
                  </a:lnTo>
                  <a:lnTo>
                    <a:pt x="48" y="2872"/>
                  </a:lnTo>
                  <a:lnTo>
                    <a:pt x="0" y="2872"/>
                  </a:lnTo>
                  <a:close/>
                  <a:moveTo>
                    <a:pt x="0" y="2776"/>
                  </a:moveTo>
                  <a:lnTo>
                    <a:pt x="0" y="2728"/>
                  </a:lnTo>
                  <a:lnTo>
                    <a:pt x="48" y="2728"/>
                  </a:lnTo>
                  <a:lnTo>
                    <a:pt x="48" y="2776"/>
                  </a:lnTo>
                  <a:lnTo>
                    <a:pt x="0" y="2776"/>
                  </a:lnTo>
                  <a:close/>
                  <a:moveTo>
                    <a:pt x="0" y="2680"/>
                  </a:moveTo>
                  <a:lnTo>
                    <a:pt x="0" y="2632"/>
                  </a:lnTo>
                  <a:lnTo>
                    <a:pt x="48" y="2632"/>
                  </a:lnTo>
                  <a:lnTo>
                    <a:pt x="48" y="2680"/>
                  </a:lnTo>
                  <a:lnTo>
                    <a:pt x="0" y="2680"/>
                  </a:lnTo>
                  <a:close/>
                  <a:moveTo>
                    <a:pt x="0" y="2584"/>
                  </a:moveTo>
                  <a:lnTo>
                    <a:pt x="0" y="2536"/>
                  </a:lnTo>
                  <a:lnTo>
                    <a:pt x="48" y="2536"/>
                  </a:lnTo>
                  <a:lnTo>
                    <a:pt x="48" y="2584"/>
                  </a:lnTo>
                  <a:lnTo>
                    <a:pt x="0" y="2584"/>
                  </a:lnTo>
                  <a:close/>
                  <a:moveTo>
                    <a:pt x="0" y="2488"/>
                  </a:moveTo>
                  <a:lnTo>
                    <a:pt x="0" y="2440"/>
                  </a:lnTo>
                  <a:lnTo>
                    <a:pt x="48" y="2440"/>
                  </a:lnTo>
                  <a:lnTo>
                    <a:pt x="48" y="2488"/>
                  </a:lnTo>
                  <a:lnTo>
                    <a:pt x="0" y="2488"/>
                  </a:lnTo>
                  <a:close/>
                  <a:moveTo>
                    <a:pt x="0" y="2392"/>
                  </a:moveTo>
                  <a:lnTo>
                    <a:pt x="0" y="2344"/>
                  </a:lnTo>
                  <a:lnTo>
                    <a:pt x="48" y="2344"/>
                  </a:lnTo>
                  <a:lnTo>
                    <a:pt x="48" y="2392"/>
                  </a:lnTo>
                  <a:lnTo>
                    <a:pt x="0" y="2392"/>
                  </a:lnTo>
                  <a:close/>
                  <a:moveTo>
                    <a:pt x="0" y="2296"/>
                  </a:moveTo>
                  <a:lnTo>
                    <a:pt x="0" y="2248"/>
                  </a:lnTo>
                  <a:lnTo>
                    <a:pt x="48" y="2248"/>
                  </a:lnTo>
                  <a:lnTo>
                    <a:pt x="48" y="2296"/>
                  </a:lnTo>
                  <a:lnTo>
                    <a:pt x="0" y="2296"/>
                  </a:lnTo>
                  <a:close/>
                  <a:moveTo>
                    <a:pt x="0" y="2200"/>
                  </a:moveTo>
                  <a:lnTo>
                    <a:pt x="0" y="2152"/>
                  </a:lnTo>
                  <a:lnTo>
                    <a:pt x="48" y="2152"/>
                  </a:lnTo>
                  <a:lnTo>
                    <a:pt x="48" y="2200"/>
                  </a:lnTo>
                  <a:lnTo>
                    <a:pt x="0" y="2200"/>
                  </a:lnTo>
                  <a:close/>
                  <a:moveTo>
                    <a:pt x="0" y="2104"/>
                  </a:moveTo>
                  <a:lnTo>
                    <a:pt x="0" y="2056"/>
                  </a:lnTo>
                  <a:lnTo>
                    <a:pt x="48" y="2056"/>
                  </a:lnTo>
                  <a:lnTo>
                    <a:pt x="48" y="2104"/>
                  </a:lnTo>
                  <a:lnTo>
                    <a:pt x="0" y="2104"/>
                  </a:lnTo>
                  <a:close/>
                  <a:moveTo>
                    <a:pt x="0" y="2008"/>
                  </a:moveTo>
                  <a:lnTo>
                    <a:pt x="0" y="1960"/>
                  </a:lnTo>
                  <a:lnTo>
                    <a:pt x="48" y="1960"/>
                  </a:lnTo>
                  <a:lnTo>
                    <a:pt x="48" y="2008"/>
                  </a:lnTo>
                  <a:lnTo>
                    <a:pt x="0" y="2008"/>
                  </a:lnTo>
                  <a:close/>
                  <a:moveTo>
                    <a:pt x="0" y="1912"/>
                  </a:moveTo>
                  <a:lnTo>
                    <a:pt x="0" y="1864"/>
                  </a:lnTo>
                  <a:lnTo>
                    <a:pt x="48" y="1864"/>
                  </a:lnTo>
                  <a:lnTo>
                    <a:pt x="48" y="1912"/>
                  </a:lnTo>
                  <a:lnTo>
                    <a:pt x="0" y="1912"/>
                  </a:lnTo>
                  <a:close/>
                  <a:moveTo>
                    <a:pt x="0" y="1816"/>
                  </a:moveTo>
                  <a:lnTo>
                    <a:pt x="0" y="1768"/>
                  </a:lnTo>
                  <a:lnTo>
                    <a:pt x="48" y="1768"/>
                  </a:lnTo>
                  <a:lnTo>
                    <a:pt x="48" y="1816"/>
                  </a:lnTo>
                  <a:lnTo>
                    <a:pt x="0" y="1816"/>
                  </a:lnTo>
                  <a:close/>
                  <a:moveTo>
                    <a:pt x="0" y="1720"/>
                  </a:moveTo>
                  <a:lnTo>
                    <a:pt x="0" y="1672"/>
                  </a:lnTo>
                  <a:lnTo>
                    <a:pt x="48" y="1672"/>
                  </a:lnTo>
                  <a:lnTo>
                    <a:pt x="48" y="1720"/>
                  </a:lnTo>
                  <a:lnTo>
                    <a:pt x="0" y="1720"/>
                  </a:lnTo>
                  <a:close/>
                  <a:moveTo>
                    <a:pt x="0" y="1624"/>
                  </a:moveTo>
                  <a:lnTo>
                    <a:pt x="0" y="1576"/>
                  </a:lnTo>
                  <a:lnTo>
                    <a:pt x="48" y="1576"/>
                  </a:lnTo>
                  <a:lnTo>
                    <a:pt x="48" y="1624"/>
                  </a:lnTo>
                  <a:lnTo>
                    <a:pt x="0" y="1624"/>
                  </a:lnTo>
                  <a:close/>
                  <a:moveTo>
                    <a:pt x="0" y="1528"/>
                  </a:moveTo>
                  <a:lnTo>
                    <a:pt x="0" y="1480"/>
                  </a:lnTo>
                  <a:lnTo>
                    <a:pt x="48" y="1480"/>
                  </a:lnTo>
                  <a:lnTo>
                    <a:pt x="48" y="1528"/>
                  </a:lnTo>
                  <a:lnTo>
                    <a:pt x="0" y="1528"/>
                  </a:lnTo>
                  <a:close/>
                  <a:moveTo>
                    <a:pt x="0" y="1432"/>
                  </a:moveTo>
                  <a:lnTo>
                    <a:pt x="0" y="1384"/>
                  </a:lnTo>
                  <a:lnTo>
                    <a:pt x="48" y="1384"/>
                  </a:lnTo>
                  <a:lnTo>
                    <a:pt x="48" y="1432"/>
                  </a:lnTo>
                  <a:lnTo>
                    <a:pt x="0" y="1432"/>
                  </a:lnTo>
                  <a:close/>
                  <a:moveTo>
                    <a:pt x="0" y="1336"/>
                  </a:moveTo>
                  <a:lnTo>
                    <a:pt x="0" y="1288"/>
                  </a:lnTo>
                  <a:lnTo>
                    <a:pt x="48" y="1288"/>
                  </a:lnTo>
                  <a:lnTo>
                    <a:pt x="48" y="1336"/>
                  </a:lnTo>
                  <a:lnTo>
                    <a:pt x="0" y="1336"/>
                  </a:lnTo>
                  <a:close/>
                  <a:moveTo>
                    <a:pt x="0" y="1240"/>
                  </a:moveTo>
                  <a:lnTo>
                    <a:pt x="0" y="1192"/>
                  </a:lnTo>
                  <a:lnTo>
                    <a:pt x="48" y="1192"/>
                  </a:lnTo>
                  <a:lnTo>
                    <a:pt x="48" y="1240"/>
                  </a:lnTo>
                  <a:lnTo>
                    <a:pt x="0" y="1240"/>
                  </a:lnTo>
                  <a:close/>
                  <a:moveTo>
                    <a:pt x="0" y="1144"/>
                  </a:moveTo>
                  <a:lnTo>
                    <a:pt x="0" y="1096"/>
                  </a:lnTo>
                  <a:lnTo>
                    <a:pt x="48" y="1096"/>
                  </a:lnTo>
                  <a:lnTo>
                    <a:pt x="48" y="1144"/>
                  </a:lnTo>
                  <a:lnTo>
                    <a:pt x="0" y="1144"/>
                  </a:lnTo>
                  <a:close/>
                  <a:moveTo>
                    <a:pt x="0" y="1048"/>
                  </a:moveTo>
                  <a:lnTo>
                    <a:pt x="0" y="1000"/>
                  </a:lnTo>
                  <a:lnTo>
                    <a:pt x="48" y="1000"/>
                  </a:lnTo>
                  <a:lnTo>
                    <a:pt x="48" y="1048"/>
                  </a:lnTo>
                  <a:lnTo>
                    <a:pt x="0" y="1048"/>
                  </a:lnTo>
                  <a:close/>
                  <a:moveTo>
                    <a:pt x="0" y="952"/>
                  </a:moveTo>
                  <a:lnTo>
                    <a:pt x="0" y="904"/>
                  </a:lnTo>
                  <a:lnTo>
                    <a:pt x="48" y="904"/>
                  </a:lnTo>
                  <a:lnTo>
                    <a:pt x="48" y="952"/>
                  </a:lnTo>
                  <a:lnTo>
                    <a:pt x="0" y="952"/>
                  </a:lnTo>
                  <a:close/>
                  <a:moveTo>
                    <a:pt x="0" y="856"/>
                  </a:moveTo>
                  <a:lnTo>
                    <a:pt x="0" y="808"/>
                  </a:lnTo>
                  <a:lnTo>
                    <a:pt x="48" y="808"/>
                  </a:lnTo>
                  <a:lnTo>
                    <a:pt x="48" y="856"/>
                  </a:lnTo>
                  <a:lnTo>
                    <a:pt x="0" y="856"/>
                  </a:lnTo>
                  <a:close/>
                  <a:moveTo>
                    <a:pt x="0" y="760"/>
                  </a:moveTo>
                  <a:lnTo>
                    <a:pt x="0" y="712"/>
                  </a:lnTo>
                  <a:lnTo>
                    <a:pt x="48" y="712"/>
                  </a:lnTo>
                  <a:lnTo>
                    <a:pt x="48" y="760"/>
                  </a:lnTo>
                  <a:lnTo>
                    <a:pt x="0" y="760"/>
                  </a:lnTo>
                  <a:close/>
                  <a:moveTo>
                    <a:pt x="0" y="664"/>
                  </a:moveTo>
                  <a:lnTo>
                    <a:pt x="0" y="616"/>
                  </a:lnTo>
                  <a:lnTo>
                    <a:pt x="48" y="616"/>
                  </a:lnTo>
                  <a:lnTo>
                    <a:pt x="48" y="664"/>
                  </a:lnTo>
                  <a:lnTo>
                    <a:pt x="0" y="664"/>
                  </a:lnTo>
                  <a:close/>
                  <a:moveTo>
                    <a:pt x="0" y="568"/>
                  </a:moveTo>
                  <a:lnTo>
                    <a:pt x="0" y="520"/>
                  </a:lnTo>
                  <a:lnTo>
                    <a:pt x="48" y="520"/>
                  </a:lnTo>
                  <a:lnTo>
                    <a:pt x="48" y="568"/>
                  </a:lnTo>
                  <a:lnTo>
                    <a:pt x="0" y="568"/>
                  </a:lnTo>
                  <a:close/>
                  <a:moveTo>
                    <a:pt x="0" y="472"/>
                  </a:moveTo>
                  <a:lnTo>
                    <a:pt x="0" y="424"/>
                  </a:lnTo>
                  <a:lnTo>
                    <a:pt x="48" y="424"/>
                  </a:lnTo>
                  <a:lnTo>
                    <a:pt x="48" y="472"/>
                  </a:lnTo>
                  <a:lnTo>
                    <a:pt x="0" y="472"/>
                  </a:lnTo>
                  <a:close/>
                  <a:moveTo>
                    <a:pt x="0" y="376"/>
                  </a:moveTo>
                  <a:lnTo>
                    <a:pt x="0" y="328"/>
                  </a:lnTo>
                  <a:lnTo>
                    <a:pt x="48" y="328"/>
                  </a:lnTo>
                  <a:lnTo>
                    <a:pt x="48" y="376"/>
                  </a:lnTo>
                  <a:lnTo>
                    <a:pt x="0" y="376"/>
                  </a:lnTo>
                  <a:close/>
                  <a:moveTo>
                    <a:pt x="0" y="280"/>
                  </a:moveTo>
                  <a:lnTo>
                    <a:pt x="0" y="232"/>
                  </a:lnTo>
                  <a:lnTo>
                    <a:pt x="48" y="232"/>
                  </a:lnTo>
                  <a:lnTo>
                    <a:pt x="48" y="280"/>
                  </a:lnTo>
                  <a:lnTo>
                    <a:pt x="0" y="280"/>
                  </a:lnTo>
                  <a:close/>
                  <a:moveTo>
                    <a:pt x="0" y="184"/>
                  </a:moveTo>
                  <a:lnTo>
                    <a:pt x="0" y="136"/>
                  </a:lnTo>
                  <a:lnTo>
                    <a:pt x="48" y="136"/>
                  </a:lnTo>
                  <a:lnTo>
                    <a:pt x="48" y="184"/>
                  </a:lnTo>
                  <a:lnTo>
                    <a:pt x="0" y="184"/>
                  </a:lnTo>
                  <a:close/>
                  <a:moveTo>
                    <a:pt x="0" y="88"/>
                  </a:moveTo>
                  <a:lnTo>
                    <a:pt x="0" y="40"/>
                  </a:lnTo>
                  <a:lnTo>
                    <a:pt x="48" y="40"/>
                  </a:lnTo>
                  <a:lnTo>
                    <a:pt x="48" y="88"/>
                  </a:lnTo>
                  <a:lnTo>
                    <a:pt x="0" y="88"/>
                  </a:lnTo>
                  <a:close/>
                  <a:moveTo>
                    <a:pt x="56" y="0"/>
                  </a:moveTo>
                  <a:lnTo>
                    <a:pt x="104" y="0"/>
                  </a:lnTo>
                  <a:lnTo>
                    <a:pt x="104" y="48"/>
                  </a:lnTo>
                  <a:lnTo>
                    <a:pt x="56" y="48"/>
                  </a:lnTo>
                  <a:lnTo>
                    <a:pt x="56" y="0"/>
                  </a:lnTo>
                  <a:close/>
                  <a:moveTo>
                    <a:pt x="152" y="0"/>
                  </a:moveTo>
                  <a:lnTo>
                    <a:pt x="200" y="0"/>
                  </a:lnTo>
                  <a:lnTo>
                    <a:pt x="200" y="48"/>
                  </a:lnTo>
                  <a:lnTo>
                    <a:pt x="152" y="48"/>
                  </a:lnTo>
                  <a:lnTo>
                    <a:pt x="152" y="0"/>
                  </a:lnTo>
                  <a:close/>
                  <a:moveTo>
                    <a:pt x="248" y="0"/>
                  </a:moveTo>
                  <a:lnTo>
                    <a:pt x="296" y="0"/>
                  </a:lnTo>
                  <a:lnTo>
                    <a:pt x="296" y="48"/>
                  </a:lnTo>
                  <a:lnTo>
                    <a:pt x="248" y="48"/>
                  </a:lnTo>
                  <a:lnTo>
                    <a:pt x="248" y="0"/>
                  </a:lnTo>
                  <a:close/>
                  <a:moveTo>
                    <a:pt x="344" y="0"/>
                  </a:moveTo>
                  <a:lnTo>
                    <a:pt x="392" y="0"/>
                  </a:lnTo>
                  <a:lnTo>
                    <a:pt x="392" y="48"/>
                  </a:lnTo>
                  <a:lnTo>
                    <a:pt x="344" y="48"/>
                  </a:lnTo>
                  <a:lnTo>
                    <a:pt x="344" y="0"/>
                  </a:lnTo>
                  <a:close/>
                  <a:moveTo>
                    <a:pt x="440" y="0"/>
                  </a:moveTo>
                  <a:lnTo>
                    <a:pt x="488" y="0"/>
                  </a:lnTo>
                  <a:lnTo>
                    <a:pt x="488" y="48"/>
                  </a:lnTo>
                  <a:lnTo>
                    <a:pt x="440" y="48"/>
                  </a:lnTo>
                  <a:lnTo>
                    <a:pt x="440" y="0"/>
                  </a:lnTo>
                  <a:close/>
                  <a:moveTo>
                    <a:pt x="536" y="0"/>
                  </a:moveTo>
                  <a:lnTo>
                    <a:pt x="584" y="0"/>
                  </a:lnTo>
                  <a:lnTo>
                    <a:pt x="584" y="48"/>
                  </a:lnTo>
                  <a:lnTo>
                    <a:pt x="536" y="48"/>
                  </a:lnTo>
                  <a:lnTo>
                    <a:pt x="536" y="0"/>
                  </a:lnTo>
                  <a:close/>
                  <a:moveTo>
                    <a:pt x="632" y="0"/>
                  </a:moveTo>
                  <a:lnTo>
                    <a:pt x="680" y="0"/>
                  </a:lnTo>
                  <a:lnTo>
                    <a:pt x="680" y="48"/>
                  </a:lnTo>
                  <a:lnTo>
                    <a:pt x="632" y="48"/>
                  </a:lnTo>
                  <a:lnTo>
                    <a:pt x="632" y="0"/>
                  </a:lnTo>
                  <a:close/>
                  <a:moveTo>
                    <a:pt x="728" y="0"/>
                  </a:moveTo>
                  <a:lnTo>
                    <a:pt x="776" y="0"/>
                  </a:lnTo>
                  <a:lnTo>
                    <a:pt x="776" y="48"/>
                  </a:lnTo>
                  <a:lnTo>
                    <a:pt x="728" y="48"/>
                  </a:lnTo>
                  <a:lnTo>
                    <a:pt x="728" y="0"/>
                  </a:lnTo>
                  <a:close/>
                  <a:moveTo>
                    <a:pt x="824" y="0"/>
                  </a:moveTo>
                  <a:lnTo>
                    <a:pt x="872" y="0"/>
                  </a:lnTo>
                  <a:lnTo>
                    <a:pt x="872" y="48"/>
                  </a:lnTo>
                  <a:lnTo>
                    <a:pt x="824" y="48"/>
                  </a:lnTo>
                  <a:lnTo>
                    <a:pt x="824" y="0"/>
                  </a:lnTo>
                  <a:close/>
                  <a:moveTo>
                    <a:pt x="920" y="0"/>
                  </a:moveTo>
                  <a:lnTo>
                    <a:pt x="968" y="0"/>
                  </a:lnTo>
                  <a:lnTo>
                    <a:pt x="968" y="48"/>
                  </a:lnTo>
                  <a:lnTo>
                    <a:pt x="920" y="48"/>
                  </a:lnTo>
                  <a:lnTo>
                    <a:pt x="920" y="0"/>
                  </a:lnTo>
                  <a:close/>
                  <a:moveTo>
                    <a:pt x="1016" y="0"/>
                  </a:moveTo>
                  <a:lnTo>
                    <a:pt x="1064" y="0"/>
                  </a:lnTo>
                  <a:lnTo>
                    <a:pt x="1064" y="48"/>
                  </a:lnTo>
                  <a:lnTo>
                    <a:pt x="1016" y="48"/>
                  </a:lnTo>
                  <a:lnTo>
                    <a:pt x="1016" y="0"/>
                  </a:lnTo>
                  <a:close/>
                  <a:moveTo>
                    <a:pt x="1112" y="0"/>
                  </a:moveTo>
                  <a:lnTo>
                    <a:pt x="1160" y="0"/>
                  </a:lnTo>
                  <a:lnTo>
                    <a:pt x="1160" y="48"/>
                  </a:lnTo>
                  <a:lnTo>
                    <a:pt x="1112" y="48"/>
                  </a:lnTo>
                  <a:lnTo>
                    <a:pt x="1112" y="0"/>
                  </a:lnTo>
                  <a:close/>
                  <a:moveTo>
                    <a:pt x="1208" y="0"/>
                  </a:moveTo>
                  <a:lnTo>
                    <a:pt x="1256" y="0"/>
                  </a:lnTo>
                  <a:lnTo>
                    <a:pt x="1256" y="48"/>
                  </a:lnTo>
                  <a:lnTo>
                    <a:pt x="1208" y="48"/>
                  </a:lnTo>
                  <a:lnTo>
                    <a:pt x="1208" y="0"/>
                  </a:lnTo>
                  <a:close/>
                  <a:moveTo>
                    <a:pt x="1304" y="0"/>
                  </a:moveTo>
                  <a:lnTo>
                    <a:pt x="1352" y="0"/>
                  </a:lnTo>
                  <a:lnTo>
                    <a:pt x="1352" y="48"/>
                  </a:lnTo>
                  <a:lnTo>
                    <a:pt x="1304" y="48"/>
                  </a:lnTo>
                  <a:lnTo>
                    <a:pt x="1304" y="0"/>
                  </a:lnTo>
                  <a:close/>
                  <a:moveTo>
                    <a:pt x="1400" y="0"/>
                  </a:moveTo>
                  <a:lnTo>
                    <a:pt x="1448" y="0"/>
                  </a:lnTo>
                  <a:lnTo>
                    <a:pt x="1448" y="48"/>
                  </a:lnTo>
                  <a:lnTo>
                    <a:pt x="1400" y="48"/>
                  </a:lnTo>
                  <a:lnTo>
                    <a:pt x="1400" y="0"/>
                  </a:lnTo>
                  <a:close/>
                  <a:moveTo>
                    <a:pt x="1496" y="0"/>
                  </a:moveTo>
                  <a:lnTo>
                    <a:pt x="1544" y="0"/>
                  </a:lnTo>
                  <a:lnTo>
                    <a:pt x="1544" y="48"/>
                  </a:lnTo>
                  <a:lnTo>
                    <a:pt x="1496" y="48"/>
                  </a:lnTo>
                  <a:lnTo>
                    <a:pt x="1496" y="0"/>
                  </a:lnTo>
                  <a:close/>
                  <a:moveTo>
                    <a:pt x="1592" y="0"/>
                  </a:moveTo>
                  <a:lnTo>
                    <a:pt x="1640" y="0"/>
                  </a:lnTo>
                  <a:lnTo>
                    <a:pt x="1640" y="48"/>
                  </a:lnTo>
                  <a:lnTo>
                    <a:pt x="1592" y="48"/>
                  </a:lnTo>
                  <a:lnTo>
                    <a:pt x="1592" y="0"/>
                  </a:lnTo>
                  <a:close/>
                  <a:moveTo>
                    <a:pt x="1688" y="0"/>
                  </a:moveTo>
                  <a:lnTo>
                    <a:pt x="1736" y="0"/>
                  </a:lnTo>
                  <a:lnTo>
                    <a:pt x="1736" y="48"/>
                  </a:lnTo>
                  <a:lnTo>
                    <a:pt x="1688" y="48"/>
                  </a:lnTo>
                  <a:lnTo>
                    <a:pt x="1688" y="0"/>
                  </a:lnTo>
                  <a:close/>
                  <a:moveTo>
                    <a:pt x="1784" y="0"/>
                  </a:moveTo>
                  <a:lnTo>
                    <a:pt x="1832" y="0"/>
                  </a:lnTo>
                  <a:lnTo>
                    <a:pt x="1832" y="48"/>
                  </a:lnTo>
                  <a:lnTo>
                    <a:pt x="1784" y="48"/>
                  </a:lnTo>
                  <a:lnTo>
                    <a:pt x="1784" y="0"/>
                  </a:lnTo>
                  <a:close/>
                  <a:moveTo>
                    <a:pt x="1880" y="0"/>
                  </a:moveTo>
                  <a:lnTo>
                    <a:pt x="1928" y="0"/>
                  </a:lnTo>
                  <a:lnTo>
                    <a:pt x="1928" y="48"/>
                  </a:lnTo>
                  <a:lnTo>
                    <a:pt x="1880" y="48"/>
                  </a:lnTo>
                  <a:lnTo>
                    <a:pt x="1880" y="0"/>
                  </a:lnTo>
                  <a:close/>
                  <a:moveTo>
                    <a:pt x="1976" y="0"/>
                  </a:moveTo>
                  <a:lnTo>
                    <a:pt x="2024" y="0"/>
                  </a:lnTo>
                  <a:lnTo>
                    <a:pt x="2024" y="48"/>
                  </a:lnTo>
                  <a:lnTo>
                    <a:pt x="1976" y="48"/>
                  </a:lnTo>
                  <a:lnTo>
                    <a:pt x="1976" y="0"/>
                  </a:lnTo>
                  <a:close/>
                  <a:moveTo>
                    <a:pt x="2072" y="0"/>
                  </a:moveTo>
                  <a:lnTo>
                    <a:pt x="2120" y="0"/>
                  </a:lnTo>
                  <a:lnTo>
                    <a:pt x="2120" y="48"/>
                  </a:lnTo>
                  <a:lnTo>
                    <a:pt x="2072" y="48"/>
                  </a:lnTo>
                  <a:lnTo>
                    <a:pt x="2072" y="0"/>
                  </a:lnTo>
                  <a:close/>
                  <a:moveTo>
                    <a:pt x="2168" y="0"/>
                  </a:moveTo>
                  <a:lnTo>
                    <a:pt x="2216" y="0"/>
                  </a:lnTo>
                  <a:lnTo>
                    <a:pt x="2216" y="48"/>
                  </a:lnTo>
                  <a:lnTo>
                    <a:pt x="2168" y="48"/>
                  </a:lnTo>
                  <a:lnTo>
                    <a:pt x="2168" y="0"/>
                  </a:lnTo>
                  <a:close/>
                  <a:moveTo>
                    <a:pt x="2264" y="0"/>
                  </a:moveTo>
                  <a:lnTo>
                    <a:pt x="2312" y="0"/>
                  </a:lnTo>
                  <a:lnTo>
                    <a:pt x="2312" y="48"/>
                  </a:lnTo>
                  <a:lnTo>
                    <a:pt x="2264" y="48"/>
                  </a:lnTo>
                  <a:lnTo>
                    <a:pt x="2264" y="0"/>
                  </a:lnTo>
                  <a:close/>
                  <a:moveTo>
                    <a:pt x="2360" y="0"/>
                  </a:moveTo>
                  <a:lnTo>
                    <a:pt x="2408" y="0"/>
                  </a:lnTo>
                  <a:lnTo>
                    <a:pt x="2408" y="48"/>
                  </a:lnTo>
                  <a:lnTo>
                    <a:pt x="2360" y="48"/>
                  </a:lnTo>
                  <a:lnTo>
                    <a:pt x="2360" y="0"/>
                  </a:lnTo>
                  <a:close/>
                  <a:moveTo>
                    <a:pt x="2456" y="0"/>
                  </a:moveTo>
                  <a:lnTo>
                    <a:pt x="2504" y="0"/>
                  </a:lnTo>
                  <a:lnTo>
                    <a:pt x="2504" y="48"/>
                  </a:lnTo>
                  <a:lnTo>
                    <a:pt x="2456" y="48"/>
                  </a:lnTo>
                  <a:lnTo>
                    <a:pt x="2456" y="0"/>
                  </a:lnTo>
                  <a:close/>
                  <a:moveTo>
                    <a:pt x="2552" y="0"/>
                  </a:moveTo>
                  <a:lnTo>
                    <a:pt x="2600" y="0"/>
                  </a:lnTo>
                  <a:lnTo>
                    <a:pt x="2600" y="48"/>
                  </a:lnTo>
                  <a:lnTo>
                    <a:pt x="2552" y="48"/>
                  </a:lnTo>
                  <a:lnTo>
                    <a:pt x="2552" y="0"/>
                  </a:lnTo>
                  <a:close/>
                  <a:moveTo>
                    <a:pt x="2648" y="0"/>
                  </a:moveTo>
                  <a:lnTo>
                    <a:pt x="2696" y="0"/>
                  </a:lnTo>
                  <a:lnTo>
                    <a:pt x="2696" y="48"/>
                  </a:lnTo>
                  <a:lnTo>
                    <a:pt x="2648" y="48"/>
                  </a:lnTo>
                  <a:lnTo>
                    <a:pt x="2648" y="0"/>
                  </a:lnTo>
                  <a:close/>
                  <a:moveTo>
                    <a:pt x="2744" y="0"/>
                  </a:moveTo>
                  <a:lnTo>
                    <a:pt x="2792" y="0"/>
                  </a:lnTo>
                  <a:lnTo>
                    <a:pt x="2792" y="48"/>
                  </a:lnTo>
                  <a:lnTo>
                    <a:pt x="2744" y="48"/>
                  </a:lnTo>
                  <a:lnTo>
                    <a:pt x="2744" y="0"/>
                  </a:lnTo>
                  <a:close/>
                  <a:moveTo>
                    <a:pt x="2840" y="0"/>
                  </a:moveTo>
                  <a:lnTo>
                    <a:pt x="2888" y="0"/>
                  </a:lnTo>
                  <a:lnTo>
                    <a:pt x="2888" y="48"/>
                  </a:lnTo>
                  <a:lnTo>
                    <a:pt x="2840" y="48"/>
                  </a:lnTo>
                  <a:lnTo>
                    <a:pt x="2840" y="0"/>
                  </a:lnTo>
                  <a:close/>
                  <a:moveTo>
                    <a:pt x="2936" y="0"/>
                  </a:moveTo>
                  <a:lnTo>
                    <a:pt x="2984" y="0"/>
                  </a:lnTo>
                  <a:lnTo>
                    <a:pt x="2984" y="48"/>
                  </a:lnTo>
                  <a:lnTo>
                    <a:pt x="2936" y="48"/>
                  </a:lnTo>
                  <a:lnTo>
                    <a:pt x="2936" y="0"/>
                  </a:lnTo>
                  <a:close/>
                  <a:moveTo>
                    <a:pt x="3032" y="0"/>
                  </a:moveTo>
                  <a:lnTo>
                    <a:pt x="3080" y="0"/>
                  </a:lnTo>
                  <a:lnTo>
                    <a:pt x="3080" y="48"/>
                  </a:lnTo>
                  <a:lnTo>
                    <a:pt x="3032" y="48"/>
                  </a:lnTo>
                  <a:lnTo>
                    <a:pt x="3032" y="0"/>
                  </a:lnTo>
                  <a:close/>
                  <a:moveTo>
                    <a:pt x="3128" y="0"/>
                  </a:moveTo>
                  <a:lnTo>
                    <a:pt x="3176" y="0"/>
                  </a:lnTo>
                  <a:lnTo>
                    <a:pt x="3176" y="48"/>
                  </a:lnTo>
                  <a:lnTo>
                    <a:pt x="3128" y="48"/>
                  </a:lnTo>
                  <a:lnTo>
                    <a:pt x="3128" y="0"/>
                  </a:lnTo>
                  <a:close/>
                  <a:moveTo>
                    <a:pt x="3224" y="0"/>
                  </a:moveTo>
                  <a:lnTo>
                    <a:pt x="3272" y="0"/>
                  </a:lnTo>
                  <a:lnTo>
                    <a:pt x="3272" y="48"/>
                  </a:lnTo>
                  <a:lnTo>
                    <a:pt x="3224" y="48"/>
                  </a:lnTo>
                  <a:lnTo>
                    <a:pt x="3224" y="0"/>
                  </a:lnTo>
                  <a:close/>
                  <a:moveTo>
                    <a:pt x="3320" y="0"/>
                  </a:moveTo>
                  <a:lnTo>
                    <a:pt x="3368" y="0"/>
                  </a:lnTo>
                  <a:lnTo>
                    <a:pt x="3368" y="48"/>
                  </a:lnTo>
                  <a:lnTo>
                    <a:pt x="3320" y="48"/>
                  </a:lnTo>
                  <a:lnTo>
                    <a:pt x="3320" y="0"/>
                  </a:lnTo>
                  <a:close/>
                  <a:moveTo>
                    <a:pt x="3416" y="0"/>
                  </a:moveTo>
                  <a:lnTo>
                    <a:pt x="3464" y="0"/>
                  </a:lnTo>
                  <a:lnTo>
                    <a:pt x="3464" y="48"/>
                  </a:lnTo>
                  <a:lnTo>
                    <a:pt x="3416" y="48"/>
                  </a:lnTo>
                  <a:lnTo>
                    <a:pt x="3416" y="0"/>
                  </a:lnTo>
                  <a:close/>
                  <a:moveTo>
                    <a:pt x="3512" y="0"/>
                  </a:moveTo>
                  <a:lnTo>
                    <a:pt x="3560" y="0"/>
                  </a:lnTo>
                  <a:lnTo>
                    <a:pt x="3560" y="48"/>
                  </a:lnTo>
                  <a:lnTo>
                    <a:pt x="3512" y="48"/>
                  </a:lnTo>
                  <a:lnTo>
                    <a:pt x="3512" y="0"/>
                  </a:lnTo>
                  <a:close/>
                  <a:moveTo>
                    <a:pt x="3608" y="0"/>
                  </a:moveTo>
                  <a:lnTo>
                    <a:pt x="3656" y="0"/>
                  </a:lnTo>
                  <a:lnTo>
                    <a:pt x="3656" y="48"/>
                  </a:lnTo>
                  <a:lnTo>
                    <a:pt x="3608" y="48"/>
                  </a:lnTo>
                  <a:lnTo>
                    <a:pt x="3608" y="0"/>
                  </a:lnTo>
                  <a:close/>
                  <a:moveTo>
                    <a:pt x="3704" y="0"/>
                  </a:moveTo>
                  <a:lnTo>
                    <a:pt x="3752" y="0"/>
                  </a:lnTo>
                  <a:lnTo>
                    <a:pt x="3752" y="48"/>
                  </a:lnTo>
                  <a:lnTo>
                    <a:pt x="3704" y="48"/>
                  </a:lnTo>
                  <a:lnTo>
                    <a:pt x="3704" y="0"/>
                  </a:lnTo>
                  <a:close/>
                  <a:moveTo>
                    <a:pt x="3800" y="0"/>
                  </a:moveTo>
                  <a:lnTo>
                    <a:pt x="3848" y="0"/>
                  </a:lnTo>
                  <a:lnTo>
                    <a:pt x="3848" y="48"/>
                  </a:lnTo>
                  <a:lnTo>
                    <a:pt x="3800" y="48"/>
                  </a:lnTo>
                  <a:lnTo>
                    <a:pt x="3800" y="0"/>
                  </a:lnTo>
                  <a:close/>
                  <a:moveTo>
                    <a:pt x="3896" y="0"/>
                  </a:moveTo>
                  <a:lnTo>
                    <a:pt x="3944" y="0"/>
                  </a:lnTo>
                  <a:lnTo>
                    <a:pt x="3944" y="48"/>
                  </a:lnTo>
                  <a:lnTo>
                    <a:pt x="3896" y="48"/>
                  </a:lnTo>
                  <a:lnTo>
                    <a:pt x="3896" y="0"/>
                  </a:lnTo>
                  <a:close/>
                  <a:moveTo>
                    <a:pt x="3992" y="0"/>
                  </a:moveTo>
                  <a:lnTo>
                    <a:pt x="4040" y="0"/>
                  </a:lnTo>
                  <a:lnTo>
                    <a:pt x="4040" y="48"/>
                  </a:lnTo>
                  <a:lnTo>
                    <a:pt x="3992" y="48"/>
                  </a:lnTo>
                  <a:lnTo>
                    <a:pt x="3992" y="0"/>
                  </a:lnTo>
                  <a:close/>
                  <a:moveTo>
                    <a:pt x="4088" y="0"/>
                  </a:moveTo>
                  <a:lnTo>
                    <a:pt x="4136" y="0"/>
                  </a:lnTo>
                  <a:lnTo>
                    <a:pt x="4136" y="48"/>
                  </a:lnTo>
                  <a:lnTo>
                    <a:pt x="4088" y="48"/>
                  </a:lnTo>
                  <a:lnTo>
                    <a:pt x="4088" y="0"/>
                  </a:lnTo>
                  <a:close/>
                  <a:moveTo>
                    <a:pt x="4184" y="0"/>
                  </a:moveTo>
                  <a:lnTo>
                    <a:pt x="4232" y="0"/>
                  </a:lnTo>
                  <a:lnTo>
                    <a:pt x="4232" y="48"/>
                  </a:lnTo>
                  <a:lnTo>
                    <a:pt x="4184" y="48"/>
                  </a:lnTo>
                  <a:lnTo>
                    <a:pt x="4184" y="0"/>
                  </a:lnTo>
                  <a:close/>
                  <a:moveTo>
                    <a:pt x="4280" y="0"/>
                  </a:moveTo>
                  <a:lnTo>
                    <a:pt x="4328" y="0"/>
                  </a:lnTo>
                  <a:lnTo>
                    <a:pt x="4328" y="48"/>
                  </a:lnTo>
                  <a:lnTo>
                    <a:pt x="4280" y="48"/>
                  </a:lnTo>
                  <a:lnTo>
                    <a:pt x="4280" y="0"/>
                  </a:lnTo>
                  <a:close/>
                  <a:moveTo>
                    <a:pt x="4376" y="0"/>
                  </a:moveTo>
                  <a:lnTo>
                    <a:pt x="4424" y="0"/>
                  </a:lnTo>
                  <a:lnTo>
                    <a:pt x="4424" y="48"/>
                  </a:lnTo>
                  <a:lnTo>
                    <a:pt x="4376" y="48"/>
                  </a:lnTo>
                  <a:lnTo>
                    <a:pt x="4376" y="0"/>
                  </a:lnTo>
                  <a:close/>
                  <a:moveTo>
                    <a:pt x="4472" y="0"/>
                  </a:moveTo>
                  <a:lnTo>
                    <a:pt x="4520" y="0"/>
                  </a:lnTo>
                  <a:lnTo>
                    <a:pt x="4520" y="48"/>
                  </a:lnTo>
                  <a:lnTo>
                    <a:pt x="4472" y="48"/>
                  </a:lnTo>
                  <a:lnTo>
                    <a:pt x="4472" y="0"/>
                  </a:lnTo>
                  <a:close/>
                  <a:moveTo>
                    <a:pt x="4568" y="0"/>
                  </a:moveTo>
                  <a:lnTo>
                    <a:pt x="4616" y="0"/>
                  </a:lnTo>
                  <a:lnTo>
                    <a:pt x="4616" y="48"/>
                  </a:lnTo>
                  <a:lnTo>
                    <a:pt x="4568" y="48"/>
                  </a:lnTo>
                  <a:lnTo>
                    <a:pt x="4568" y="0"/>
                  </a:lnTo>
                  <a:close/>
                  <a:moveTo>
                    <a:pt x="4664" y="0"/>
                  </a:moveTo>
                  <a:lnTo>
                    <a:pt x="4712" y="0"/>
                  </a:lnTo>
                  <a:lnTo>
                    <a:pt x="4712" y="48"/>
                  </a:lnTo>
                  <a:lnTo>
                    <a:pt x="4664" y="48"/>
                  </a:lnTo>
                  <a:lnTo>
                    <a:pt x="4664" y="0"/>
                  </a:lnTo>
                  <a:close/>
                  <a:moveTo>
                    <a:pt x="4760" y="0"/>
                  </a:moveTo>
                  <a:lnTo>
                    <a:pt x="4808" y="0"/>
                  </a:lnTo>
                  <a:lnTo>
                    <a:pt x="4808" y="48"/>
                  </a:lnTo>
                  <a:lnTo>
                    <a:pt x="4760" y="48"/>
                  </a:lnTo>
                  <a:lnTo>
                    <a:pt x="4760" y="0"/>
                  </a:lnTo>
                  <a:close/>
                  <a:moveTo>
                    <a:pt x="4856" y="0"/>
                  </a:moveTo>
                  <a:lnTo>
                    <a:pt x="4904" y="0"/>
                  </a:lnTo>
                  <a:lnTo>
                    <a:pt x="4904" y="48"/>
                  </a:lnTo>
                  <a:lnTo>
                    <a:pt x="4856" y="48"/>
                  </a:lnTo>
                  <a:lnTo>
                    <a:pt x="4856" y="0"/>
                  </a:lnTo>
                  <a:close/>
                  <a:moveTo>
                    <a:pt x="4952" y="0"/>
                  </a:moveTo>
                  <a:lnTo>
                    <a:pt x="5000" y="0"/>
                  </a:lnTo>
                  <a:lnTo>
                    <a:pt x="5000" y="48"/>
                  </a:lnTo>
                  <a:lnTo>
                    <a:pt x="4952" y="48"/>
                  </a:lnTo>
                  <a:lnTo>
                    <a:pt x="4952" y="0"/>
                  </a:lnTo>
                  <a:close/>
                  <a:moveTo>
                    <a:pt x="5048" y="0"/>
                  </a:moveTo>
                  <a:lnTo>
                    <a:pt x="5096" y="0"/>
                  </a:lnTo>
                  <a:lnTo>
                    <a:pt x="5096" y="48"/>
                  </a:lnTo>
                  <a:lnTo>
                    <a:pt x="5048" y="48"/>
                  </a:lnTo>
                  <a:lnTo>
                    <a:pt x="5048" y="0"/>
                  </a:lnTo>
                  <a:close/>
                  <a:moveTo>
                    <a:pt x="5144" y="0"/>
                  </a:moveTo>
                  <a:lnTo>
                    <a:pt x="5192" y="0"/>
                  </a:lnTo>
                  <a:lnTo>
                    <a:pt x="5192" y="48"/>
                  </a:lnTo>
                  <a:lnTo>
                    <a:pt x="5144" y="48"/>
                  </a:lnTo>
                  <a:lnTo>
                    <a:pt x="5144" y="0"/>
                  </a:lnTo>
                  <a:close/>
                  <a:moveTo>
                    <a:pt x="5240" y="0"/>
                  </a:moveTo>
                  <a:lnTo>
                    <a:pt x="5288" y="0"/>
                  </a:lnTo>
                  <a:lnTo>
                    <a:pt x="5288" y="48"/>
                  </a:lnTo>
                  <a:lnTo>
                    <a:pt x="5240" y="48"/>
                  </a:lnTo>
                  <a:lnTo>
                    <a:pt x="5240" y="0"/>
                  </a:lnTo>
                  <a:close/>
                  <a:moveTo>
                    <a:pt x="5336" y="0"/>
                  </a:moveTo>
                  <a:lnTo>
                    <a:pt x="5384" y="0"/>
                  </a:lnTo>
                  <a:lnTo>
                    <a:pt x="5384" y="48"/>
                  </a:lnTo>
                  <a:lnTo>
                    <a:pt x="5336" y="48"/>
                  </a:lnTo>
                  <a:lnTo>
                    <a:pt x="5336" y="0"/>
                  </a:lnTo>
                  <a:close/>
                  <a:moveTo>
                    <a:pt x="5432" y="0"/>
                  </a:moveTo>
                  <a:lnTo>
                    <a:pt x="5480" y="0"/>
                  </a:lnTo>
                  <a:lnTo>
                    <a:pt x="5480" y="48"/>
                  </a:lnTo>
                  <a:lnTo>
                    <a:pt x="5432" y="48"/>
                  </a:lnTo>
                  <a:lnTo>
                    <a:pt x="5432" y="0"/>
                  </a:lnTo>
                  <a:close/>
                  <a:moveTo>
                    <a:pt x="5528" y="0"/>
                  </a:moveTo>
                  <a:lnTo>
                    <a:pt x="5576" y="0"/>
                  </a:lnTo>
                  <a:lnTo>
                    <a:pt x="5576" y="48"/>
                  </a:lnTo>
                  <a:lnTo>
                    <a:pt x="5528" y="48"/>
                  </a:lnTo>
                  <a:lnTo>
                    <a:pt x="5528" y="0"/>
                  </a:lnTo>
                  <a:close/>
                  <a:moveTo>
                    <a:pt x="5616" y="56"/>
                  </a:moveTo>
                  <a:lnTo>
                    <a:pt x="5616" y="104"/>
                  </a:lnTo>
                  <a:lnTo>
                    <a:pt x="5568" y="104"/>
                  </a:lnTo>
                  <a:lnTo>
                    <a:pt x="5568" y="56"/>
                  </a:lnTo>
                  <a:lnTo>
                    <a:pt x="5616" y="56"/>
                  </a:lnTo>
                  <a:close/>
                  <a:moveTo>
                    <a:pt x="5616" y="152"/>
                  </a:moveTo>
                  <a:lnTo>
                    <a:pt x="5616" y="200"/>
                  </a:lnTo>
                  <a:lnTo>
                    <a:pt x="5568" y="200"/>
                  </a:lnTo>
                  <a:lnTo>
                    <a:pt x="5568" y="152"/>
                  </a:lnTo>
                  <a:lnTo>
                    <a:pt x="5616" y="152"/>
                  </a:lnTo>
                  <a:close/>
                  <a:moveTo>
                    <a:pt x="5616" y="248"/>
                  </a:moveTo>
                  <a:lnTo>
                    <a:pt x="5616" y="296"/>
                  </a:lnTo>
                  <a:lnTo>
                    <a:pt x="5568" y="296"/>
                  </a:lnTo>
                  <a:lnTo>
                    <a:pt x="5568" y="248"/>
                  </a:lnTo>
                  <a:lnTo>
                    <a:pt x="5616" y="248"/>
                  </a:lnTo>
                  <a:close/>
                  <a:moveTo>
                    <a:pt x="5616" y="344"/>
                  </a:moveTo>
                  <a:lnTo>
                    <a:pt x="5616" y="392"/>
                  </a:lnTo>
                  <a:lnTo>
                    <a:pt x="5568" y="392"/>
                  </a:lnTo>
                  <a:lnTo>
                    <a:pt x="5568" y="344"/>
                  </a:lnTo>
                  <a:lnTo>
                    <a:pt x="5616" y="344"/>
                  </a:lnTo>
                  <a:close/>
                  <a:moveTo>
                    <a:pt x="5616" y="440"/>
                  </a:moveTo>
                  <a:lnTo>
                    <a:pt x="5616" y="488"/>
                  </a:lnTo>
                  <a:lnTo>
                    <a:pt x="5568" y="488"/>
                  </a:lnTo>
                  <a:lnTo>
                    <a:pt x="5568" y="440"/>
                  </a:lnTo>
                  <a:lnTo>
                    <a:pt x="5616" y="440"/>
                  </a:lnTo>
                  <a:close/>
                  <a:moveTo>
                    <a:pt x="5616" y="536"/>
                  </a:moveTo>
                  <a:lnTo>
                    <a:pt x="5616" y="584"/>
                  </a:lnTo>
                  <a:lnTo>
                    <a:pt x="5568" y="584"/>
                  </a:lnTo>
                  <a:lnTo>
                    <a:pt x="5568" y="536"/>
                  </a:lnTo>
                  <a:lnTo>
                    <a:pt x="5616" y="536"/>
                  </a:lnTo>
                  <a:close/>
                  <a:moveTo>
                    <a:pt x="5616" y="632"/>
                  </a:moveTo>
                  <a:lnTo>
                    <a:pt x="5616" y="680"/>
                  </a:lnTo>
                  <a:lnTo>
                    <a:pt x="5568" y="680"/>
                  </a:lnTo>
                  <a:lnTo>
                    <a:pt x="5568" y="632"/>
                  </a:lnTo>
                  <a:lnTo>
                    <a:pt x="5616" y="632"/>
                  </a:lnTo>
                  <a:close/>
                  <a:moveTo>
                    <a:pt x="5616" y="728"/>
                  </a:moveTo>
                  <a:lnTo>
                    <a:pt x="5616" y="776"/>
                  </a:lnTo>
                  <a:lnTo>
                    <a:pt x="5568" y="776"/>
                  </a:lnTo>
                  <a:lnTo>
                    <a:pt x="5568" y="728"/>
                  </a:lnTo>
                  <a:lnTo>
                    <a:pt x="5616" y="728"/>
                  </a:lnTo>
                  <a:close/>
                  <a:moveTo>
                    <a:pt x="5616" y="824"/>
                  </a:moveTo>
                  <a:lnTo>
                    <a:pt x="5616" y="872"/>
                  </a:lnTo>
                  <a:lnTo>
                    <a:pt x="5568" y="872"/>
                  </a:lnTo>
                  <a:lnTo>
                    <a:pt x="5568" y="824"/>
                  </a:lnTo>
                  <a:lnTo>
                    <a:pt x="5616" y="824"/>
                  </a:lnTo>
                  <a:close/>
                  <a:moveTo>
                    <a:pt x="5616" y="920"/>
                  </a:moveTo>
                  <a:lnTo>
                    <a:pt x="5616" y="968"/>
                  </a:lnTo>
                  <a:lnTo>
                    <a:pt x="5568" y="968"/>
                  </a:lnTo>
                  <a:lnTo>
                    <a:pt x="5568" y="920"/>
                  </a:lnTo>
                  <a:lnTo>
                    <a:pt x="5616" y="920"/>
                  </a:lnTo>
                  <a:close/>
                  <a:moveTo>
                    <a:pt x="5616" y="1016"/>
                  </a:moveTo>
                  <a:lnTo>
                    <a:pt x="5616" y="1064"/>
                  </a:lnTo>
                  <a:lnTo>
                    <a:pt x="5568" y="1064"/>
                  </a:lnTo>
                  <a:lnTo>
                    <a:pt x="5568" y="1016"/>
                  </a:lnTo>
                  <a:lnTo>
                    <a:pt x="5616" y="1016"/>
                  </a:lnTo>
                  <a:close/>
                  <a:moveTo>
                    <a:pt x="5616" y="1112"/>
                  </a:moveTo>
                  <a:lnTo>
                    <a:pt x="5616" y="1160"/>
                  </a:lnTo>
                  <a:lnTo>
                    <a:pt x="5568" y="1160"/>
                  </a:lnTo>
                  <a:lnTo>
                    <a:pt x="5568" y="1112"/>
                  </a:lnTo>
                  <a:lnTo>
                    <a:pt x="5616" y="1112"/>
                  </a:lnTo>
                  <a:close/>
                  <a:moveTo>
                    <a:pt x="5616" y="1208"/>
                  </a:moveTo>
                  <a:lnTo>
                    <a:pt x="5616" y="1256"/>
                  </a:lnTo>
                  <a:lnTo>
                    <a:pt x="5568" y="1256"/>
                  </a:lnTo>
                  <a:lnTo>
                    <a:pt x="5568" y="1208"/>
                  </a:lnTo>
                  <a:lnTo>
                    <a:pt x="5616" y="1208"/>
                  </a:lnTo>
                  <a:close/>
                  <a:moveTo>
                    <a:pt x="5616" y="1304"/>
                  </a:moveTo>
                  <a:lnTo>
                    <a:pt x="5616" y="1352"/>
                  </a:lnTo>
                  <a:lnTo>
                    <a:pt x="5568" y="1352"/>
                  </a:lnTo>
                  <a:lnTo>
                    <a:pt x="5568" y="1304"/>
                  </a:lnTo>
                  <a:lnTo>
                    <a:pt x="5616" y="1304"/>
                  </a:lnTo>
                  <a:close/>
                  <a:moveTo>
                    <a:pt x="5616" y="1400"/>
                  </a:moveTo>
                  <a:lnTo>
                    <a:pt x="5616" y="1448"/>
                  </a:lnTo>
                  <a:lnTo>
                    <a:pt x="5568" y="1448"/>
                  </a:lnTo>
                  <a:lnTo>
                    <a:pt x="5568" y="1400"/>
                  </a:lnTo>
                  <a:lnTo>
                    <a:pt x="5616" y="1400"/>
                  </a:lnTo>
                  <a:close/>
                  <a:moveTo>
                    <a:pt x="5616" y="1496"/>
                  </a:moveTo>
                  <a:lnTo>
                    <a:pt x="5616" y="1544"/>
                  </a:lnTo>
                  <a:lnTo>
                    <a:pt x="5568" y="1544"/>
                  </a:lnTo>
                  <a:lnTo>
                    <a:pt x="5568" y="1496"/>
                  </a:lnTo>
                  <a:lnTo>
                    <a:pt x="5616" y="1496"/>
                  </a:lnTo>
                  <a:close/>
                  <a:moveTo>
                    <a:pt x="5616" y="1592"/>
                  </a:moveTo>
                  <a:lnTo>
                    <a:pt x="5616" y="1640"/>
                  </a:lnTo>
                  <a:lnTo>
                    <a:pt x="5568" y="1640"/>
                  </a:lnTo>
                  <a:lnTo>
                    <a:pt x="5568" y="1592"/>
                  </a:lnTo>
                  <a:lnTo>
                    <a:pt x="5616" y="1592"/>
                  </a:lnTo>
                  <a:close/>
                  <a:moveTo>
                    <a:pt x="5616" y="1688"/>
                  </a:moveTo>
                  <a:lnTo>
                    <a:pt x="5616" y="1736"/>
                  </a:lnTo>
                  <a:lnTo>
                    <a:pt x="5568" y="1736"/>
                  </a:lnTo>
                  <a:lnTo>
                    <a:pt x="5568" y="1688"/>
                  </a:lnTo>
                  <a:lnTo>
                    <a:pt x="5616" y="1688"/>
                  </a:lnTo>
                  <a:close/>
                  <a:moveTo>
                    <a:pt x="5616" y="1784"/>
                  </a:moveTo>
                  <a:lnTo>
                    <a:pt x="5616" y="1832"/>
                  </a:lnTo>
                  <a:lnTo>
                    <a:pt x="5568" y="1832"/>
                  </a:lnTo>
                  <a:lnTo>
                    <a:pt x="5568" y="1784"/>
                  </a:lnTo>
                  <a:lnTo>
                    <a:pt x="5616" y="1784"/>
                  </a:lnTo>
                  <a:close/>
                  <a:moveTo>
                    <a:pt x="5616" y="1880"/>
                  </a:moveTo>
                  <a:lnTo>
                    <a:pt x="5616" y="1928"/>
                  </a:lnTo>
                  <a:lnTo>
                    <a:pt x="5568" y="1928"/>
                  </a:lnTo>
                  <a:lnTo>
                    <a:pt x="5568" y="1880"/>
                  </a:lnTo>
                  <a:lnTo>
                    <a:pt x="5616" y="1880"/>
                  </a:lnTo>
                  <a:close/>
                  <a:moveTo>
                    <a:pt x="5616" y="1976"/>
                  </a:moveTo>
                  <a:lnTo>
                    <a:pt x="5616" y="2024"/>
                  </a:lnTo>
                  <a:lnTo>
                    <a:pt x="5568" y="2024"/>
                  </a:lnTo>
                  <a:lnTo>
                    <a:pt x="5568" y="1976"/>
                  </a:lnTo>
                  <a:lnTo>
                    <a:pt x="5616" y="1976"/>
                  </a:lnTo>
                  <a:close/>
                  <a:moveTo>
                    <a:pt x="5616" y="2072"/>
                  </a:moveTo>
                  <a:lnTo>
                    <a:pt x="5616" y="2120"/>
                  </a:lnTo>
                  <a:lnTo>
                    <a:pt x="5568" y="2120"/>
                  </a:lnTo>
                  <a:lnTo>
                    <a:pt x="5568" y="2072"/>
                  </a:lnTo>
                  <a:lnTo>
                    <a:pt x="5616" y="2072"/>
                  </a:lnTo>
                  <a:close/>
                  <a:moveTo>
                    <a:pt x="5616" y="2168"/>
                  </a:moveTo>
                  <a:lnTo>
                    <a:pt x="5616" y="2216"/>
                  </a:lnTo>
                  <a:lnTo>
                    <a:pt x="5568" y="2216"/>
                  </a:lnTo>
                  <a:lnTo>
                    <a:pt x="5568" y="2168"/>
                  </a:lnTo>
                  <a:lnTo>
                    <a:pt x="5616" y="2168"/>
                  </a:lnTo>
                  <a:close/>
                  <a:moveTo>
                    <a:pt x="5616" y="2264"/>
                  </a:moveTo>
                  <a:lnTo>
                    <a:pt x="5616" y="2312"/>
                  </a:lnTo>
                  <a:lnTo>
                    <a:pt x="5568" y="2312"/>
                  </a:lnTo>
                  <a:lnTo>
                    <a:pt x="5568" y="2264"/>
                  </a:lnTo>
                  <a:lnTo>
                    <a:pt x="5616" y="2264"/>
                  </a:lnTo>
                  <a:close/>
                  <a:moveTo>
                    <a:pt x="5616" y="2360"/>
                  </a:moveTo>
                  <a:lnTo>
                    <a:pt x="5616" y="2408"/>
                  </a:lnTo>
                  <a:lnTo>
                    <a:pt x="5568" y="2408"/>
                  </a:lnTo>
                  <a:lnTo>
                    <a:pt x="5568" y="2360"/>
                  </a:lnTo>
                  <a:lnTo>
                    <a:pt x="5616" y="2360"/>
                  </a:lnTo>
                  <a:close/>
                  <a:moveTo>
                    <a:pt x="5616" y="2456"/>
                  </a:moveTo>
                  <a:lnTo>
                    <a:pt x="5616" y="2504"/>
                  </a:lnTo>
                  <a:lnTo>
                    <a:pt x="5568" y="2504"/>
                  </a:lnTo>
                  <a:lnTo>
                    <a:pt x="5568" y="2456"/>
                  </a:lnTo>
                  <a:lnTo>
                    <a:pt x="5616" y="2456"/>
                  </a:lnTo>
                  <a:close/>
                  <a:moveTo>
                    <a:pt x="5616" y="2552"/>
                  </a:moveTo>
                  <a:lnTo>
                    <a:pt x="5616" y="2600"/>
                  </a:lnTo>
                  <a:lnTo>
                    <a:pt x="5568" y="2600"/>
                  </a:lnTo>
                  <a:lnTo>
                    <a:pt x="5568" y="2552"/>
                  </a:lnTo>
                  <a:lnTo>
                    <a:pt x="5616" y="2552"/>
                  </a:lnTo>
                  <a:close/>
                  <a:moveTo>
                    <a:pt x="5616" y="2648"/>
                  </a:moveTo>
                  <a:lnTo>
                    <a:pt x="5616" y="2696"/>
                  </a:lnTo>
                  <a:lnTo>
                    <a:pt x="5568" y="2696"/>
                  </a:lnTo>
                  <a:lnTo>
                    <a:pt x="5568" y="2648"/>
                  </a:lnTo>
                  <a:lnTo>
                    <a:pt x="5616" y="2648"/>
                  </a:lnTo>
                  <a:close/>
                  <a:moveTo>
                    <a:pt x="5616" y="2744"/>
                  </a:moveTo>
                  <a:lnTo>
                    <a:pt x="5616" y="2792"/>
                  </a:lnTo>
                  <a:lnTo>
                    <a:pt x="5568" y="2792"/>
                  </a:lnTo>
                  <a:lnTo>
                    <a:pt x="5568" y="2744"/>
                  </a:lnTo>
                  <a:lnTo>
                    <a:pt x="5616" y="2744"/>
                  </a:lnTo>
                  <a:close/>
                  <a:moveTo>
                    <a:pt x="5616" y="2840"/>
                  </a:moveTo>
                  <a:lnTo>
                    <a:pt x="5616" y="2888"/>
                  </a:lnTo>
                  <a:lnTo>
                    <a:pt x="5568" y="2888"/>
                  </a:lnTo>
                  <a:lnTo>
                    <a:pt x="5568" y="2840"/>
                  </a:lnTo>
                  <a:lnTo>
                    <a:pt x="5616" y="2840"/>
                  </a:lnTo>
                  <a:close/>
                  <a:moveTo>
                    <a:pt x="5616" y="2936"/>
                  </a:moveTo>
                  <a:lnTo>
                    <a:pt x="5616" y="2984"/>
                  </a:lnTo>
                  <a:lnTo>
                    <a:pt x="5568" y="2984"/>
                  </a:lnTo>
                  <a:lnTo>
                    <a:pt x="5568" y="2936"/>
                  </a:lnTo>
                  <a:lnTo>
                    <a:pt x="5616" y="2936"/>
                  </a:lnTo>
                  <a:close/>
                  <a:moveTo>
                    <a:pt x="5616" y="3032"/>
                  </a:moveTo>
                  <a:lnTo>
                    <a:pt x="5616" y="3080"/>
                  </a:lnTo>
                  <a:lnTo>
                    <a:pt x="5568" y="3080"/>
                  </a:lnTo>
                  <a:lnTo>
                    <a:pt x="5568" y="3032"/>
                  </a:lnTo>
                  <a:lnTo>
                    <a:pt x="5616" y="3032"/>
                  </a:lnTo>
                  <a:close/>
                  <a:moveTo>
                    <a:pt x="5616" y="3128"/>
                  </a:moveTo>
                  <a:lnTo>
                    <a:pt x="5616" y="3176"/>
                  </a:lnTo>
                  <a:lnTo>
                    <a:pt x="5568" y="3176"/>
                  </a:lnTo>
                  <a:lnTo>
                    <a:pt x="5568" y="3128"/>
                  </a:lnTo>
                  <a:lnTo>
                    <a:pt x="5616" y="3128"/>
                  </a:lnTo>
                  <a:close/>
                  <a:moveTo>
                    <a:pt x="5616" y="3224"/>
                  </a:moveTo>
                  <a:lnTo>
                    <a:pt x="5616" y="3272"/>
                  </a:lnTo>
                  <a:lnTo>
                    <a:pt x="5568" y="3272"/>
                  </a:lnTo>
                  <a:lnTo>
                    <a:pt x="5568" y="3224"/>
                  </a:lnTo>
                  <a:lnTo>
                    <a:pt x="5616" y="3224"/>
                  </a:lnTo>
                  <a:close/>
                  <a:moveTo>
                    <a:pt x="5616" y="3320"/>
                  </a:moveTo>
                  <a:lnTo>
                    <a:pt x="5616" y="3368"/>
                  </a:lnTo>
                  <a:lnTo>
                    <a:pt x="5568" y="3368"/>
                  </a:lnTo>
                  <a:lnTo>
                    <a:pt x="5568" y="3320"/>
                  </a:lnTo>
                  <a:lnTo>
                    <a:pt x="5616" y="3320"/>
                  </a:lnTo>
                  <a:close/>
                  <a:moveTo>
                    <a:pt x="5616" y="3416"/>
                  </a:moveTo>
                  <a:lnTo>
                    <a:pt x="5616" y="3464"/>
                  </a:lnTo>
                  <a:lnTo>
                    <a:pt x="5568" y="3464"/>
                  </a:lnTo>
                  <a:lnTo>
                    <a:pt x="5568" y="3416"/>
                  </a:lnTo>
                  <a:lnTo>
                    <a:pt x="5616" y="3416"/>
                  </a:lnTo>
                  <a:close/>
                  <a:moveTo>
                    <a:pt x="5616" y="3512"/>
                  </a:moveTo>
                  <a:lnTo>
                    <a:pt x="5616" y="3560"/>
                  </a:lnTo>
                  <a:lnTo>
                    <a:pt x="5568" y="3560"/>
                  </a:lnTo>
                  <a:lnTo>
                    <a:pt x="5568" y="3512"/>
                  </a:lnTo>
                  <a:lnTo>
                    <a:pt x="5616" y="3512"/>
                  </a:lnTo>
                  <a:close/>
                  <a:moveTo>
                    <a:pt x="5616" y="3608"/>
                  </a:moveTo>
                  <a:lnTo>
                    <a:pt x="5616" y="3656"/>
                  </a:lnTo>
                  <a:lnTo>
                    <a:pt x="5568" y="3656"/>
                  </a:lnTo>
                  <a:lnTo>
                    <a:pt x="5568" y="3608"/>
                  </a:lnTo>
                  <a:lnTo>
                    <a:pt x="5616" y="3608"/>
                  </a:lnTo>
                  <a:close/>
                  <a:moveTo>
                    <a:pt x="5616" y="3704"/>
                  </a:moveTo>
                  <a:lnTo>
                    <a:pt x="5616" y="3752"/>
                  </a:lnTo>
                  <a:lnTo>
                    <a:pt x="5568" y="3752"/>
                  </a:lnTo>
                  <a:lnTo>
                    <a:pt x="5568" y="3704"/>
                  </a:lnTo>
                  <a:lnTo>
                    <a:pt x="5616" y="3704"/>
                  </a:lnTo>
                  <a:close/>
                  <a:moveTo>
                    <a:pt x="5616" y="3800"/>
                  </a:moveTo>
                  <a:lnTo>
                    <a:pt x="5616" y="3848"/>
                  </a:lnTo>
                  <a:lnTo>
                    <a:pt x="5568" y="3848"/>
                  </a:lnTo>
                  <a:lnTo>
                    <a:pt x="5568" y="3800"/>
                  </a:lnTo>
                  <a:lnTo>
                    <a:pt x="5616" y="3800"/>
                  </a:lnTo>
                  <a:close/>
                  <a:moveTo>
                    <a:pt x="5616" y="3896"/>
                  </a:moveTo>
                  <a:lnTo>
                    <a:pt x="5616" y="3944"/>
                  </a:lnTo>
                  <a:lnTo>
                    <a:pt x="5568" y="3944"/>
                  </a:lnTo>
                  <a:lnTo>
                    <a:pt x="5568" y="3896"/>
                  </a:lnTo>
                  <a:lnTo>
                    <a:pt x="5616" y="3896"/>
                  </a:lnTo>
                  <a:close/>
                  <a:moveTo>
                    <a:pt x="5616" y="3992"/>
                  </a:moveTo>
                  <a:lnTo>
                    <a:pt x="5616" y="4040"/>
                  </a:lnTo>
                  <a:lnTo>
                    <a:pt x="5568" y="4040"/>
                  </a:lnTo>
                  <a:lnTo>
                    <a:pt x="5568" y="3992"/>
                  </a:lnTo>
                  <a:lnTo>
                    <a:pt x="5616" y="3992"/>
                  </a:lnTo>
                  <a:close/>
                  <a:moveTo>
                    <a:pt x="5616" y="4088"/>
                  </a:moveTo>
                  <a:lnTo>
                    <a:pt x="5616" y="4136"/>
                  </a:lnTo>
                  <a:lnTo>
                    <a:pt x="5568" y="4136"/>
                  </a:lnTo>
                  <a:lnTo>
                    <a:pt x="5568" y="4088"/>
                  </a:lnTo>
                  <a:lnTo>
                    <a:pt x="5616" y="4088"/>
                  </a:lnTo>
                  <a:close/>
                  <a:moveTo>
                    <a:pt x="5616" y="4184"/>
                  </a:moveTo>
                  <a:lnTo>
                    <a:pt x="5616" y="4232"/>
                  </a:lnTo>
                  <a:lnTo>
                    <a:pt x="5568" y="4232"/>
                  </a:lnTo>
                  <a:lnTo>
                    <a:pt x="5568" y="4184"/>
                  </a:lnTo>
                  <a:lnTo>
                    <a:pt x="5616" y="4184"/>
                  </a:lnTo>
                  <a:close/>
                  <a:moveTo>
                    <a:pt x="5616" y="4280"/>
                  </a:moveTo>
                  <a:lnTo>
                    <a:pt x="5616" y="4328"/>
                  </a:lnTo>
                  <a:lnTo>
                    <a:pt x="5568" y="4328"/>
                  </a:lnTo>
                  <a:lnTo>
                    <a:pt x="5568" y="4280"/>
                  </a:lnTo>
                  <a:lnTo>
                    <a:pt x="5616" y="4280"/>
                  </a:lnTo>
                  <a:close/>
                  <a:moveTo>
                    <a:pt x="5616" y="4376"/>
                  </a:moveTo>
                  <a:lnTo>
                    <a:pt x="5616" y="4424"/>
                  </a:lnTo>
                  <a:lnTo>
                    <a:pt x="5568" y="4424"/>
                  </a:lnTo>
                  <a:lnTo>
                    <a:pt x="5568" y="4376"/>
                  </a:lnTo>
                  <a:lnTo>
                    <a:pt x="5616" y="4376"/>
                  </a:lnTo>
                  <a:close/>
                  <a:moveTo>
                    <a:pt x="5616" y="4472"/>
                  </a:moveTo>
                  <a:lnTo>
                    <a:pt x="5616" y="4520"/>
                  </a:lnTo>
                  <a:lnTo>
                    <a:pt x="5568" y="4520"/>
                  </a:lnTo>
                  <a:lnTo>
                    <a:pt x="5568" y="4472"/>
                  </a:lnTo>
                  <a:lnTo>
                    <a:pt x="5616" y="4472"/>
                  </a:lnTo>
                  <a:close/>
                  <a:moveTo>
                    <a:pt x="5616" y="4568"/>
                  </a:moveTo>
                  <a:lnTo>
                    <a:pt x="5616" y="4616"/>
                  </a:lnTo>
                  <a:lnTo>
                    <a:pt x="5568" y="4616"/>
                  </a:lnTo>
                  <a:lnTo>
                    <a:pt x="5568" y="4568"/>
                  </a:lnTo>
                  <a:lnTo>
                    <a:pt x="5616" y="4568"/>
                  </a:lnTo>
                  <a:close/>
                  <a:moveTo>
                    <a:pt x="5616" y="4664"/>
                  </a:moveTo>
                  <a:lnTo>
                    <a:pt x="5616" y="4712"/>
                  </a:lnTo>
                  <a:lnTo>
                    <a:pt x="5568" y="4712"/>
                  </a:lnTo>
                  <a:lnTo>
                    <a:pt x="5568" y="4664"/>
                  </a:lnTo>
                  <a:lnTo>
                    <a:pt x="5616" y="4664"/>
                  </a:lnTo>
                  <a:close/>
                  <a:moveTo>
                    <a:pt x="5616" y="4760"/>
                  </a:moveTo>
                  <a:lnTo>
                    <a:pt x="5616" y="4808"/>
                  </a:lnTo>
                  <a:lnTo>
                    <a:pt x="5568" y="4808"/>
                  </a:lnTo>
                  <a:lnTo>
                    <a:pt x="5568" y="4760"/>
                  </a:lnTo>
                  <a:lnTo>
                    <a:pt x="5616" y="4760"/>
                  </a:lnTo>
                  <a:close/>
                  <a:moveTo>
                    <a:pt x="5616" y="4856"/>
                  </a:moveTo>
                  <a:lnTo>
                    <a:pt x="5616" y="4904"/>
                  </a:lnTo>
                  <a:lnTo>
                    <a:pt x="5568" y="4904"/>
                  </a:lnTo>
                  <a:lnTo>
                    <a:pt x="5568" y="4856"/>
                  </a:lnTo>
                  <a:lnTo>
                    <a:pt x="5616" y="4856"/>
                  </a:lnTo>
                  <a:close/>
                  <a:moveTo>
                    <a:pt x="5616" y="4952"/>
                  </a:moveTo>
                  <a:lnTo>
                    <a:pt x="5616" y="5000"/>
                  </a:lnTo>
                  <a:lnTo>
                    <a:pt x="5568" y="5000"/>
                  </a:lnTo>
                  <a:lnTo>
                    <a:pt x="5568" y="4952"/>
                  </a:lnTo>
                  <a:lnTo>
                    <a:pt x="5616" y="4952"/>
                  </a:lnTo>
                  <a:close/>
                  <a:moveTo>
                    <a:pt x="5616" y="5048"/>
                  </a:moveTo>
                  <a:lnTo>
                    <a:pt x="5616" y="5096"/>
                  </a:lnTo>
                  <a:lnTo>
                    <a:pt x="5568" y="5096"/>
                  </a:lnTo>
                  <a:lnTo>
                    <a:pt x="5568" y="5048"/>
                  </a:lnTo>
                  <a:lnTo>
                    <a:pt x="5616" y="5048"/>
                  </a:lnTo>
                  <a:close/>
                  <a:moveTo>
                    <a:pt x="5616" y="5144"/>
                  </a:moveTo>
                  <a:lnTo>
                    <a:pt x="5616" y="5192"/>
                  </a:lnTo>
                  <a:lnTo>
                    <a:pt x="5568" y="5192"/>
                  </a:lnTo>
                  <a:lnTo>
                    <a:pt x="5568" y="5144"/>
                  </a:lnTo>
                  <a:lnTo>
                    <a:pt x="5616" y="5144"/>
                  </a:lnTo>
                  <a:close/>
                  <a:moveTo>
                    <a:pt x="5616" y="5240"/>
                  </a:moveTo>
                  <a:lnTo>
                    <a:pt x="5616" y="5288"/>
                  </a:lnTo>
                  <a:lnTo>
                    <a:pt x="5568" y="5288"/>
                  </a:lnTo>
                  <a:lnTo>
                    <a:pt x="5568" y="5240"/>
                  </a:lnTo>
                  <a:lnTo>
                    <a:pt x="5616" y="5240"/>
                  </a:lnTo>
                  <a:close/>
                  <a:moveTo>
                    <a:pt x="5616" y="5336"/>
                  </a:moveTo>
                  <a:lnTo>
                    <a:pt x="5616" y="5384"/>
                  </a:lnTo>
                  <a:lnTo>
                    <a:pt x="5568" y="5384"/>
                  </a:lnTo>
                  <a:lnTo>
                    <a:pt x="5568" y="5336"/>
                  </a:lnTo>
                  <a:lnTo>
                    <a:pt x="5616" y="5336"/>
                  </a:lnTo>
                  <a:close/>
                  <a:moveTo>
                    <a:pt x="5616" y="5432"/>
                  </a:moveTo>
                  <a:lnTo>
                    <a:pt x="5616" y="5464"/>
                  </a:lnTo>
                  <a:cubicBezTo>
                    <a:pt x="5616" y="5478"/>
                    <a:pt x="5606" y="5488"/>
                    <a:pt x="5592" y="5488"/>
                  </a:cubicBezTo>
                  <a:lnTo>
                    <a:pt x="5576" y="5488"/>
                  </a:lnTo>
                  <a:lnTo>
                    <a:pt x="5576" y="5440"/>
                  </a:lnTo>
                  <a:lnTo>
                    <a:pt x="5592" y="5440"/>
                  </a:lnTo>
                  <a:lnTo>
                    <a:pt x="5568" y="5464"/>
                  </a:lnTo>
                  <a:lnTo>
                    <a:pt x="5568" y="5432"/>
                  </a:lnTo>
                  <a:lnTo>
                    <a:pt x="5616" y="5432"/>
                  </a:lnTo>
                  <a:close/>
                  <a:moveTo>
                    <a:pt x="5528" y="5488"/>
                  </a:moveTo>
                  <a:lnTo>
                    <a:pt x="5480" y="5488"/>
                  </a:lnTo>
                  <a:lnTo>
                    <a:pt x="5480" y="5440"/>
                  </a:lnTo>
                  <a:lnTo>
                    <a:pt x="5528" y="5440"/>
                  </a:lnTo>
                  <a:lnTo>
                    <a:pt x="5528" y="5488"/>
                  </a:lnTo>
                  <a:close/>
                  <a:moveTo>
                    <a:pt x="5432" y="5488"/>
                  </a:moveTo>
                  <a:lnTo>
                    <a:pt x="5384" y="5488"/>
                  </a:lnTo>
                  <a:lnTo>
                    <a:pt x="5384" y="5440"/>
                  </a:lnTo>
                  <a:lnTo>
                    <a:pt x="5432" y="5440"/>
                  </a:lnTo>
                  <a:lnTo>
                    <a:pt x="5432" y="5488"/>
                  </a:lnTo>
                  <a:close/>
                  <a:moveTo>
                    <a:pt x="5336" y="5488"/>
                  </a:moveTo>
                  <a:lnTo>
                    <a:pt x="5288" y="5488"/>
                  </a:lnTo>
                  <a:lnTo>
                    <a:pt x="5288" y="5440"/>
                  </a:lnTo>
                  <a:lnTo>
                    <a:pt x="5336" y="5440"/>
                  </a:lnTo>
                  <a:lnTo>
                    <a:pt x="5336" y="5488"/>
                  </a:lnTo>
                  <a:close/>
                  <a:moveTo>
                    <a:pt x="5240" y="5488"/>
                  </a:moveTo>
                  <a:lnTo>
                    <a:pt x="5192" y="5488"/>
                  </a:lnTo>
                  <a:lnTo>
                    <a:pt x="5192" y="5440"/>
                  </a:lnTo>
                  <a:lnTo>
                    <a:pt x="5240" y="5440"/>
                  </a:lnTo>
                  <a:lnTo>
                    <a:pt x="5240" y="5488"/>
                  </a:lnTo>
                  <a:close/>
                  <a:moveTo>
                    <a:pt x="5144" y="5488"/>
                  </a:moveTo>
                  <a:lnTo>
                    <a:pt x="5096" y="5488"/>
                  </a:lnTo>
                  <a:lnTo>
                    <a:pt x="5096" y="5440"/>
                  </a:lnTo>
                  <a:lnTo>
                    <a:pt x="5144" y="5440"/>
                  </a:lnTo>
                  <a:lnTo>
                    <a:pt x="5144" y="5488"/>
                  </a:lnTo>
                  <a:close/>
                  <a:moveTo>
                    <a:pt x="5048" y="5488"/>
                  </a:moveTo>
                  <a:lnTo>
                    <a:pt x="5000" y="5488"/>
                  </a:lnTo>
                  <a:lnTo>
                    <a:pt x="5000" y="5440"/>
                  </a:lnTo>
                  <a:lnTo>
                    <a:pt x="5048" y="5440"/>
                  </a:lnTo>
                  <a:lnTo>
                    <a:pt x="5048" y="5488"/>
                  </a:lnTo>
                  <a:close/>
                  <a:moveTo>
                    <a:pt x="4952" y="5488"/>
                  </a:moveTo>
                  <a:lnTo>
                    <a:pt x="4904" y="5488"/>
                  </a:lnTo>
                  <a:lnTo>
                    <a:pt x="4904" y="5440"/>
                  </a:lnTo>
                  <a:lnTo>
                    <a:pt x="4952" y="5440"/>
                  </a:lnTo>
                  <a:lnTo>
                    <a:pt x="4952" y="5488"/>
                  </a:lnTo>
                  <a:close/>
                  <a:moveTo>
                    <a:pt x="4856" y="5488"/>
                  </a:moveTo>
                  <a:lnTo>
                    <a:pt x="4808" y="5488"/>
                  </a:lnTo>
                  <a:lnTo>
                    <a:pt x="4808" y="5440"/>
                  </a:lnTo>
                  <a:lnTo>
                    <a:pt x="4856" y="5440"/>
                  </a:lnTo>
                  <a:lnTo>
                    <a:pt x="4856" y="5488"/>
                  </a:lnTo>
                  <a:close/>
                  <a:moveTo>
                    <a:pt x="4760" y="5488"/>
                  </a:moveTo>
                  <a:lnTo>
                    <a:pt x="4712" y="5488"/>
                  </a:lnTo>
                  <a:lnTo>
                    <a:pt x="4712" y="5440"/>
                  </a:lnTo>
                  <a:lnTo>
                    <a:pt x="4760" y="5440"/>
                  </a:lnTo>
                  <a:lnTo>
                    <a:pt x="4760" y="5488"/>
                  </a:lnTo>
                  <a:close/>
                  <a:moveTo>
                    <a:pt x="4664" y="5488"/>
                  </a:moveTo>
                  <a:lnTo>
                    <a:pt x="4616" y="5488"/>
                  </a:lnTo>
                  <a:lnTo>
                    <a:pt x="4616" y="5440"/>
                  </a:lnTo>
                  <a:lnTo>
                    <a:pt x="4664" y="5440"/>
                  </a:lnTo>
                  <a:lnTo>
                    <a:pt x="4664" y="5488"/>
                  </a:lnTo>
                  <a:close/>
                  <a:moveTo>
                    <a:pt x="4568" y="5488"/>
                  </a:moveTo>
                  <a:lnTo>
                    <a:pt x="4520" y="5488"/>
                  </a:lnTo>
                  <a:lnTo>
                    <a:pt x="4520" y="5440"/>
                  </a:lnTo>
                  <a:lnTo>
                    <a:pt x="4568" y="5440"/>
                  </a:lnTo>
                  <a:lnTo>
                    <a:pt x="4568" y="5488"/>
                  </a:lnTo>
                  <a:close/>
                  <a:moveTo>
                    <a:pt x="4472" y="5488"/>
                  </a:moveTo>
                  <a:lnTo>
                    <a:pt x="4424" y="5488"/>
                  </a:lnTo>
                  <a:lnTo>
                    <a:pt x="4424" y="5440"/>
                  </a:lnTo>
                  <a:lnTo>
                    <a:pt x="4472" y="5440"/>
                  </a:lnTo>
                  <a:lnTo>
                    <a:pt x="4472" y="5488"/>
                  </a:lnTo>
                  <a:close/>
                  <a:moveTo>
                    <a:pt x="4376" y="5488"/>
                  </a:moveTo>
                  <a:lnTo>
                    <a:pt x="4328" y="5488"/>
                  </a:lnTo>
                  <a:lnTo>
                    <a:pt x="4328" y="5440"/>
                  </a:lnTo>
                  <a:lnTo>
                    <a:pt x="4376" y="5440"/>
                  </a:lnTo>
                  <a:lnTo>
                    <a:pt x="4376" y="5488"/>
                  </a:lnTo>
                  <a:close/>
                  <a:moveTo>
                    <a:pt x="4280" y="5488"/>
                  </a:moveTo>
                  <a:lnTo>
                    <a:pt x="4232" y="5488"/>
                  </a:lnTo>
                  <a:lnTo>
                    <a:pt x="4232" y="5440"/>
                  </a:lnTo>
                  <a:lnTo>
                    <a:pt x="4280" y="5440"/>
                  </a:lnTo>
                  <a:lnTo>
                    <a:pt x="4280" y="5488"/>
                  </a:lnTo>
                  <a:close/>
                  <a:moveTo>
                    <a:pt x="4184" y="5488"/>
                  </a:moveTo>
                  <a:lnTo>
                    <a:pt x="4136" y="5488"/>
                  </a:lnTo>
                  <a:lnTo>
                    <a:pt x="4136" y="5440"/>
                  </a:lnTo>
                  <a:lnTo>
                    <a:pt x="4184" y="5440"/>
                  </a:lnTo>
                  <a:lnTo>
                    <a:pt x="4184" y="5488"/>
                  </a:lnTo>
                  <a:close/>
                  <a:moveTo>
                    <a:pt x="4088" y="5488"/>
                  </a:moveTo>
                  <a:lnTo>
                    <a:pt x="4040" y="5488"/>
                  </a:lnTo>
                  <a:lnTo>
                    <a:pt x="4040" y="5440"/>
                  </a:lnTo>
                  <a:lnTo>
                    <a:pt x="4088" y="5440"/>
                  </a:lnTo>
                  <a:lnTo>
                    <a:pt x="4088" y="5488"/>
                  </a:lnTo>
                  <a:close/>
                  <a:moveTo>
                    <a:pt x="3992" y="5488"/>
                  </a:moveTo>
                  <a:lnTo>
                    <a:pt x="3944" y="5488"/>
                  </a:lnTo>
                  <a:lnTo>
                    <a:pt x="3944" y="5440"/>
                  </a:lnTo>
                  <a:lnTo>
                    <a:pt x="3992" y="5440"/>
                  </a:lnTo>
                  <a:lnTo>
                    <a:pt x="3992" y="5488"/>
                  </a:lnTo>
                  <a:close/>
                  <a:moveTo>
                    <a:pt x="3896" y="5488"/>
                  </a:moveTo>
                  <a:lnTo>
                    <a:pt x="3848" y="5488"/>
                  </a:lnTo>
                  <a:lnTo>
                    <a:pt x="3848" y="5440"/>
                  </a:lnTo>
                  <a:lnTo>
                    <a:pt x="3896" y="5440"/>
                  </a:lnTo>
                  <a:lnTo>
                    <a:pt x="3896" y="5488"/>
                  </a:lnTo>
                  <a:close/>
                  <a:moveTo>
                    <a:pt x="3800" y="5488"/>
                  </a:moveTo>
                  <a:lnTo>
                    <a:pt x="3752" y="5488"/>
                  </a:lnTo>
                  <a:lnTo>
                    <a:pt x="3752" y="5440"/>
                  </a:lnTo>
                  <a:lnTo>
                    <a:pt x="3800" y="5440"/>
                  </a:lnTo>
                  <a:lnTo>
                    <a:pt x="3800" y="5488"/>
                  </a:lnTo>
                  <a:close/>
                  <a:moveTo>
                    <a:pt x="3704" y="5488"/>
                  </a:moveTo>
                  <a:lnTo>
                    <a:pt x="3656" y="5488"/>
                  </a:lnTo>
                  <a:lnTo>
                    <a:pt x="3656" y="5440"/>
                  </a:lnTo>
                  <a:lnTo>
                    <a:pt x="3704" y="5440"/>
                  </a:lnTo>
                  <a:lnTo>
                    <a:pt x="3704" y="5488"/>
                  </a:lnTo>
                  <a:close/>
                  <a:moveTo>
                    <a:pt x="3608" y="5488"/>
                  </a:moveTo>
                  <a:lnTo>
                    <a:pt x="3560" y="5488"/>
                  </a:lnTo>
                  <a:lnTo>
                    <a:pt x="3560" y="5440"/>
                  </a:lnTo>
                  <a:lnTo>
                    <a:pt x="3608" y="5440"/>
                  </a:lnTo>
                  <a:lnTo>
                    <a:pt x="3608" y="5488"/>
                  </a:lnTo>
                  <a:close/>
                  <a:moveTo>
                    <a:pt x="3512" y="5488"/>
                  </a:moveTo>
                  <a:lnTo>
                    <a:pt x="3464" y="5488"/>
                  </a:lnTo>
                  <a:lnTo>
                    <a:pt x="3464" y="5440"/>
                  </a:lnTo>
                  <a:lnTo>
                    <a:pt x="3512" y="5440"/>
                  </a:lnTo>
                  <a:lnTo>
                    <a:pt x="3512" y="5488"/>
                  </a:lnTo>
                  <a:close/>
                  <a:moveTo>
                    <a:pt x="3416" y="5488"/>
                  </a:moveTo>
                  <a:lnTo>
                    <a:pt x="3368" y="5488"/>
                  </a:lnTo>
                  <a:lnTo>
                    <a:pt x="3368" y="5440"/>
                  </a:lnTo>
                  <a:lnTo>
                    <a:pt x="3416" y="5440"/>
                  </a:lnTo>
                  <a:lnTo>
                    <a:pt x="3416" y="5488"/>
                  </a:lnTo>
                  <a:close/>
                  <a:moveTo>
                    <a:pt x="3320" y="5488"/>
                  </a:moveTo>
                  <a:lnTo>
                    <a:pt x="3272" y="5488"/>
                  </a:lnTo>
                  <a:lnTo>
                    <a:pt x="3272" y="5440"/>
                  </a:lnTo>
                  <a:lnTo>
                    <a:pt x="3320" y="5440"/>
                  </a:lnTo>
                  <a:lnTo>
                    <a:pt x="3320" y="5488"/>
                  </a:lnTo>
                  <a:close/>
                  <a:moveTo>
                    <a:pt x="3224" y="5488"/>
                  </a:moveTo>
                  <a:lnTo>
                    <a:pt x="3176" y="5488"/>
                  </a:lnTo>
                  <a:lnTo>
                    <a:pt x="3176" y="5440"/>
                  </a:lnTo>
                  <a:lnTo>
                    <a:pt x="3224" y="5440"/>
                  </a:lnTo>
                  <a:lnTo>
                    <a:pt x="3224" y="5488"/>
                  </a:lnTo>
                  <a:close/>
                  <a:moveTo>
                    <a:pt x="3128" y="5488"/>
                  </a:moveTo>
                  <a:lnTo>
                    <a:pt x="3080" y="5488"/>
                  </a:lnTo>
                  <a:lnTo>
                    <a:pt x="3080" y="5440"/>
                  </a:lnTo>
                  <a:lnTo>
                    <a:pt x="3128" y="5440"/>
                  </a:lnTo>
                  <a:lnTo>
                    <a:pt x="3128" y="5488"/>
                  </a:lnTo>
                  <a:close/>
                  <a:moveTo>
                    <a:pt x="3032" y="5488"/>
                  </a:moveTo>
                  <a:lnTo>
                    <a:pt x="2984" y="5488"/>
                  </a:lnTo>
                  <a:lnTo>
                    <a:pt x="2984" y="5440"/>
                  </a:lnTo>
                  <a:lnTo>
                    <a:pt x="3032" y="5440"/>
                  </a:lnTo>
                  <a:lnTo>
                    <a:pt x="3032" y="5488"/>
                  </a:lnTo>
                  <a:close/>
                  <a:moveTo>
                    <a:pt x="2936" y="5488"/>
                  </a:moveTo>
                  <a:lnTo>
                    <a:pt x="2888" y="5488"/>
                  </a:lnTo>
                  <a:lnTo>
                    <a:pt x="2888" y="5440"/>
                  </a:lnTo>
                  <a:lnTo>
                    <a:pt x="2936" y="5440"/>
                  </a:lnTo>
                  <a:lnTo>
                    <a:pt x="2936" y="5488"/>
                  </a:lnTo>
                  <a:close/>
                  <a:moveTo>
                    <a:pt x="2840" y="5488"/>
                  </a:moveTo>
                  <a:lnTo>
                    <a:pt x="2792" y="5488"/>
                  </a:lnTo>
                  <a:lnTo>
                    <a:pt x="2792" y="5440"/>
                  </a:lnTo>
                  <a:lnTo>
                    <a:pt x="2840" y="5440"/>
                  </a:lnTo>
                  <a:lnTo>
                    <a:pt x="2840" y="5488"/>
                  </a:lnTo>
                  <a:close/>
                  <a:moveTo>
                    <a:pt x="2744" y="5488"/>
                  </a:moveTo>
                  <a:lnTo>
                    <a:pt x="2696" y="5488"/>
                  </a:lnTo>
                  <a:lnTo>
                    <a:pt x="2696" y="5440"/>
                  </a:lnTo>
                  <a:lnTo>
                    <a:pt x="2744" y="5440"/>
                  </a:lnTo>
                  <a:lnTo>
                    <a:pt x="2744" y="5488"/>
                  </a:lnTo>
                  <a:close/>
                  <a:moveTo>
                    <a:pt x="2648" y="5488"/>
                  </a:moveTo>
                  <a:lnTo>
                    <a:pt x="2600" y="5488"/>
                  </a:lnTo>
                  <a:lnTo>
                    <a:pt x="2600" y="5440"/>
                  </a:lnTo>
                  <a:lnTo>
                    <a:pt x="2648" y="5440"/>
                  </a:lnTo>
                  <a:lnTo>
                    <a:pt x="2648" y="5488"/>
                  </a:lnTo>
                  <a:close/>
                  <a:moveTo>
                    <a:pt x="2552" y="5488"/>
                  </a:moveTo>
                  <a:lnTo>
                    <a:pt x="2504" y="5488"/>
                  </a:lnTo>
                  <a:lnTo>
                    <a:pt x="2504" y="5440"/>
                  </a:lnTo>
                  <a:lnTo>
                    <a:pt x="2552" y="5440"/>
                  </a:lnTo>
                  <a:lnTo>
                    <a:pt x="2552" y="5488"/>
                  </a:lnTo>
                  <a:close/>
                  <a:moveTo>
                    <a:pt x="2456" y="5488"/>
                  </a:moveTo>
                  <a:lnTo>
                    <a:pt x="2408" y="5488"/>
                  </a:lnTo>
                  <a:lnTo>
                    <a:pt x="2408" y="5440"/>
                  </a:lnTo>
                  <a:lnTo>
                    <a:pt x="2456" y="5440"/>
                  </a:lnTo>
                  <a:lnTo>
                    <a:pt x="2456" y="5488"/>
                  </a:lnTo>
                  <a:close/>
                  <a:moveTo>
                    <a:pt x="2360" y="5488"/>
                  </a:moveTo>
                  <a:lnTo>
                    <a:pt x="2312" y="5488"/>
                  </a:lnTo>
                  <a:lnTo>
                    <a:pt x="2312" y="5440"/>
                  </a:lnTo>
                  <a:lnTo>
                    <a:pt x="2360" y="5440"/>
                  </a:lnTo>
                  <a:lnTo>
                    <a:pt x="2360" y="5488"/>
                  </a:lnTo>
                  <a:close/>
                  <a:moveTo>
                    <a:pt x="2264" y="5488"/>
                  </a:moveTo>
                  <a:lnTo>
                    <a:pt x="2216" y="5488"/>
                  </a:lnTo>
                  <a:lnTo>
                    <a:pt x="2216" y="5440"/>
                  </a:lnTo>
                  <a:lnTo>
                    <a:pt x="2264" y="5440"/>
                  </a:lnTo>
                  <a:lnTo>
                    <a:pt x="2264" y="5488"/>
                  </a:lnTo>
                  <a:close/>
                  <a:moveTo>
                    <a:pt x="2168" y="5488"/>
                  </a:moveTo>
                  <a:lnTo>
                    <a:pt x="2120" y="5488"/>
                  </a:lnTo>
                  <a:lnTo>
                    <a:pt x="2120" y="5440"/>
                  </a:lnTo>
                  <a:lnTo>
                    <a:pt x="2168" y="5440"/>
                  </a:lnTo>
                  <a:lnTo>
                    <a:pt x="2168" y="5488"/>
                  </a:lnTo>
                  <a:close/>
                  <a:moveTo>
                    <a:pt x="2072" y="5488"/>
                  </a:moveTo>
                  <a:lnTo>
                    <a:pt x="2024" y="5488"/>
                  </a:lnTo>
                  <a:lnTo>
                    <a:pt x="2024" y="5440"/>
                  </a:lnTo>
                  <a:lnTo>
                    <a:pt x="2072" y="5440"/>
                  </a:lnTo>
                  <a:lnTo>
                    <a:pt x="2072" y="5488"/>
                  </a:lnTo>
                  <a:close/>
                  <a:moveTo>
                    <a:pt x="1976" y="5488"/>
                  </a:moveTo>
                  <a:lnTo>
                    <a:pt x="1928" y="5488"/>
                  </a:lnTo>
                  <a:lnTo>
                    <a:pt x="1928" y="5440"/>
                  </a:lnTo>
                  <a:lnTo>
                    <a:pt x="1976" y="5440"/>
                  </a:lnTo>
                  <a:lnTo>
                    <a:pt x="1976" y="5488"/>
                  </a:lnTo>
                  <a:close/>
                  <a:moveTo>
                    <a:pt x="1880" y="5488"/>
                  </a:moveTo>
                  <a:lnTo>
                    <a:pt x="1832" y="5488"/>
                  </a:lnTo>
                  <a:lnTo>
                    <a:pt x="1832" y="5440"/>
                  </a:lnTo>
                  <a:lnTo>
                    <a:pt x="1880" y="5440"/>
                  </a:lnTo>
                  <a:lnTo>
                    <a:pt x="1880" y="5488"/>
                  </a:lnTo>
                  <a:close/>
                  <a:moveTo>
                    <a:pt x="1784" y="5488"/>
                  </a:moveTo>
                  <a:lnTo>
                    <a:pt x="1736" y="5488"/>
                  </a:lnTo>
                  <a:lnTo>
                    <a:pt x="1736" y="5440"/>
                  </a:lnTo>
                  <a:lnTo>
                    <a:pt x="1784" y="5440"/>
                  </a:lnTo>
                  <a:lnTo>
                    <a:pt x="1784" y="5488"/>
                  </a:lnTo>
                  <a:close/>
                  <a:moveTo>
                    <a:pt x="1688" y="5488"/>
                  </a:moveTo>
                  <a:lnTo>
                    <a:pt x="1640" y="5488"/>
                  </a:lnTo>
                  <a:lnTo>
                    <a:pt x="1640" y="5440"/>
                  </a:lnTo>
                  <a:lnTo>
                    <a:pt x="1688" y="5440"/>
                  </a:lnTo>
                  <a:lnTo>
                    <a:pt x="1688" y="5488"/>
                  </a:lnTo>
                  <a:close/>
                  <a:moveTo>
                    <a:pt x="1592" y="5488"/>
                  </a:moveTo>
                  <a:lnTo>
                    <a:pt x="1544" y="5488"/>
                  </a:lnTo>
                  <a:lnTo>
                    <a:pt x="1544" y="5440"/>
                  </a:lnTo>
                  <a:lnTo>
                    <a:pt x="1592" y="5440"/>
                  </a:lnTo>
                  <a:lnTo>
                    <a:pt x="1592" y="5488"/>
                  </a:lnTo>
                  <a:close/>
                  <a:moveTo>
                    <a:pt x="1496" y="5488"/>
                  </a:moveTo>
                  <a:lnTo>
                    <a:pt x="1448" y="5488"/>
                  </a:lnTo>
                  <a:lnTo>
                    <a:pt x="1448" y="5440"/>
                  </a:lnTo>
                  <a:lnTo>
                    <a:pt x="1496" y="5440"/>
                  </a:lnTo>
                  <a:lnTo>
                    <a:pt x="1496" y="5488"/>
                  </a:lnTo>
                  <a:close/>
                  <a:moveTo>
                    <a:pt x="1400" y="5488"/>
                  </a:moveTo>
                  <a:lnTo>
                    <a:pt x="1352" y="5488"/>
                  </a:lnTo>
                  <a:lnTo>
                    <a:pt x="1352" y="5440"/>
                  </a:lnTo>
                  <a:lnTo>
                    <a:pt x="1400" y="5440"/>
                  </a:lnTo>
                  <a:lnTo>
                    <a:pt x="1400" y="5488"/>
                  </a:lnTo>
                  <a:close/>
                  <a:moveTo>
                    <a:pt x="1304" y="5488"/>
                  </a:moveTo>
                  <a:lnTo>
                    <a:pt x="1256" y="5488"/>
                  </a:lnTo>
                  <a:lnTo>
                    <a:pt x="1256" y="5440"/>
                  </a:lnTo>
                  <a:lnTo>
                    <a:pt x="1304" y="5440"/>
                  </a:lnTo>
                  <a:lnTo>
                    <a:pt x="1304" y="5488"/>
                  </a:lnTo>
                  <a:close/>
                  <a:moveTo>
                    <a:pt x="1208" y="5488"/>
                  </a:moveTo>
                  <a:lnTo>
                    <a:pt x="1160" y="5488"/>
                  </a:lnTo>
                  <a:lnTo>
                    <a:pt x="1160" y="5440"/>
                  </a:lnTo>
                  <a:lnTo>
                    <a:pt x="1208" y="5440"/>
                  </a:lnTo>
                  <a:lnTo>
                    <a:pt x="1208" y="5488"/>
                  </a:lnTo>
                  <a:close/>
                  <a:moveTo>
                    <a:pt x="1112" y="5488"/>
                  </a:moveTo>
                  <a:lnTo>
                    <a:pt x="1064" y="5488"/>
                  </a:lnTo>
                  <a:lnTo>
                    <a:pt x="1064" y="5440"/>
                  </a:lnTo>
                  <a:lnTo>
                    <a:pt x="1112" y="5440"/>
                  </a:lnTo>
                  <a:lnTo>
                    <a:pt x="1112" y="5488"/>
                  </a:lnTo>
                  <a:close/>
                  <a:moveTo>
                    <a:pt x="1016" y="5488"/>
                  </a:moveTo>
                  <a:lnTo>
                    <a:pt x="968" y="5488"/>
                  </a:lnTo>
                  <a:lnTo>
                    <a:pt x="968" y="5440"/>
                  </a:lnTo>
                  <a:lnTo>
                    <a:pt x="1016" y="5440"/>
                  </a:lnTo>
                  <a:lnTo>
                    <a:pt x="1016" y="5488"/>
                  </a:lnTo>
                  <a:close/>
                  <a:moveTo>
                    <a:pt x="920" y="5488"/>
                  </a:moveTo>
                  <a:lnTo>
                    <a:pt x="872" y="5488"/>
                  </a:lnTo>
                  <a:lnTo>
                    <a:pt x="872" y="5440"/>
                  </a:lnTo>
                  <a:lnTo>
                    <a:pt x="920" y="5440"/>
                  </a:lnTo>
                  <a:lnTo>
                    <a:pt x="920" y="5488"/>
                  </a:lnTo>
                  <a:close/>
                  <a:moveTo>
                    <a:pt x="824" y="5488"/>
                  </a:moveTo>
                  <a:lnTo>
                    <a:pt x="776" y="5488"/>
                  </a:lnTo>
                  <a:lnTo>
                    <a:pt x="776" y="5440"/>
                  </a:lnTo>
                  <a:lnTo>
                    <a:pt x="824" y="5440"/>
                  </a:lnTo>
                  <a:lnTo>
                    <a:pt x="824" y="5488"/>
                  </a:lnTo>
                  <a:close/>
                  <a:moveTo>
                    <a:pt x="728" y="5488"/>
                  </a:moveTo>
                  <a:lnTo>
                    <a:pt x="680" y="5488"/>
                  </a:lnTo>
                  <a:lnTo>
                    <a:pt x="680" y="5440"/>
                  </a:lnTo>
                  <a:lnTo>
                    <a:pt x="728" y="5440"/>
                  </a:lnTo>
                  <a:lnTo>
                    <a:pt x="728" y="5488"/>
                  </a:lnTo>
                  <a:close/>
                  <a:moveTo>
                    <a:pt x="632" y="5488"/>
                  </a:moveTo>
                  <a:lnTo>
                    <a:pt x="584" y="5488"/>
                  </a:lnTo>
                  <a:lnTo>
                    <a:pt x="584" y="5440"/>
                  </a:lnTo>
                  <a:lnTo>
                    <a:pt x="632" y="5440"/>
                  </a:lnTo>
                  <a:lnTo>
                    <a:pt x="632" y="5488"/>
                  </a:lnTo>
                  <a:close/>
                  <a:moveTo>
                    <a:pt x="536" y="5488"/>
                  </a:moveTo>
                  <a:lnTo>
                    <a:pt x="488" y="5488"/>
                  </a:lnTo>
                  <a:lnTo>
                    <a:pt x="488" y="5440"/>
                  </a:lnTo>
                  <a:lnTo>
                    <a:pt x="536" y="5440"/>
                  </a:lnTo>
                  <a:lnTo>
                    <a:pt x="536" y="5488"/>
                  </a:lnTo>
                  <a:close/>
                  <a:moveTo>
                    <a:pt x="440" y="5488"/>
                  </a:moveTo>
                  <a:lnTo>
                    <a:pt x="392" y="5488"/>
                  </a:lnTo>
                  <a:lnTo>
                    <a:pt x="392" y="5440"/>
                  </a:lnTo>
                  <a:lnTo>
                    <a:pt x="440" y="5440"/>
                  </a:lnTo>
                  <a:lnTo>
                    <a:pt x="440" y="5488"/>
                  </a:lnTo>
                  <a:close/>
                  <a:moveTo>
                    <a:pt x="344" y="5488"/>
                  </a:moveTo>
                  <a:lnTo>
                    <a:pt x="296" y="5488"/>
                  </a:lnTo>
                  <a:lnTo>
                    <a:pt x="296" y="5440"/>
                  </a:lnTo>
                  <a:lnTo>
                    <a:pt x="344" y="5440"/>
                  </a:lnTo>
                  <a:lnTo>
                    <a:pt x="344" y="5488"/>
                  </a:lnTo>
                  <a:close/>
                  <a:moveTo>
                    <a:pt x="248" y="5488"/>
                  </a:moveTo>
                  <a:lnTo>
                    <a:pt x="200" y="5488"/>
                  </a:lnTo>
                  <a:lnTo>
                    <a:pt x="200" y="5440"/>
                  </a:lnTo>
                  <a:lnTo>
                    <a:pt x="248" y="5440"/>
                  </a:lnTo>
                  <a:lnTo>
                    <a:pt x="248" y="5488"/>
                  </a:lnTo>
                  <a:close/>
                  <a:moveTo>
                    <a:pt x="152" y="5488"/>
                  </a:moveTo>
                  <a:lnTo>
                    <a:pt x="104" y="5488"/>
                  </a:lnTo>
                  <a:lnTo>
                    <a:pt x="104" y="5440"/>
                  </a:lnTo>
                  <a:lnTo>
                    <a:pt x="152" y="5440"/>
                  </a:lnTo>
                  <a:lnTo>
                    <a:pt x="152" y="5488"/>
                  </a:lnTo>
                  <a:close/>
                  <a:moveTo>
                    <a:pt x="56" y="5488"/>
                  </a:moveTo>
                  <a:lnTo>
                    <a:pt x="24" y="5488"/>
                  </a:lnTo>
                  <a:lnTo>
                    <a:pt x="24" y="5440"/>
                  </a:lnTo>
                  <a:lnTo>
                    <a:pt x="56" y="5440"/>
                  </a:lnTo>
                  <a:lnTo>
                    <a:pt x="56" y="548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9" name="Rectangle 437"/>
            <p:cNvSpPr>
              <a:spLocks noChangeArrowheads="1"/>
            </p:cNvSpPr>
            <p:nvPr/>
          </p:nvSpPr>
          <p:spPr bwMode="auto">
            <a:xfrm>
              <a:off x="6549640" y="2370604"/>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92" name="Rectangle 541"/>
            <p:cNvSpPr>
              <a:spLocks noChangeArrowheads="1"/>
            </p:cNvSpPr>
            <p:nvPr/>
          </p:nvSpPr>
          <p:spPr bwMode="auto">
            <a:xfrm>
              <a:off x="7215206" y="2254717"/>
              <a:ext cx="839384" cy="606438"/>
            </a:xfrm>
            <a:prstGeom prst="rect">
              <a:avLst/>
            </a:prstGeom>
            <a:solidFill>
              <a:srgbClr val="B7DEE8"/>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542"/>
            <p:cNvSpPr>
              <a:spLocks noEditPoints="1"/>
            </p:cNvSpPr>
            <p:nvPr/>
          </p:nvSpPr>
          <p:spPr bwMode="auto">
            <a:xfrm>
              <a:off x="7215206" y="2249954"/>
              <a:ext cx="829858" cy="611201"/>
            </a:xfrm>
            <a:custGeom>
              <a:avLst/>
              <a:gdLst/>
              <a:ahLst/>
              <a:cxnLst>
                <a:cxn ang="0">
                  <a:pos x="48" y="5176"/>
                </a:cxn>
                <a:cxn ang="0">
                  <a:pos x="48" y="4744"/>
                </a:cxn>
                <a:cxn ang="0">
                  <a:pos x="0" y="4360"/>
                </a:cxn>
                <a:cxn ang="0">
                  <a:pos x="0" y="4024"/>
                </a:cxn>
                <a:cxn ang="0">
                  <a:pos x="0" y="3736"/>
                </a:cxn>
                <a:cxn ang="0">
                  <a:pos x="48" y="3352"/>
                </a:cxn>
                <a:cxn ang="0">
                  <a:pos x="48" y="2920"/>
                </a:cxn>
                <a:cxn ang="0">
                  <a:pos x="0" y="2536"/>
                </a:cxn>
                <a:cxn ang="0">
                  <a:pos x="0" y="2200"/>
                </a:cxn>
                <a:cxn ang="0">
                  <a:pos x="0" y="1912"/>
                </a:cxn>
                <a:cxn ang="0">
                  <a:pos x="48" y="1528"/>
                </a:cxn>
                <a:cxn ang="0">
                  <a:pos x="48" y="1096"/>
                </a:cxn>
                <a:cxn ang="0">
                  <a:pos x="0" y="712"/>
                </a:cxn>
                <a:cxn ang="0">
                  <a:pos x="0" y="376"/>
                </a:cxn>
                <a:cxn ang="0">
                  <a:pos x="0" y="88"/>
                </a:cxn>
                <a:cxn ang="0">
                  <a:pos x="344" y="48"/>
                </a:cxn>
                <a:cxn ang="0">
                  <a:pos x="776" y="48"/>
                </a:cxn>
                <a:cxn ang="0">
                  <a:pos x="1160" y="0"/>
                </a:cxn>
                <a:cxn ang="0">
                  <a:pos x="1496" y="0"/>
                </a:cxn>
                <a:cxn ang="0">
                  <a:pos x="1784" y="0"/>
                </a:cxn>
                <a:cxn ang="0">
                  <a:pos x="2168" y="48"/>
                </a:cxn>
                <a:cxn ang="0">
                  <a:pos x="2600" y="48"/>
                </a:cxn>
                <a:cxn ang="0">
                  <a:pos x="2984" y="0"/>
                </a:cxn>
                <a:cxn ang="0">
                  <a:pos x="3320" y="0"/>
                </a:cxn>
                <a:cxn ang="0">
                  <a:pos x="3608" y="0"/>
                </a:cxn>
                <a:cxn ang="0">
                  <a:pos x="3992" y="48"/>
                </a:cxn>
                <a:cxn ang="0">
                  <a:pos x="4424" y="48"/>
                </a:cxn>
                <a:cxn ang="0">
                  <a:pos x="4808" y="0"/>
                </a:cxn>
                <a:cxn ang="0">
                  <a:pos x="5144" y="0"/>
                </a:cxn>
                <a:cxn ang="0">
                  <a:pos x="5432" y="0"/>
                </a:cxn>
                <a:cxn ang="0">
                  <a:pos x="5568" y="248"/>
                </a:cxn>
                <a:cxn ang="0">
                  <a:pos x="5568" y="680"/>
                </a:cxn>
                <a:cxn ang="0">
                  <a:pos x="5616" y="1064"/>
                </a:cxn>
                <a:cxn ang="0">
                  <a:pos x="5616" y="1400"/>
                </a:cxn>
                <a:cxn ang="0">
                  <a:pos x="5616" y="1688"/>
                </a:cxn>
                <a:cxn ang="0">
                  <a:pos x="5568" y="2072"/>
                </a:cxn>
                <a:cxn ang="0">
                  <a:pos x="5568" y="2504"/>
                </a:cxn>
                <a:cxn ang="0">
                  <a:pos x="5616" y="2888"/>
                </a:cxn>
                <a:cxn ang="0">
                  <a:pos x="5616" y="3224"/>
                </a:cxn>
                <a:cxn ang="0">
                  <a:pos x="5616" y="3512"/>
                </a:cxn>
                <a:cxn ang="0">
                  <a:pos x="5568" y="3896"/>
                </a:cxn>
                <a:cxn ang="0">
                  <a:pos x="5568" y="4328"/>
                </a:cxn>
                <a:cxn ang="0">
                  <a:pos x="5616" y="4712"/>
                </a:cxn>
                <a:cxn ang="0">
                  <a:pos x="5616" y="5048"/>
                </a:cxn>
                <a:cxn ang="0">
                  <a:pos x="5616" y="5336"/>
                </a:cxn>
                <a:cxn ang="0">
                  <a:pos x="5432" y="5488"/>
                </a:cxn>
                <a:cxn ang="0">
                  <a:pos x="5048" y="5440"/>
                </a:cxn>
                <a:cxn ang="0">
                  <a:pos x="4616" y="5440"/>
                </a:cxn>
                <a:cxn ang="0">
                  <a:pos x="4232" y="5488"/>
                </a:cxn>
                <a:cxn ang="0">
                  <a:pos x="3896" y="5488"/>
                </a:cxn>
                <a:cxn ang="0">
                  <a:pos x="3608" y="5488"/>
                </a:cxn>
                <a:cxn ang="0">
                  <a:pos x="3224" y="5440"/>
                </a:cxn>
                <a:cxn ang="0">
                  <a:pos x="2792" y="5440"/>
                </a:cxn>
                <a:cxn ang="0">
                  <a:pos x="2408" y="5488"/>
                </a:cxn>
                <a:cxn ang="0">
                  <a:pos x="2072" y="5488"/>
                </a:cxn>
                <a:cxn ang="0">
                  <a:pos x="1784" y="5488"/>
                </a:cxn>
                <a:cxn ang="0">
                  <a:pos x="1400" y="5440"/>
                </a:cxn>
                <a:cxn ang="0">
                  <a:pos x="968" y="5440"/>
                </a:cxn>
                <a:cxn ang="0">
                  <a:pos x="584" y="5488"/>
                </a:cxn>
                <a:cxn ang="0">
                  <a:pos x="248" y="5488"/>
                </a:cxn>
              </a:cxnLst>
              <a:rect l="0" t="0" r="r" b="b"/>
              <a:pathLst>
                <a:path w="5616" h="5488">
                  <a:moveTo>
                    <a:pt x="0" y="5464"/>
                  </a:moveTo>
                  <a:lnTo>
                    <a:pt x="0" y="5416"/>
                  </a:lnTo>
                  <a:lnTo>
                    <a:pt x="48" y="5416"/>
                  </a:lnTo>
                  <a:lnTo>
                    <a:pt x="48" y="5464"/>
                  </a:lnTo>
                  <a:lnTo>
                    <a:pt x="0" y="5464"/>
                  </a:lnTo>
                  <a:close/>
                  <a:moveTo>
                    <a:pt x="0" y="5368"/>
                  </a:moveTo>
                  <a:lnTo>
                    <a:pt x="0" y="5320"/>
                  </a:lnTo>
                  <a:lnTo>
                    <a:pt x="48" y="5320"/>
                  </a:lnTo>
                  <a:lnTo>
                    <a:pt x="48" y="5368"/>
                  </a:lnTo>
                  <a:lnTo>
                    <a:pt x="0" y="5368"/>
                  </a:lnTo>
                  <a:close/>
                  <a:moveTo>
                    <a:pt x="0" y="5272"/>
                  </a:moveTo>
                  <a:lnTo>
                    <a:pt x="0" y="5224"/>
                  </a:lnTo>
                  <a:lnTo>
                    <a:pt x="48" y="5224"/>
                  </a:lnTo>
                  <a:lnTo>
                    <a:pt x="48" y="5272"/>
                  </a:lnTo>
                  <a:lnTo>
                    <a:pt x="0" y="5272"/>
                  </a:lnTo>
                  <a:close/>
                  <a:moveTo>
                    <a:pt x="0" y="5176"/>
                  </a:moveTo>
                  <a:lnTo>
                    <a:pt x="0" y="5128"/>
                  </a:lnTo>
                  <a:lnTo>
                    <a:pt x="48" y="5128"/>
                  </a:lnTo>
                  <a:lnTo>
                    <a:pt x="48" y="5176"/>
                  </a:lnTo>
                  <a:lnTo>
                    <a:pt x="0" y="5176"/>
                  </a:lnTo>
                  <a:close/>
                  <a:moveTo>
                    <a:pt x="0" y="5080"/>
                  </a:moveTo>
                  <a:lnTo>
                    <a:pt x="0" y="5032"/>
                  </a:lnTo>
                  <a:lnTo>
                    <a:pt x="48" y="5032"/>
                  </a:lnTo>
                  <a:lnTo>
                    <a:pt x="48" y="5080"/>
                  </a:lnTo>
                  <a:lnTo>
                    <a:pt x="0" y="5080"/>
                  </a:lnTo>
                  <a:close/>
                  <a:moveTo>
                    <a:pt x="0" y="4984"/>
                  </a:moveTo>
                  <a:lnTo>
                    <a:pt x="0" y="4936"/>
                  </a:lnTo>
                  <a:lnTo>
                    <a:pt x="48" y="4936"/>
                  </a:lnTo>
                  <a:lnTo>
                    <a:pt x="48" y="4984"/>
                  </a:lnTo>
                  <a:lnTo>
                    <a:pt x="0" y="4984"/>
                  </a:lnTo>
                  <a:close/>
                  <a:moveTo>
                    <a:pt x="0" y="4888"/>
                  </a:moveTo>
                  <a:lnTo>
                    <a:pt x="0" y="4840"/>
                  </a:lnTo>
                  <a:lnTo>
                    <a:pt x="48" y="4840"/>
                  </a:lnTo>
                  <a:lnTo>
                    <a:pt x="48" y="4888"/>
                  </a:lnTo>
                  <a:lnTo>
                    <a:pt x="0" y="4888"/>
                  </a:lnTo>
                  <a:close/>
                  <a:moveTo>
                    <a:pt x="0" y="4792"/>
                  </a:moveTo>
                  <a:lnTo>
                    <a:pt x="0" y="4744"/>
                  </a:lnTo>
                  <a:lnTo>
                    <a:pt x="48" y="4744"/>
                  </a:lnTo>
                  <a:lnTo>
                    <a:pt x="48" y="4792"/>
                  </a:lnTo>
                  <a:lnTo>
                    <a:pt x="0" y="4792"/>
                  </a:lnTo>
                  <a:close/>
                  <a:moveTo>
                    <a:pt x="0" y="4696"/>
                  </a:moveTo>
                  <a:lnTo>
                    <a:pt x="0" y="4648"/>
                  </a:lnTo>
                  <a:lnTo>
                    <a:pt x="48" y="4648"/>
                  </a:lnTo>
                  <a:lnTo>
                    <a:pt x="48" y="4696"/>
                  </a:lnTo>
                  <a:lnTo>
                    <a:pt x="0" y="4696"/>
                  </a:lnTo>
                  <a:close/>
                  <a:moveTo>
                    <a:pt x="0" y="4600"/>
                  </a:moveTo>
                  <a:lnTo>
                    <a:pt x="0" y="4552"/>
                  </a:lnTo>
                  <a:lnTo>
                    <a:pt x="48" y="4552"/>
                  </a:lnTo>
                  <a:lnTo>
                    <a:pt x="48" y="4600"/>
                  </a:lnTo>
                  <a:lnTo>
                    <a:pt x="0" y="4600"/>
                  </a:lnTo>
                  <a:close/>
                  <a:moveTo>
                    <a:pt x="0" y="4504"/>
                  </a:moveTo>
                  <a:lnTo>
                    <a:pt x="0" y="4456"/>
                  </a:lnTo>
                  <a:lnTo>
                    <a:pt x="48" y="4456"/>
                  </a:lnTo>
                  <a:lnTo>
                    <a:pt x="48" y="4504"/>
                  </a:lnTo>
                  <a:lnTo>
                    <a:pt x="0" y="4504"/>
                  </a:lnTo>
                  <a:close/>
                  <a:moveTo>
                    <a:pt x="0" y="4408"/>
                  </a:moveTo>
                  <a:lnTo>
                    <a:pt x="0" y="4360"/>
                  </a:lnTo>
                  <a:lnTo>
                    <a:pt x="48" y="4360"/>
                  </a:lnTo>
                  <a:lnTo>
                    <a:pt x="48" y="4408"/>
                  </a:lnTo>
                  <a:lnTo>
                    <a:pt x="0" y="4408"/>
                  </a:lnTo>
                  <a:close/>
                  <a:moveTo>
                    <a:pt x="0" y="4312"/>
                  </a:moveTo>
                  <a:lnTo>
                    <a:pt x="0" y="4264"/>
                  </a:lnTo>
                  <a:lnTo>
                    <a:pt x="48" y="4264"/>
                  </a:lnTo>
                  <a:lnTo>
                    <a:pt x="48" y="4312"/>
                  </a:lnTo>
                  <a:lnTo>
                    <a:pt x="0" y="4312"/>
                  </a:lnTo>
                  <a:close/>
                  <a:moveTo>
                    <a:pt x="0" y="4216"/>
                  </a:moveTo>
                  <a:lnTo>
                    <a:pt x="0" y="4168"/>
                  </a:lnTo>
                  <a:lnTo>
                    <a:pt x="48" y="4168"/>
                  </a:lnTo>
                  <a:lnTo>
                    <a:pt x="48" y="4216"/>
                  </a:lnTo>
                  <a:lnTo>
                    <a:pt x="0" y="4216"/>
                  </a:lnTo>
                  <a:close/>
                  <a:moveTo>
                    <a:pt x="0" y="4120"/>
                  </a:moveTo>
                  <a:lnTo>
                    <a:pt x="0" y="4072"/>
                  </a:lnTo>
                  <a:lnTo>
                    <a:pt x="48" y="4072"/>
                  </a:lnTo>
                  <a:lnTo>
                    <a:pt x="48" y="4120"/>
                  </a:lnTo>
                  <a:lnTo>
                    <a:pt x="0" y="4120"/>
                  </a:lnTo>
                  <a:close/>
                  <a:moveTo>
                    <a:pt x="0" y="4024"/>
                  </a:moveTo>
                  <a:lnTo>
                    <a:pt x="0" y="3976"/>
                  </a:lnTo>
                  <a:lnTo>
                    <a:pt x="48" y="3976"/>
                  </a:lnTo>
                  <a:lnTo>
                    <a:pt x="48" y="4024"/>
                  </a:lnTo>
                  <a:lnTo>
                    <a:pt x="0" y="4024"/>
                  </a:lnTo>
                  <a:close/>
                  <a:moveTo>
                    <a:pt x="0" y="3928"/>
                  </a:moveTo>
                  <a:lnTo>
                    <a:pt x="0" y="3880"/>
                  </a:lnTo>
                  <a:lnTo>
                    <a:pt x="48" y="3880"/>
                  </a:lnTo>
                  <a:lnTo>
                    <a:pt x="48" y="3928"/>
                  </a:lnTo>
                  <a:lnTo>
                    <a:pt x="0" y="3928"/>
                  </a:lnTo>
                  <a:close/>
                  <a:moveTo>
                    <a:pt x="0" y="3832"/>
                  </a:moveTo>
                  <a:lnTo>
                    <a:pt x="0" y="3784"/>
                  </a:lnTo>
                  <a:lnTo>
                    <a:pt x="48" y="3784"/>
                  </a:lnTo>
                  <a:lnTo>
                    <a:pt x="48" y="3832"/>
                  </a:lnTo>
                  <a:lnTo>
                    <a:pt x="0" y="3832"/>
                  </a:lnTo>
                  <a:close/>
                  <a:moveTo>
                    <a:pt x="0" y="3736"/>
                  </a:moveTo>
                  <a:lnTo>
                    <a:pt x="0" y="3688"/>
                  </a:lnTo>
                  <a:lnTo>
                    <a:pt x="48" y="3688"/>
                  </a:lnTo>
                  <a:lnTo>
                    <a:pt x="48" y="3736"/>
                  </a:lnTo>
                  <a:lnTo>
                    <a:pt x="0" y="3736"/>
                  </a:lnTo>
                  <a:close/>
                  <a:moveTo>
                    <a:pt x="0" y="3640"/>
                  </a:moveTo>
                  <a:lnTo>
                    <a:pt x="0" y="3592"/>
                  </a:lnTo>
                  <a:lnTo>
                    <a:pt x="48" y="3592"/>
                  </a:lnTo>
                  <a:lnTo>
                    <a:pt x="48" y="3640"/>
                  </a:lnTo>
                  <a:lnTo>
                    <a:pt x="0" y="3640"/>
                  </a:lnTo>
                  <a:close/>
                  <a:moveTo>
                    <a:pt x="0" y="3544"/>
                  </a:moveTo>
                  <a:lnTo>
                    <a:pt x="0" y="3496"/>
                  </a:lnTo>
                  <a:lnTo>
                    <a:pt x="48" y="3496"/>
                  </a:lnTo>
                  <a:lnTo>
                    <a:pt x="48" y="3544"/>
                  </a:lnTo>
                  <a:lnTo>
                    <a:pt x="0" y="3544"/>
                  </a:lnTo>
                  <a:close/>
                  <a:moveTo>
                    <a:pt x="0" y="3448"/>
                  </a:moveTo>
                  <a:lnTo>
                    <a:pt x="0" y="3400"/>
                  </a:lnTo>
                  <a:lnTo>
                    <a:pt x="48" y="3400"/>
                  </a:lnTo>
                  <a:lnTo>
                    <a:pt x="48" y="3448"/>
                  </a:lnTo>
                  <a:lnTo>
                    <a:pt x="0" y="3448"/>
                  </a:lnTo>
                  <a:close/>
                  <a:moveTo>
                    <a:pt x="0" y="3352"/>
                  </a:moveTo>
                  <a:lnTo>
                    <a:pt x="0" y="3304"/>
                  </a:lnTo>
                  <a:lnTo>
                    <a:pt x="48" y="3304"/>
                  </a:lnTo>
                  <a:lnTo>
                    <a:pt x="48" y="3352"/>
                  </a:lnTo>
                  <a:lnTo>
                    <a:pt x="0" y="3352"/>
                  </a:lnTo>
                  <a:close/>
                  <a:moveTo>
                    <a:pt x="0" y="3256"/>
                  </a:moveTo>
                  <a:lnTo>
                    <a:pt x="0" y="3208"/>
                  </a:lnTo>
                  <a:lnTo>
                    <a:pt x="48" y="3208"/>
                  </a:lnTo>
                  <a:lnTo>
                    <a:pt x="48" y="3256"/>
                  </a:lnTo>
                  <a:lnTo>
                    <a:pt x="0" y="3256"/>
                  </a:lnTo>
                  <a:close/>
                  <a:moveTo>
                    <a:pt x="0" y="3160"/>
                  </a:moveTo>
                  <a:lnTo>
                    <a:pt x="0" y="3112"/>
                  </a:lnTo>
                  <a:lnTo>
                    <a:pt x="48" y="3112"/>
                  </a:lnTo>
                  <a:lnTo>
                    <a:pt x="48" y="3160"/>
                  </a:lnTo>
                  <a:lnTo>
                    <a:pt x="0" y="3160"/>
                  </a:lnTo>
                  <a:close/>
                  <a:moveTo>
                    <a:pt x="0" y="3064"/>
                  </a:moveTo>
                  <a:lnTo>
                    <a:pt x="0" y="3016"/>
                  </a:lnTo>
                  <a:lnTo>
                    <a:pt x="48" y="3016"/>
                  </a:lnTo>
                  <a:lnTo>
                    <a:pt x="48" y="3064"/>
                  </a:lnTo>
                  <a:lnTo>
                    <a:pt x="0" y="3064"/>
                  </a:lnTo>
                  <a:close/>
                  <a:moveTo>
                    <a:pt x="0" y="2968"/>
                  </a:moveTo>
                  <a:lnTo>
                    <a:pt x="0" y="2920"/>
                  </a:lnTo>
                  <a:lnTo>
                    <a:pt x="48" y="2920"/>
                  </a:lnTo>
                  <a:lnTo>
                    <a:pt x="48" y="2968"/>
                  </a:lnTo>
                  <a:lnTo>
                    <a:pt x="0" y="2968"/>
                  </a:lnTo>
                  <a:close/>
                  <a:moveTo>
                    <a:pt x="0" y="2872"/>
                  </a:moveTo>
                  <a:lnTo>
                    <a:pt x="0" y="2824"/>
                  </a:lnTo>
                  <a:lnTo>
                    <a:pt x="48" y="2824"/>
                  </a:lnTo>
                  <a:lnTo>
                    <a:pt x="48" y="2872"/>
                  </a:lnTo>
                  <a:lnTo>
                    <a:pt x="0" y="2872"/>
                  </a:lnTo>
                  <a:close/>
                  <a:moveTo>
                    <a:pt x="0" y="2776"/>
                  </a:moveTo>
                  <a:lnTo>
                    <a:pt x="0" y="2728"/>
                  </a:lnTo>
                  <a:lnTo>
                    <a:pt x="48" y="2728"/>
                  </a:lnTo>
                  <a:lnTo>
                    <a:pt x="48" y="2776"/>
                  </a:lnTo>
                  <a:lnTo>
                    <a:pt x="0" y="2776"/>
                  </a:lnTo>
                  <a:close/>
                  <a:moveTo>
                    <a:pt x="0" y="2680"/>
                  </a:moveTo>
                  <a:lnTo>
                    <a:pt x="0" y="2632"/>
                  </a:lnTo>
                  <a:lnTo>
                    <a:pt x="48" y="2632"/>
                  </a:lnTo>
                  <a:lnTo>
                    <a:pt x="48" y="2680"/>
                  </a:lnTo>
                  <a:lnTo>
                    <a:pt x="0" y="2680"/>
                  </a:lnTo>
                  <a:close/>
                  <a:moveTo>
                    <a:pt x="0" y="2584"/>
                  </a:moveTo>
                  <a:lnTo>
                    <a:pt x="0" y="2536"/>
                  </a:lnTo>
                  <a:lnTo>
                    <a:pt x="48" y="2536"/>
                  </a:lnTo>
                  <a:lnTo>
                    <a:pt x="48" y="2584"/>
                  </a:lnTo>
                  <a:lnTo>
                    <a:pt x="0" y="2584"/>
                  </a:lnTo>
                  <a:close/>
                  <a:moveTo>
                    <a:pt x="0" y="2488"/>
                  </a:moveTo>
                  <a:lnTo>
                    <a:pt x="0" y="2440"/>
                  </a:lnTo>
                  <a:lnTo>
                    <a:pt x="48" y="2440"/>
                  </a:lnTo>
                  <a:lnTo>
                    <a:pt x="48" y="2488"/>
                  </a:lnTo>
                  <a:lnTo>
                    <a:pt x="0" y="2488"/>
                  </a:lnTo>
                  <a:close/>
                  <a:moveTo>
                    <a:pt x="0" y="2392"/>
                  </a:moveTo>
                  <a:lnTo>
                    <a:pt x="0" y="2344"/>
                  </a:lnTo>
                  <a:lnTo>
                    <a:pt x="48" y="2344"/>
                  </a:lnTo>
                  <a:lnTo>
                    <a:pt x="48" y="2392"/>
                  </a:lnTo>
                  <a:lnTo>
                    <a:pt x="0" y="2392"/>
                  </a:lnTo>
                  <a:close/>
                  <a:moveTo>
                    <a:pt x="0" y="2296"/>
                  </a:moveTo>
                  <a:lnTo>
                    <a:pt x="0" y="2248"/>
                  </a:lnTo>
                  <a:lnTo>
                    <a:pt x="48" y="2248"/>
                  </a:lnTo>
                  <a:lnTo>
                    <a:pt x="48" y="2296"/>
                  </a:lnTo>
                  <a:lnTo>
                    <a:pt x="0" y="2296"/>
                  </a:lnTo>
                  <a:close/>
                  <a:moveTo>
                    <a:pt x="0" y="2200"/>
                  </a:moveTo>
                  <a:lnTo>
                    <a:pt x="0" y="2152"/>
                  </a:lnTo>
                  <a:lnTo>
                    <a:pt x="48" y="2152"/>
                  </a:lnTo>
                  <a:lnTo>
                    <a:pt x="48" y="2200"/>
                  </a:lnTo>
                  <a:lnTo>
                    <a:pt x="0" y="2200"/>
                  </a:lnTo>
                  <a:close/>
                  <a:moveTo>
                    <a:pt x="0" y="2104"/>
                  </a:moveTo>
                  <a:lnTo>
                    <a:pt x="0" y="2056"/>
                  </a:lnTo>
                  <a:lnTo>
                    <a:pt x="48" y="2056"/>
                  </a:lnTo>
                  <a:lnTo>
                    <a:pt x="48" y="2104"/>
                  </a:lnTo>
                  <a:lnTo>
                    <a:pt x="0" y="2104"/>
                  </a:lnTo>
                  <a:close/>
                  <a:moveTo>
                    <a:pt x="0" y="2008"/>
                  </a:moveTo>
                  <a:lnTo>
                    <a:pt x="0" y="1960"/>
                  </a:lnTo>
                  <a:lnTo>
                    <a:pt x="48" y="1960"/>
                  </a:lnTo>
                  <a:lnTo>
                    <a:pt x="48" y="2008"/>
                  </a:lnTo>
                  <a:lnTo>
                    <a:pt x="0" y="2008"/>
                  </a:lnTo>
                  <a:close/>
                  <a:moveTo>
                    <a:pt x="0" y="1912"/>
                  </a:moveTo>
                  <a:lnTo>
                    <a:pt x="0" y="1864"/>
                  </a:lnTo>
                  <a:lnTo>
                    <a:pt x="48" y="1864"/>
                  </a:lnTo>
                  <a:lnTo>
                    <a:pt x="48" y="1912"/>
                  </a:lnTo>
                  <a:lnTo>
                    <a:pt x="0" y="1912"/>
                  </a:lnTo>
                  <a:close/>
                  <a:moveTo>
                    <a:pt x="0" y="1816"/>
                  </a:moveTo>
                  <a:lnTo>
                    <a:pt x="0" y="1768"/>
                  </a:lnTo>
                  <a:lnTo>
                    <a:pt x="48" y="1768"/>
                  </a:lnTo>
                  <a:lnTo>
                    <a:pt x="48" y="1816"/>
                  </a:lnTo>
                  <a:lnTo>
                    <a:pt x="0" y="1816"/>
                  </a:lnTo>
                  <a:close/>
                  <a:moveTo>
                    <a:pt x="0" y="1720"/>
                  </a:moveTo>
                  <a:lnTo>
                    <a:pt x="0" y="1672"/>
                  </a:lnTo>
                  <a:lnTo>
                    <a:pt x="48" y="1672"/>
                  </a:lnTo>
                  <a:lnTo>
                    <a:pt x="48" y="1720"/>
                  </a:lnTo>
                  <a:lnTo>
                    <a:pt x="0" y="1720"/>
                  </a:lnTo>
                  <a:close/>
                  <a:moveTo>
                    <a:pt x="0" y="1624"/>
                  </a:moveTo>
                  <a:lnTo>
                    <a:pt x="0" y="1576"/>
                  </a:lnTo>
                  <a:lnTo>
                    <a:pt x="48" y="1576"/>
                  </a:lnTo>
                  <a:lnTo>
                    <a:pt x="48" y="1624"/>
                  </a:lnTo>
                  <a:lnTo>
                    <a:pt x="0" y="1624"/>
                  </a:lnTo>
                  <a:close/>
                  <a:moveTo>
                    <a:pt x="0" y="1528"/>
                  </a:moveTo>
                  <a:lnTo>
                    <a:pt x="0" y="1480"/>
                  </a:lnTo>
                  <a:lnTo>
                    <a:pt x="48" y="1480"/>
                  </a:lnTo>
                  <a:lnTo>
                    <a:pt x="48" y="1528"/>
                  </a:lnTo>
                  <a:lnTo>
                    <a:pt x="0" y="1528"/>
                  </a:lnTo>
                  <a:close/>
                  <a:moveTo>
                    <a:pt x="0" y="1432"/>
                  </a:moveTo>
                  <a:lnTo>
                    <a:pt x="0" y="1384"/>
                  </a:lnTo>
                  <a:lnTo>
                    <a:pt x="48" y="1384"/>
                  </a:lnTo>
                  <a:lnTo>
                    <a:pt x="48" y="1432"/>
                  </a:lnTo>
                  <a:lnTo>
                    <a:pt x="0" y="1432"/>
                  </a:lnTo>
                  <a:close/>
                  <a:moveTo>
                    <a:pt x="0" y="1336"/>
                  </a:moveTo>
                  <a:lnTo>
                    <a:pt x="0" y="1288"/>
                  </a:lnTo>
                  <a:lnTo>
                    <a:pt x="48" y="1288"/>
                  </a:lnTo>
                  <a:lnTo>
                    <a:pt x="48" y="1336"/>
                  </a:lnTo>
                  <a:lnTo>
                    <a:pt x="0" y="1336"/>
                  </a:lnTo>
                  <a:close/>
                  <a:moveTo>
                    <a:pt x="0" y="1240"/>
                  </a:moveTo>
                  <a:lnTo>
                    <a:pt x="0" y="1192"/>
                  </a:lnTo>
                  <a:lnTo>
                    <a:pt x="48" y="1192"/>
                  </a:lnTo>
                  <a:lnTo>
                    <a:pt x="48" y="1240"/>
                  </a:lnTo>
                  <a:lnTo>
                    <a:pt x="0" y="1240"/>
                  </a:lnTo>
                  <a:close/>
                  <a:moveTo>
                    <a:pt x="0" y="1144"/>
                  </a:moveTo>
                  <a:lnTo>
                    <a:pt x="0" y="1096"/>
                  </a:lnTo>
                  <a:lnTo>
                    <a:pt x="48" y="1096"/>
                  </a:lnTo>
                  <a:lnTo>
                    <a:pt x="48" y="1144"/>
                  </a:lnTo>
                  <a:lnTo>
                    <a:pt x="0" y="1144"/>
                  </a:lnTo>
                  <a:close/>
                  <a:moveTo>
                    <a:pt x="0" y="1048"/>
                  </a:moveTo>
                  <a:lnTo>
                    <a:pt x="0" y="1000"/>
                  </a:lnTo>
                  <a:lnTo>
                    <a:pt x="48" y="1000"/>
                  </a:lnTo>
                  <a:lnTo>
                    <a:pt x="48" y="1048"/>
                  </a:lnTo>
                  <a:lnTo>
                    <a:pt x="0" y="1048"/>
                  </a:lnTo>
                  <a:close/>
                  <a:moveTo>
                    <a:pt x="0" y="952"/>
                  </a:moveTo>
                  <a:lnTo>
                    <a:pt x="0" y="904"/>
                  </a:lnTo>
                  <a:lnTo>
                    <a:pt x="48" y="904"/>
                  </a:lnTo>
                  <a:lnTo>
                    <a:pt x="48" y="952"/>
                  </a:lnTo>
                  <a:lnTo>
                    <a:pt x="0" y="952"/>
                  </a:lnTo>
                  <a:close/>
                  <a:moveTo>
                    <a:pt x="0" y="856"/>
                  </a:moveTo>
                  <a:lnTo>
                    <a:pt x="0" y="808"/>
                  </a:lnTo>
                  <a:lnTo>
                    <a:pt x="48" y="808"/>
                  </a:lnTo>
                  <a:lnTo>
                    <a:pt x="48" y="856"/>
                  </a:lnTo>
                  <a:lnTo>
                    <a:pt x="0" y="856"/>
                  </a:lnTo>
                  <a:close/>
                  <a:moveTo>
                    <a:pt x="0" y="760"/>
                  </a:moveTo>
                  <a:lnTo>
                    <a:pt x="0" y="712"/>
                  </a:lnTo>
                  <a:lnTo>
                    <a:pt x="48" y="712"/>
                  </a:lnTo>
                  <a:lnTo>
                    <a:pt x="48" y="760"/>
                  </a:lnTo>
                  <a:lnTo>
                    <a:pt x="0" y="760"/>
                  </a:lnTo>
                  <a:close/>
                  <a:moveTo>
                    <a:pt x="0" y="664"/>
                  </a:moveTo>
                  <a:lnTo>
                    <a:pt x="0" y="616"/>
                  </a:lnTo>
                  <a:lnTo>
                    <a:pt x="48" y="616"/>
                  </a:lnTo>
                  <a:lnTo>
                    <a:pt x="48" y="664"/>
                  </a:lnTo>
                  <a:lnTo>
                    <a:pt x="0" y="664"/>
                  </a:lnTo>
                  <a:close/>
                  <a:moveTo>
                    <a:pt x="0" y="568"/>
                  </a:moveTo>
                  <a:lnTo>
                    <a:pt x="0" y="520"/>
                  </a:lnTo>
                  <a:lnTo>
                    <a:pt x="48" y="520"/>
                  </a:lnTo>
                  <a:lnTo>
                    <a:pt x="48" y="568"/>
                  </a:lnTo>
                  <a:lnTo>
                    <a:pt x="0" y="568"/>
                  </a:lnTo>
                  <a:close/>
                  <a:moveTo>
                    <a:pt x="0" y="472"/>
                  </a:moveTo>
                  <a:lnTo>
                    <a:pt x="0" y="424"/>
                  </a:lnTo>
                  <a:lnTo>
                    <a:pt x="48" y="424"/>
                  </a:lnTo>
                  <a:lnTo>
                    <a:pt x="48" y="472"/>
                  </a:lnTo>
                  <a:lnTo>
                    <a:pt x="0" y="472"/>
                  </a:lnTo>
                  <a:close/>
                  <a:moveTo>
                    <a:pt x="0" y="376"/>
                  </a:moveTo>
                  <a:lnTo>
                    <a:pt x="0" y="328"/>
                  </a:lnTo>
                  <a:lnTo>
                    <a:pt x="48" y="328"/>
                  </a:lnTo>
                  <a:lnTo>
                    <a:pt x="48" y="376"/>
                  </a:lnTo>
                  <a:lnTo>
                    <a:pt x="0" y="376"/>
                  </a:lnTo>
                  <a:close/>
                  <a:moveTo>
                    <a:pt x="0" y="280"/>
                  </a:moveTo>
                  <a:lnTo>
                    <a:pt x="0" y="232"/>
                  </a:lnTo>
                  <a:lnTo>
                    <a:pt x="48" y="232"/>
                  </a:lnTo>
                  <a:lnTo>
                    <a:pt x="48" y="280"/>
                  </a:lnTo>
                  <a:lnTo>
                    <a:pt x="0" y="280"/>
                  </a:lnTo>
                  <a:close/>
                  <a:moveTo>
                    <a:pt x="0" y="184"/>
                  </a:moveTo>
                  <a:lnTo>
                    <a:pt x="0" y="136"/>
                  </a:lnTo>
                  <a:lnTo>
                    <a:pt x="48" y="136"/>
                  </a:lnTo>
                  <a:lnTo>
                    <a:pt x="48" y="184"/>
                  </a:lnTo>
                  <a:lnTo>
                    <a:pt x="0" y="184"/>
                  </a:lnTo>
                  <a:close/>
                  <a:moveTo>
                    <a:pt x="0" y="88"/>
                  </a:moveTo>
                  <a:lnTo>
                    <a:pt x="0" y="40"/>
                  </a:lnTo>
                  <a:lnTo>
                    <a:pt x="48" y="40"/>
                  </a:lnTo>
                  <a:lnTo>
                    <a:pt x="48" y="88"/>
                  </a:lnTo>
                  <a:lnTo>
                    <a:pt x="0" y="88"/>
                  </a:lnTo>
                  <a:close/>
                  <a:moveTo>
                    <a:pt x="56" y="0"/>
                  </a:moveTo>
                  <a:lnTo>
                    <a:pt x="104" y="0"/>
                  </a:lnTo>
                  <a:lnTo>
                    <a:pt x="104" y="48"/>
                  </a:lnTo>
                  <a:lnTo>
                    <a:pt x="56" y="48"/>
                  </a:lnTo>
                  <a:lnTo>
                    <a:pt x="56" y="0"/>
                  </a:lnTo>
                  <a:close/>
                  <a:moveTo>
                    <a:pt x="152" y="0"/>
                  </a:moveTo>
                  <a:lnTo>
                    <a:pt x="200" y="0"/>
                  </a:lnTo>
                  <a:lnTo>
                    <a:pt x="200" y="48"/>
                  </a:lnTo>
                  <a:lnTo>
                    <a:pt x="152" y="48"/>
                  </a:lnTo>
                  <a:lnTo>
                    <a:pt x="152" y="0"/>
                  </a:lnTo>
                  <a:close/>
                  <a:moveTo>
                    <a:pt x="248" y="0"/>
                  </a:moveTo>
                  <a:lnTo>
                    <a:pt x="296" y="0"/>
                  </a:lnTo>
                  <a:lnTo>
                    <a:pt x="296" y="48"/>
                  </a:lnTo>
                  <a:lnTo>
                    <a:pt x="248" y="48"/>
                  </a:lnTo>
                  <a:lnTo>
                    <a:pt x="248" y="0"/>
                  </a:lnTo>
                  <a:close/>
                  <a:moveTo>
                    <a:pt x="344" y="0"/>
                  </a:moveTo>
                  <a:lnTo>
                    <a:pt x="392" y="0"/>
                  </a:lnTo>
                  <a:lnTo>
                    <a:pt x="392" y="48"/>
                  </a:lnTo>
                  <a:lnTo>
                    <a:pt x="344" y="48"/>
                  </a:lnTo>
                  <a:lnTo>
                    <a:pt x="344" y="0"/>
                  </a:lnTo>
                  <a:close/>
                  <a:moveTo>
                    <a:pt x="440" y="0"/>
                  </a:moveTo>
                  <a:lnTo>
                    <a:pt x="488" y="0"/>
                  </a:lnTo>
                  <a:lnTo>
                    <a:pt x="488" y="48"/>
                  </a:lnTo>
                  <a:lnTo>
                    <a:pt x="440" y="48"/>
                  </a:lnTo>
                  <a:lnTo>
                    <a:pt x="440" y="0"/>
                  </a:lnTo>
                  <a:close/>
                  <a:moveTo>
                    <a:pt x="536" y="0"/>
                  </a:moveTo>
                  <a:lnTo>
                    <a:pt x="584" y="0"/>
                  </a:lnTo>
                  <a:lnTo>
                    <a:pt x="584" y="48"/>
                  </a:lnTo>
                  <a:lnTo>
                    <a:pt x="536" y="48"/>
                  </a:lnTo>
                  <a:lnTo>
                    <a:pt x="536" y="0"/>
                  </a:lnTo>
                  <a:close/>
                  <a:moveTo>
                    <a:pt x="632" y="0"/>
                  </a:moveTo>
                  <a:lnTo>
                    <a:pt x="680" y="0"/>
                  </a:lnTo>
                  <a:lnTo>
                    <a:pt x="680" y="48"/>
                  </a:lnTo>
                  <a:lnTo>
                    <a:pt x="632" y="48"/>
                  </a:lnTo>
                  <a:lnTo>
                    <a:pt x="632" y="0"/>
                  </a:lnTo>
                  <a:close/>
                  <a:moveTo>
                    <a:pt x="728" y="0"/>
                  </a:moveTo>
                  <a:lnTo>
                    <a:pt x="776" y="0"/>
                  </a:lnTo>
                  <a:lnTo>
                    <a:pt x="776" y="48"/>
                  </a:lnTo>
                  <a:lnTo>
                    <a:pt x="728" y="48"/>
                  </a:lnTo>
                  <a:lnTo>
                    <a:pt x="728" y="0"/>
                  </a:lnTo>
                  <a:close/>
                  <a:moveTo>
                    <a:pt x="824" y="0"/>
                  </a:moveTo>
                  <a:lnTo>
                    <a:pt x="872" y="0"/>
                  </a:lnTo>
                  <a:lnTo>
                    <a:pt x="872" y="48"/>
                  </a:lnTo>
                  <a:lnTo>
                    <a:pt x="824" y="48"/>
                  </a:lnTo>
                  <a:lnTo>
                    <a:pt x="824" y="0"/>
                  </a:lnTo>
                  <a:close/>
                  <a:moveTo>
                    <a:pt x="920" y="0"/>
                  </a:moveTo>
                  <a:lnTo>
                    <a:pt x="968" y="0"/>
                  </a:lnTo>
                  <a:lnTo>
                    <a:pt x="968" y="48"/>
                  </a:lnTo>
                  <a:lnTo>
                    <a:pt x="920" y="48"/>
                  </a:lnTo>
                  <a:lnTo>
                    <a:pt x="920" y="0"/>
                  </a:lnTo>
                  <a:close/>
                  <a:moveTo>
                    <a:pt x="1016" y="0"/>
                  </a:moveTo>
                  <a:lnTo>
                    <a:pt x="1064" y="0"/>
                  </a:lnTo>
                  <a:lnTo>
                    <a:pt x="1064" y="48"/>
                  </a:lnTo>
                  <a:lnTo>
                    <a:pt x="1016" y="48"/>
                  </a:lnTo>
                  <a:lnTo>
                    <a:pt x="1016" y="0"/>
                  </a:lnTo>
                  <a:close/>
                  <a:moveTo>
                    <a:pt x="1112" y="0"/>
                  </a:moveTo>
                  <a:lnTo>
                    <a:pt x="1160" y="0"/>
                  </a:lnTo>
                  <a:lnTo>
                    <a:pt x="1160" y="48"/>
                  </a:lnTo>
                  <a:lnTo>
                    <a:pt x="1112" y="48"/>
                  </a:lnTo>
                  <a:lnTo>
                    <a:pt x="1112" y="0"/>
                  </a:lnTo>
                  <a:close/>
                  <a:moveTo>
                    <a:pt x="1208" y="0"/>
                  </a:moveTo>
                  <a:lnTo>
                    <a:pt x="1256" y="0"/>
                  </a:lnTo>
                  <a:lnTo>
                    <a:pt x="1256" y="48"/>
                  </a:lnTo>
                  <a:lnTo>
                    <a:pt x="1208" y="48"/>
                  </a:lnTo>
                  <a:lnTo>
                    <a:pt x="1208" y="0"/>
                  </a:lnTo>
                  <a:close/>
                  <a:moveTo>
                    <a:pt x="1304" y="0"/>
                  </a:moveTo>
                  <a:lnTo>
                    <a:pt x="1352" y="0"/>
                  </a:lnTo>
                  <a:lnTo>
                    <a:pt x="1352" y="48"/>
                  </a:lnTo>
                  <a:lnTo>
                    <a:pt x="1304" y="48"/>
                  </a:lnTo>
                  <a:lnTo>
                    <a:pt x="1304" y="0"/>
                  </a:lnTo>
                  <a:close/>
                  <a:moveTo>
                    <a:pt x="1400" y="0"/>
                  </a:moveTo>
                  <a:lnTo>
                    <a:pt x="1448" y="0"/>
                  </a:lnTo>
                  <a:lnTo>
                    <a:pt x="1448" y="48"/>
                  </a:lnTo>
                  <a:lnTo>
                    <a:pt x="1400" y="48"/>
                  </a:lnTo>
                  <a:lnTo>
                    <a:pt x="1400" y="0"/>
                  </a:lnTo>
                  <a:close/>
                  <a:moveTo>
                    <a:pt x="1496" y="0"/>
                  </a:moveTo>
                  <a:lnTo>
                    <a:pt x="1544" y="0"/>
                  </a:lnTo>
                  <a:lnTo>
                    <a:pt x="1544" y="48"/>
                  </a:lnTo>
                  <a:lnTo>
                    <a:pt x="1496" y="48"/>
                  </a:lnTo>
                  <a:lnTo>
                    <a:pt x="1496" y="0"/>
                  </a:lnTo>
                  <a:close/>
                  <a:moveTo>
                    <a:pt x="1592" y="0"/>
                  </a:moveTo>
                  <a:lnTo>
                    <a:pt x="1640" y="0"/>
                  </a:lnTo>
                  <a:lnTo>
                    <a:pt x="1640" y="48"/>
                  </a:lnTo>
                  <a:lnTo>
                    <a:pt x="1592" y="48"/>
                  </a:lnTo>
                  <a:lnTo>
                    <a:pt x="1592" y="0"/>
                  </a:lnTo>
                  <a:close/>
                  <a:moveTo>
                    <a:pt x="1688" y="0"/>
                  </a:moveTo>
                  <a:lnTo>
                    <a:pt x="1736" y="0"/>
                  </a:lnTo>
                  <a:lnTo>
                    <a:pt x="1736" y="48"/>
                  </a:lnTo>
                  <a:lnTo>
                    <a:pt x="1688" y="48"/>
                  </a:lnTo>
                  <a:lnTo>
                    <a:pt x="1688" y="0"/>
                  </a:lnTo>
                  <a:close/>
                  <a:moveTo>
                    <a:pt x="1784" y="0"/>
                  </a:moveTo>
                  <a:lnTo>
                    <a:pt x="1832" y="0"/>
                  </a:lnTo>
                  <a:lnTo>
                    <a:pt x="1832" y="48"/>
                  </a:lnTo>
                  <a:lnTo>
                    <a:pt x="1784" y="48"/>
                  </a:lnTo>
                  <a:lnTo>
                    <a:pt x="1784" y="0"/>
                  </a:lnTo>
                  <a:close/>
                  <a:moveTo>
                    <a:pt x="1880" y="0"/>
                  </a:moveTo>
                  <a:lnTo>
                    <a:pt x="1928" y="0"/>
                  </a:lnTo>
                  <a:lnTo>
                    <a:pt x="1928" y="48"/>
                  </a:lnTo>
                  <a:lnTo>
                    <a:pt x="1880" y="48"/>
                  </a:lnTo>
                  <a:lnTo>
                    <a:pt x="1880" y="0"/>
                  </a:lnTo>
                  <a:close/>
                  <a:moveTo>
                    <a:pt x="1976" y="0"/>
                  </a:moveTo>
                  <a:lnTo>
                    <a:pt x="2024" y="0"/>
                  </a:lnTo>
                  <a:lnTo>
                    <a:pt x="2024" y="48"/>
                  </a:lnTo>
                  <a:lnTo>
                    <a:pt x="1976" y="48"/>
                  </a:lnTo>
                  <a:lnTo>
                    <a:pt x="1976" y="0"/>
                  </a:lnTo>
                  <a:close/>
                  <a:moveTo>
                    <a:pt x="2072" y="0"/>
                  </a:moveTo>
                  <a:lnTo>
                    <a:pt x="2120" y="0"/>
                  </a:lnTo>
                  <a:lnTo>
                    <a:pt x="2120" y="48"/>
                  </a:lnTo>
                  <a:lnTo>
                    <a:pt x="2072" y="48"/>
                  </a:lnTo>
                  <a:lnTo>
                    <a:pt x="2072" y="0"/>
                  </a:lnTo>
                  <a:close/>
                  <a:moveTo>
                    <a:pt x="2168" y="0"/>
                  </a:moveTo>
                  <a:lnTo>
                    <a:pt x="2216" y="0"/>
                  </a:lnTo>
                  <a:lnTo>
                    <a:pt x="2216" y="48"/>
                  </a:lnTo>
                  <a:lnTo>
                    <a:pt x="2168" y="48"/>
                  </a:lnTo>
                  <a:lnTo>
                    <a:pt x="2168" y="0"/>
                  </a:lnTo>
                  <a:close/>
                  <a:moveTo>
                    <a:pt x="2264" y="0"/>
                  </a:moveTo>
                  <a:lnTo>
                    <a:pt x="2312" y="0"/>
                  </a:lnTo>
                  <a:lnTo>
                    <a:pt x="2312" y="48"/>
                  </a:lnTo>
                  <a:lnTo>
                    <a:pt x="2264" y="48"/>
                  </a:lnTo>
                  <a:lnTo>
                    <a:pt x="2264" y="0"/>
                  </a:lnTo>
                  <a:close/>
                  <a:moveTo>
                    <a:pt x="2360" y="0"/>
                  </a:moveTo>
                  <a:lnTo>
                    <a:pt x="2408" y="0"/>
                  </a:lnTo>
                  <a:lnTo>
                    <a:pt x="2408" y="48"/>
                  </a:lnTo>
                  <a:lnTo>
                    <a:pt x="2360" y="48"/>
                  </a:lnTo>
                  <a:lnTo>
                    <a:pt x="2360" y="0"/>
                  </a:lnTo>
                  <a:close/>
                  <a:moveTo>
                    <a:pt x="2456" y="0"/>
                  </a:moveTo>
                  <a:lnTo>
                    <a:pt x="2504" y="0"/>
                  </a:lnTo>
                  <a:lnTo>
                    <a:pt x="2504" y="48"/>
                  </a:lnTo>
                  <a:lnTo>
                    <a:pt x="2456" y="48"/>
                  </a:lnTo>
                  <a:lnTo>
                    <a:pt x="2456" y="0"/>
                  </a:lnTo>
                  <a:close/>
                  <a:moveTo>
                    <a:pt x="2552" y="0"/>
                  </a:moveTo>
                  <a:lnTo>
                    <a:pt x="2600" y="0"/>
                  </a:lnTo>
                  <a:lnTo>
                    <a:pt x="2600" y="48"/>
                  </a:lnTo>
                  <a:lnTo>
                    <a:pt x="2552" y="48"/>
                  </a:lnTo>
                  <a:lnTo>
                    <a:pt x="2552" y="0"/>
                  </a:lnTo>
                  <a:close/>
                  <a:moveTo>
                    <a:pt x="2648" y="0"/>
                  </a:moveTo>
                  <a:lnTo>
                    <a:pt x="2696" y="0"/>
                  </a:lnTo>
                  <a:lnTo>
                    <a:pt x="2696" y="48"/>
                  </a:lnTo>
                  <a:lnTo>
                    <a:pt x="2648" y="48"/>
                  </a:lnTo>
                  <a:lnTo>
                    <a:pt x="2648" y="0"/>
                  </a:lnTo>
                  <a:close/>
                  <a:moveTo>
                    <a:pt x="2744" y="0"/>
                  </a:moveTo>
                  <a:lnTo>
                    <a:pt x="2792" y="0"/>
                  </a:lnTo>
                  <a:lnTo>
                    <a:pt x="2792" y="48"/>
                  </a:lnTo>
                  <a:lnTo>
                    <a:pt x="2744" y="48"/>
                  </a:lnTo>
                  <a:lnTo>
                    <a:pt x="2744" y="0"/>
                  </a:lnTo>
                  <a:close/>
                  <a:moveTo>
                    <a:pt x="2840" y="0"/>
                  </a:moveTo>
                  <a:lnTo>
                    <a:pt x="2888" y="0"/>
                  </a:lnTo>
                  <a:lnTo>
                    <a:pt x="2888" y="48"/>
                  </a:lnTo>
                  <a:lnTo>
                    <a:pt x="2840" y="48"/>
                  </a:lnTo>
                  <a:lnTo>
                    <a:pt x="2840" y="0"/>
                  </a:lnTo>
                  <a:close/>
                  <a:moveTo>
                    <a:pt x="2936" y="0"/>
                  </a:moveTo>
                  <a:lnTo>
                    <a:pt x="2984" y="0"/>
                  </a:lnTo>
                  <a:lnTo>
                    <a:pt x="2984" y="48"/>
                  </a:lnTo>
                  <a:lnTo>
                    <a:pt x="2936" y="48"/>
                  </a:lnTo>
                  <a:lnTo>
                    <a:pt x="2936" y="0"/>
                  </a:lnTo>
                  <a:close/>
                  <a:moveTo>
                    <a:pt x="3032" y="0"/>
                  </a:moveTo>
                  <a:lnTo>
                    <a:pt x="3080" y="0"/>
                  </a:lnTo>
                  <a:lnTo>
                    <a:pt x="3080" y="48"/>
                  </a:lnTo>
                  <a:lnTo>
                    <a:pt x="3032" y="48"/>
                  </a:lnTo>
                  <a:lnTo>
                    <a:pt x="3032" y="0"/>
                  </a:lnTo>
                  <a:close/>
                  <a:moveTo>
                    <a:pt x="3128" y="0"/>
                  </a:moveTo>
                  <a:lnTo>
                    <a:pt x="3176" y="0"/>
                  </a:lnTo>
                  <a:lnTo>
                    <a:pt x="3176" y="48"/>
                  </a:lnTo>
                  <a:lnTo>
                    <a:pt x="3128" y="48"/>
                  </a:lnTo>
                  <a:lnTo>
                    <a:pt x="3128" y="0"/>
                  </a:lnTo>
                  <a:close/>
                  <a:moveTo>
                    <a:pt x="3224" y="0"/>
                  </a:moveTo>
                  <a:lnTo>
                    <a:pt x="3272" y="0"/>
                  </a:lnTo>
                  <a:lnTo>
                    <a:pt x="3272" y="48"/>
                  </a:lnTo>
                  <a:lnTo>
                    <a:pt x="3224" y="48"/>
                  </a:lnTo>
                  <a:lnTo>
                    <a:pt x="3224" y="0"/>
                  </a:lnTo>
                  <a:close/>
                  <a:moveTo>
                    <a:pt x="3320" y="0"/>
                  </a:moveTo>
                  <a:lnTo>
                    <a:pt x="3368" y="0"/>
                  </a:lnTo>
                  <a:lnTo>
                    <a:pt x="3368" y="48"/>
                  </a:lnTo>
                  <a:lnTo>
                    <a:pt x="3320" y="48"/>
                  </a:lnTo>
                  <a:lnTo>
                    <a:pt x="3320" y="0"/>
                  </a:lnTo>
                  <a:close/>
                  <a:moveTo>
                    <a:pt x="3416" y="0"/>
                  </a:moveTo>
                  <a:lnTo>
                    <a:pt x="3464" y="0"/>
                  </a:lnTo>
                  <a:lnTo>
                    <a:pt x="3464" y="48"/>
                  </a:lnTo>
                  <a:lnTo>
                    <a:pt x="3416" y="48"/>
                  </a:lnTo>
                  <a:lnTo>
                    <a:pt x="3416" y="0"/>
                  </a:lnTo>
                  <a:close/>
                  <a:moveTo>
                    <a:pt x="3512" y="0"/>
                  </a:moveTo>
                  <a:lnTo>
                    <a:pt x="3560" y="0"/>
                  </a:lnTo>
                  <a:lnTo>
                    <a:pt x="3560" y="48"/>
                  </a:lnTo>
                  <a:lnTo>
                    <a:pt x="3512" y="48"/>
                  </a:lnTo>
                  <a:lnTo>
                    <a:pt x="3512" y="0"/>
                  </a:lnTo>
                  <a:close/>
                  <a:moveTo>
                    <a:pt x="3608" y="0"/>
                  </a:moveTo>
                  <a:lnTo>
                    <a:pt x="3656" y="0"/>
                  </a:lnTo>
                  <a:lnTo>
                    <a:pt x="3656" y="48"/>
                  </a:lnTo>
                  <a:lnTo>
                    <a:pt x="3608" y="48"/>
                  </a:lnTo>
                  <a:lnTo>
                    <a:pt x="3608" y="0"/>
                  </a:lnTo>
                  <a:close/>
                  <a:moveTo>
                    <a:pt x="3704" y="0"/>
                  </a:moveTo>
                  <a:lnTo>
                    <a:pt x="3752" y="0"/>
                  </a:lnTo>
                  <a:lnTo>
                    <a:pt x="3752" y="48"/>
                  </a:lnTo>
                  <a:lnTo>
                    <a:pt x="3704" y="48"/>
                  </a:lnTo>
                  <a:lnTo>
                    <a:pt x="3704" y="0"/>
                  </a:lnTo>
                  <a:close/>
                  <a:moveTo>
                    <a:pt x="3800" y="0"/>
                  </a:moveTo>
                  <a:lnTo>
                    <a:pt x="3848" y="0"/>
                  </a:lnTo>
                  <a:lnTo>
                    <a:pt x="3848" y="48"/>
                  </a:lnTo>
                  <a:lnTo>
                    <a:pt x="3800" y="48"/>
                  </a:lnTo>
                  <a:lnTo>
                    <a:pt x="3800" y="0"/>
                  </a:lnTo>
                  <a:close/>
                  <a:moveTo>
                    <a:pt x="3896" y="0"/>
                  </a:moveTo>
                  <a:lnTo>
                    <a:pt x="3944" y="0"/>
                  </a:lnTo>
                  <a:lnTo>
                    <a:pt x="3944" y="48"/>
                  </a:lnTo>
                  <a:lnTo>
                    <a:pt x="3896" y="48"/>
                  </a:lnTo>
                  <a:lnTo>
                    <a:pt x="3896" y="0"/>
                  </a:lnTo>
                  <a:close/>
                  <a:moveTo>
                    <a:pt x="3992" y="0"/>
                  </a:moveTo>
                  <a:lnTo>
                    <a:pt x="4040" y="0"/>
                  </a:lnTo>
                  <a:lnTo>
                    <a:pt x="4040" y="48"/>
                  </a:lnTo>
                  <a:lnTo>
                    <a:pt x="3992" y="48"/>
                  </a:lnTo>
                  <a:lnTo>
                    <a:pt x="3992" y="0"/>
                  </a:lnTo>
                  <a:close/>
                  <a:moveTo>
                    <a:pt x="4088" y="0"/>
                  </a:moveTo>
                  <a:lnTo>
                    <a:pt x="4136" y="0"/>
                  </a:lnTo>
                  <a:lnTo>
                    <a:pt x="4136" y="48"/>
                  </a:lnTo>
                  <a:lnTo>
                    <a:pt x="4088" y="48"/>
                  </a:lnTo>
                  <a:lnTo>
                    <a:pt x="4088" y="0"/>
                  </a:lnTo>
                  <a:close/>
                  <a:moveTo>
                    <a:pt x="4184" y="0"/>
                  </a:moveTo>
                  <a:lnTo>
                    <a:pt x="4232" y="0"/>
                  </a:lnTo>
                  <a:lnTo>
                    <a:pt x="4232" y="48"/>
                  </a:lnTo>
                  <a:lnTo>
                    <a:pt x="4184" y="48"/>
                  </a:lnTo>
                  <a:lnTo>
                    <a:pt x="4184" y="0"/>
                  </a:lnTo>
                  <a:close/>
                  <a:moveTo>
                    <a:pt x="4280" y="0"/>
                  </a:moveTo>
                  <a:lnTo>
                    <a:pt x="4328" y="0"/>
                  </a:lnTo>
                  <a:lnTo>
                    <a:pt x="4328" y="48"/>
                  </a:lnTo>
                  <a:lnTo>
                    <a:pt x="4280" y="48"/>
                  </a:lnTo>
                  <a:lnTo>
                    <a:pt x="4280" y="0"/>
                  </a:lnTo>
                  <a:close/>
                  <a:moveTo>
                    <a:pt x="4376" y="0"/>
                  </a:moveTo>
                  <a:lnTo>
                    <a:pt x="4424" y="0"/>
                  </a:lnTo>
                  <a:lnTo>
                    <a:pt x="4424" y="48"/>
                  </a:lnTo>
                  <a:lnTo>
                    <a:pt x="4376" y="48"/>
                  </a:lnTo>
                  <a:lnTo>
                    <a:pt x="4376" y="0"/>
                  </a:lnTo>
                  <a:close/>
                  <a:moveTo>
                    <a:pt x="4472" y="0"/>
                  </a:moveTo>
                  <a:lnTo>
                    <a:pt x="4520" y="0"/>
                  </a:lnTo>
                  <a:lnTo>
                    <a:pt x="4520" y="48"/>
                  </a:lnTo>
                  <a:lnTo>
                    <a:pt x="4472" y="48"/>
                  </a:lnTo>
                  <a:lnTo>
                    <a:pt x="4472" y="0"/>
                  </a:lnTo>
                  <a:close/>
                  <a:moveTo>
                    <a:pt x="4568" y="0"/>
                  </a:moveTo>
                  <a:lnTo>
                    <a:pt x="4616" y="0"/>
                  </a:lnTo>
                  <a:lnTo>
                    <a:pt x="4616" y="48"/>
                  </a:lnTo>
                  <a:lnTo>
                    <a:pt x="4568" y="48"/>
                  </a:lnTo>
                  <a:lnTo>
                    <a:pt x="4568" y="0"/>
                  </a:lnTo>
                  <a:close/>
                  <a:moveTo>
                    <a:pt x="4664" y="0"/>
                  </a:moveTo>
                  <a:lnTo>
                    <a:pt x="4712" y="0"/>
                  </a:lnTo>
                  <a:lnTo>
                    <a:pt x="4712" y="48"/>
                  </a:lnTo>
                  <a:lnTo>
                    <a:pt x="4664" y="48"/>
                  </a:lnTo>
                  <a:lnTo>
                    <a:pt x="4664" y="0"/>
                  </a:lnTo>
                  <a:close/>
                  <a:moveTo>
                    <a:pt x="4760" y="0"/>
                  </a:moveTo>
                  <a:lnTo>
                    <a:pt x="4808" y="0"/>
                  </a:lnTo>
                  <a:lnTo>
                    <a:pt x="4808" y="48"/>
                  </a:lnTo>
                  <a:lnTo>
                    <a:pt x="4760" y="48"/>
                  </a:lnTo>
                  <a:lnTo>
                    <a:pt x="4760" y="0"/>
                  </a:lnTo>
                  <a:close/>
                  <a:moveTo>
                    <a:pt x="4856" y="0"/>
                  </a:moveTo>
                  <a:lnTo>
                    <a:pt x="4904" y="0"/>
                  </a:lnTo>
                  <a:lnTo>
                    <a:pt x="4904" y="48"/>
                  </a:lnTo>
                  <a:lnTo>
                    <a:pt x="4856" y="48"/>
                  </a:lnTo>
                  <a:lnTo>
                    <a:pt x="4856" y="0"/>
                  </a:lnTo>
                  <a:close/>
                  <a:moveTo>
                    <a:pt x="4952" y="0"/>
                  </a:moveTo>
                  <a:lnTo>
                    <a:pt x="5000" y="0"/>
                  </a:lnTo>
                  <a:lnTo>
                    <a:pt x="5000" y="48"/>
                  </a:lnTo>
                  <a:lnTo>
                    <a:pt x="4952" y="48"/>
                  </a:lnTo>
                  <a:lnTo>
                    <a:pt x="4952" y="0"/>
                  </a:lnTo>
                  <a:close/>
                  <a:moveTo>
                    <a:pt x="5048" y="0"/>
                  </a:moveTo>
                  <a:lnTo>
                    <a:pt x="5096" y="0"/>
                  </a:lnTo>
                  <a:lnTo>
                    <a:pt x="5096" y="48"/>
                  </a:lnTo>
                  <a:lnTo>
                    <a:pt x="5048" y="48"/>
                  </a:lnTo>
                  <a:lnTo>
                    <a:pt x="5048" y="0"/>
                  </a:lnTo>
                  <a:close/>
                  <a:moveTo>
                    <a:pt x="5144" y="0"/>
                  </a:moveTo>
                  <a:lnTo>
                    <a:pt x="5192" y="0"/>
                  </a:lnTo>
                  <a:lnTo>
                    <a:pt x="5192" y="48"/>
                  </a:lnTo>
                  <a:lnTo>
                    <a:pt x="5144" y="48"/>
                  </a:lnTo>
                  <a:lnTo>
                    <a:pt x="5144" y="0"/>
                  </a:lnTo>
                  <a:close/>
                  <a:moveTo>
                    <a:pt x="5240" y="0"/>
                  </a:moveTo>
                  <a:lnTo>
                    <a:pt x="5288" y="0"/>
                  </a:lnTo>
                  <a:lnTo>
                    <a:pt x="5288" y="48"/>
                  </a:lnTo>
                  <a:lnTo>
                    <a:pt x="5240" y="48"/>
                  </a:lnTo>
                  <a:lnTo>
                    <a:pt x="5240" y="0"/>
                  </a:lnTo>
                  <a:close/>
                  <a:moveTo>
                    <a:pt x="5336" y="0"/>
                  </a:moveTo>
                  <a:lnTo>
                    <a:pt x="5384" y="0"/>
                  </a:lnTo>
                  <a:lnTo>
                    <a:pt x="5384" y="48"/>
                  </a:lnTo>
                  <a:lnTo>
                    <a:pt x="5336" y="48"/>
                  </a:lnTo>
                  <a:lnTo>
                    <a:pt x="5336" y="0"/>
                  </a:lnTo>
                  <a:close/>
                  <a:moveTo>
                    <a:pt x="5432" y="0"/>
                  </a:moveTo>
                  <a:lnTo>
                    <a:pt x="5480" y="0"/>
                  </a:lnTo>
                  <a:lnTo>
                    <a:pt x="5480" y="48"/>
                  </a:lnTo>
                  <a:lnTo>
                    <a:pt x="5432" y="48"/>
                  </a:lnTo>
                  <a:lnTo>
                    <a:pt x="5432" y="0"/>
                  </a:lnTo>
                  <a:close/>
                  <a:moveTo>
                    <a:pt x="5528" y="0"/>
                  </a:moveTo>
                  <a:lnTo>
                    <a:pt x="5576" y="0"/>
                  </a:lnTo>
                  <a:lnTo>
                    <a:pt x="5576" y="48"/>
                  </a:lnTo>
                  <a:lnTo>
                    <a:pt x="5528" y="48"/>
                  </a:lnTo>
                  <a:lnTo>
                    <a:pt x="5528" y="0"/>
                  </a:lnTo>
                  <a:close/>
                  <a:moveTo>
                    <a:pt x="5616" y="56"/>
                  </a:moveTo>
                  <a:lnTo>
                    <a:pt x="5616" y="104"/>
                  </a:lnTo>
                  <a:lnTo>
                    <a:pt x="5568" y="104"/>
                  </a:lnTo>
                  <a:lnTo>
                    <a:pt x="5568" y="56"/>
                  </a:lnTo>
                  <a:lnTo>
                    <a:pt x="5616" y="56"/>
                  </a:lnTo>
                  <a:close/>
                  <a:moveTo>
                    <a:pt x="5616" y="152"/>
                  </a:moveTo>
                  <a:lnTo>
                    <a:pt x="5616" y="200"/>
                  </a:lnTo>
                  <a:lnTo>
                    <a:pt x="5568" y="200"/>
                  </a:lnTo>
                  <a:lnTo>
                    <a:pt x="5568" y="152"/>
                  </a:lnTo>
                  <a:lnTo>
                    <a:pt x="5616" y="152"/>
                  </a:lnTo>
                  <a:close/>
                  <a:moveTo>
                    <a:pt x="5616" y="248"/>
                  </a:moveTo>
                  <a:lnTo>
                    <a:pt x="5616" y="296"/>
                  </a:lnTo>
                  <a:lnTo>
                    <a:pt x="5568" y="296"/>
                  </a:lnTo>
                  <a:lnTo>
                    <a:pt x="5568" y="248"/>
                  </a:lnTo>
                  <a:lnTo>
                    <a:pt x="5616" y="248"/>
                  </a:lnTo>
                  <a:close/>
                  <a:moveTo>
                    <a:pt x="5616" y="344"/>
                  </a:moveTo>
                  <a:lnTo>
                    <a:pt x="5616" y="392"/>
                  </a:lnTo>
                  <a:lnTo>
                    <a:pt x="5568" y="392"/>
                  </a:lnTo>
                  <a:lnTo>
                    <a:pt x="5568" y="344"/>
                  </a:lnTo>
                  <a:lnTo>
                    <a:pt x="5616" y="344"/>
                  </a:lnTo>
                  <a:close/>
                  <a:moveTo>
                    <a:pt x="5616" y="440"/>
                  </a:moveTo>
                  <a:lnTo>
                    <a:pt x="5616" y="488"/>
                  </a:lnTo>
                  <a:lnTo>
                    <a:pt x="5568" y="488"/>
                  </a:lnTo>
                  <a:lnTo>
                    <a:pt x="5568" y="440"/>
                  </a:lnTo>
                  <a:lnTo>
                    <a:pt x="5616" y="440"/>
                  </a:lnTo>
                  <a:close/>
                  <a:moveTo>
                    <a:pt x="5616" y="536"/>
                  </a:moveTo>
                  <a:lnTo>
                    <a:pt x="5616" y="584"/>
                  </a:lnTo>
                  <a:lnTo>
                    <a:pt x="5568" y="584"/>
                  </a:lnTo>
                  <a:lnTo>
                    <a:pt x="5568" y="536"/>
                  </a:lnTo>
                  <a:lnTo>
                    <a:pt x="5616" y="536"/>
                  </a:lnTo>
                  <a:close/>
                  <a:moveTo>
                    <a:pt x="5616" y="632"/>
                  </a:moveTo>
                  <a:lnTo>
                    <a:pt x="5616" y="680"/>
                  </a:lnTo>
                  <a:lnTo>
                    <a:pt x="5568" y="680"/>
                  </a:lnTo>
                  <a:lnTo>
                    <a:pt x="5568" y="632"/>
                  </a:lnTo>
                  <a:lnTo>
                    <a:pt x="5616" y="632"/>
                  </a:lnTo>
                  <a:close/>
                  <a:moveTo>
                    <a:pt x="5616" y="728"/>
                  </a:moveTo>
                  <a:lnTo>
                    <a:pt x="5616" y="776"/>
                  </a:lnTo>
                  <a:lnTo>
                    <a:pt x="5568" y="776"/>
                  </a:lnTo>
                  <a:lnTo>
                    <a:pt x="5568" y="728"/>
                  </a:lnTo>
                  <a:lnTo>
                    <a:pt x="5616" y="728"/>
                  </a:lnTo>
                  <a:close/>
                  <a:moveTo>
                    <a:pt x="5616" y="824"/>
                  </a:moveTo>
                  <a:lnTo>
                    <a:pt x="5616" y="872"/>
                  </a:lnTo>
                  <a:lnTo>
                    <a:pt x="5568" y="872"/>
                  </a:lnTo>
                  <a:lnTo>
                    <a:pt x="5568" y="824"/>
                  </a:lnTo>
                  <a:lnTo>
                    <a:pt x="5616" y="824"/>
                  </a:lnTo>
                  <a:close/>
                  <a:moveTo>
                    <a:pt x="5616" y="920"/>
                  </a:moveTo>
                  <a:lnTo>
                    <a:pt x="5616" y="968"/>
                  </a:lnTo>
                  <a:lnTo>
                    <a:pt x="5568" y="968"/>
                  </a:lnTo>
                  <a:lnTo>
                    <a:pt x="5568" y="920"/>
                  </a:lnTo>
                  <a:lnTo>
                    <a:pt x="5616" y="920"/>
                  </a:lnTo>
                  <a:close/>
                  <a:moveTo>
                    <a:pt x="5616" y="1016"/>
                  </a:moveTo>
                  <a:lnTo>
                    <a:pt x="5616" y="1064"/>
                  </a:lnTo>
                  <a:lnTo>
                    <a:pt x="5568" y="1064"/>
                  </a:lnTo>
                  <a:lnTo>
                    <a:pt x="5568" y="1016"/>
                  </a:lnTo>
                  <a:lnTo>
                    <a:pt x="5616" y="1016"/>
                  </a:lnTo>
                  <a:close/>
                  <a:moveTo>
                    <a:pt x="5616" y="1112"/>
                  </a:moveTo>
                  <a:lnTo>
                    <a:pt x="5616" y="1160"/>
                  </a:lnTo>
                  <a:lnTo>
                    <a:pt x="5568" y="1160"/>
                  </a:lnTo>
                  <a:lnTo>
                    <a:pt x="5568" y="1112"/>
                  </a:lnTo>
                  <a:lnTo>
                    <a:pt x="5616" y="1112"/>
                  </a:lnTo>
                  <a:close/>
                  <a:moveTo>
                    <a:pt x="5616" y="1208"/>
                  </a:moveTo>
                  <a:lnTo>
                    <a:pt x="5616" y="1256"/>
                  </a:lnTo>
                  <a:lnTo>
                    <a:pt x="5568" y="1256"/>
                  </a:lnTo>
                  <a:lnTo>
                    <a:pt x="5568" y="1208"/>
                  </a:lnTo>
                  <a:lnTo>
                    <a:pt x="5616" y="1208"/>
                  </a:lnTo>
                  <a:close/>
                  <a:moveTo>
                    <a:pt x="5616" y="1304"/>
                  </a:moveTo>
                  <a:lnTo>
                    <a:pt x="5616" y="1352"/>
                  </a:lnTo>
                  <a:lnTo>
                    <a:pt x="5568" y="1352"/>
                  </a:lnTo>
                  <a:lnTo>
                    <a:pt x="5568" y="1304"/>
                  </a:lnTo>
                  <a:lnTo>
                    <a:pt x="5616" y="1304"/>
                  </a:lnTo>
                  <a:close/>
                  <a:moveTo>
                    <a:pt x="5616" y="1400"/>
                  </a:moveTo>
                  <a:lnTo>
                    <a:pt x="5616" y="1448"/>
                  </a:lnTo>
                  <a:lnTo>
                    <a:pt x="5568" y="1448"/>
                  </a:lnTo>
                  <a:lnTo>
                    <a:pt x="5568" y="1400"/>
                  </a:lnTo>
                  <a:lnTo>
                    <a:pt x="5616" y="1400"/>
                  </a:lnTo>
                  <a:close/>
                  <a:moveTo>
                    <a:pt x="5616" y="1496"/>
                  </a:moveTo>
                  <a:lnTo>
                    <a:pt x="5616" y="1544"/>
                  </a:lnTo>
                  <a:lnTo>
                    <a:pt x="5568" y="1544"/>
                  </a:lnTo>
                  <a:lnTo>
                    <a:pt x="5568" y="1496"/>
                  </a:lnTo>
                  <a:lnTo>
                    <a:pt x="5616" y="1496"/>
                  </a:lnTo>
                  <a:close/>
                  <a:moveTo>
                    <a:pt x="5616" y="1592"/>
                  </a:moveTo>
                  <a:lnTo>
                    <a:pt x="5616" y="1640"/>
                  </a:lnTo>
                  <a:lnTo>
                    <a:pt x="5568" y="1640"/>
                  </a:lnTo>
                  <a:lnTo>
                    <a:pt x="5568" y="1592"/>
                  </a:lnTo>
                  <a:lnTo>
                    <a:pt x="5616" y="1592"/>
                  </a:lnTo>
                  <a:close/>
                  <a:moveTo>
                    <a:pt x="5616" y="1688"/>
                  </a:moveTo>
                  <a:lnTo>
                    <a:pt x="5616" y="1736"/>
                  </a:lnTo>
                  <a:lnTo>
                    <a:pt x="5568" y="1736"/>
                  </a:lnTo>
                  <a:lnTo>
                    <a:pt x="5568" y="1688"/>
                  </a:lnTo>
                  <a:lnTo>
                    <a:pt x="5616" y="1688"/>
                  </a:lnTo>
                  <a:close/>
                  <a:moveTo>
                    <a:pt x="5616" y="1784"/>
                  </a:moveTo>
                  <a:lnTo>
                    <a:pt x="5616" y="1832"/>
                  </a:lnTo>
                  <a:lnTo>
                    <a:pt x="5568" y="1832"/>
                  </a:lnTo>
                  <a:lnTo>
                    <a:pt x="5568" y="1784"/>
                  </a:lnTo>
                  <a:lnTo>
                    <a:pt x="5616" y="1784"/>
                  </a:lnTo>
                  <a:close/>
                  <a:moveTo>
                    <a:pt x="5616" y="1880"/>
                  </a:moveTo>
                  <a:lnTo>
                    <a:pt x="5616" y="1928"/>
                  </a:lnTo>
                  <a:lnTo>
                    <a:pt x="5568" y="1928"/>
                  </a:lnTo>
                  <a:lnTo>
                    <a:pt x="5568" y="1880"/>
                  </a:lnTo>
                  <a:lnTo>
                    <a:pt x="5616" y="1880"/>
                  </a:lnTo>
                  <a:close/>
                  <a:moveTo>
                    <a:pt x="5616" y="1976"/>
                  </a:moveTo>
                  <a:lnTo>
                    <a:pt x="5616" y="2024"/>
                  </a:lnTo>
                  <a:lnTo>
                    <a:pt x="5568" y="2024"/>
                  </a:lnTo>
                  <a:lnTo>
                    <a:pt x="5568" y="1976"/>
                  </a:lnTo>
                  <a:lnTo>
                    <a:pt x="5616" y="1976"/>
                  </a:lnTo>
                  <a:close/>
                  <a:moveTo>
                    <a:pt x="5616" y="2072"/>
                  </a:moveTo>
                  <a:lnTo>
                    <a:pt x="5616" y="2120"/>
                  </a:lnTo>
                  <a:lnTo>
                    <a:pt x="5568" y="2120"/>
                  </a:lnTo>
                  <a:lnTo>
                    <a:pt x="5568" y="2072"/>
                  </a:lnTo>
                  <a:lnTo>
                    <a:pt x="5616" y="2072"/>
                  </a:lnTo>
                  <a:close/>
                  <a:moveTo>
                    <a:pt x="5616" y="2168"/>
                  </a:moveTo>
                  <a:lnTo>
                    <a:pt x="5616" y="2216"/>
                  </a:lnTo>
                  <a:lnTo>
                    <a:pt x="5568" y="2216"/>
                  </a:lnTo>
                  <a:lnTo>
                    <a:pt x="5568" y="2168"/>
                  </a:lnTo>
                  <a:lnTo>
                    <a:pt x="5616" y="2168"/>
                  </a:lnTo>
                  <a:close/>
                  <a:moveTo>
                    <a:pt x="5616" y="2264"/>
                  </a:moveTo>
                  <a:lnTo>
                    <a:pt x="5616" y="2312"/>
                  </a:lnTo>
                  <a:lnTo>
                    <a:pt x="5568" y="2312"/>
                  </a:lnTo>
                  <a:lnTo>
                    <a:pt x="5568" y="2264"/>
                  </a:lnTo>
                  <a:lnTo>
                    <a:pt x="5616" y="2264"/>
                  </a:lnTo>
                  <a:close/>
                  <a:moveTo>
                    <a:pt x="5616" y="2360"/>
                  </a:moveTo>
                  <a:lnTo>
                    <a:pt x="5616" y="2408"/>
                  </a:lnTo>
                  <a:lnTo>
                    <a:pt x="5568" y="2408"/>
                  </a:lnTo>
                  <a:lnTo>
                    <a:pt x="5568" y="2360"/>
                  </a:lnTo>
                  <a:lnTo>
                    <a:pt x="5616" y="2360"/>
                  </a:lnTo>
                  <a:close/>
                  <a:moveTo>
                    <a:pt x="5616" y="2456"/>
                  </a:moveTo>
                  <a:lnTo>
                    <a:pt x="5616" y="2504"/>
                  </a:lnTo>
                  <a:lnTo>
                    <a:pt x="5568" y="2504"/>
                  </a:lnTo>
                  <a:lnTo>
                    <a:pt x="5568" y="2456"/>
                  </a:lnTo>
                  <a:lnTo>
                    <a:pt x="5616" y="2456"/>
                  </a:lnTo>
                  <a:close/>
                  <a:moveTo>
                    <a:pt x="5616" y="2552"/>
                  </a:moveTo>
                  <a:lnTo>
                    <a:pt x="5616" y="2600"/>
                  </a:lnTo>
                  <a:lnTo>
                    <a:pt x="5568" y="2600"/>
                  </a:lnTo>
                  <a:lnTo>
                    <a:pt x="5568" y="2552"/>
                  </a:lnTo>
                  <a:lnTo>
                    <a:pt x="5616" y="2552"/>
                  </a:lnTo>
                  <a:close/>
                  <a:moveTo>
                    <a:pt x="5616" y="2648"/>
                  </a:moveTo>
                  <a:lnTo>
                    <a:pt x="5616" y="2696"/>
                  </a:lnTo>
                  <a:lnTo>
                    <a:pt x="5568" y="2696"/>
                  </a:lnTo>
                  <a:lnTo>
                    <a:pt x="5568" y="2648"/>
                  </a:lnTo>
                  <a:lnTo>
                    <a:pt x="5616" y="2648"/>
                  </a:lnTo>
                  <a:close/>
                  <a:moveTo>
                    <a:pt x="5616" y="2744"/>
                  </a:moveTo>
                  <a:lnTo>
                    <a:pt x="5616" y="2792"/>
                  </a:lnTo>
                  <a:lnTo>
                    <a:pt x="5568" y="2792"/>
                  </a:lnTo>
                  <a:lnTo>
                    <a:pt x="5568" y="2744"/>
                  </a:lnTo>
                  <a:lnTo>
                    <a:pt x="5616" y="2744"/>
                  </a:lnTo>
                  <a:close/>
                  <a:moveTo>
                    <a:pt x="5616" y="2840"/>
                  </a:moveTo>
                  <a:lnTo>
                    <a:pt x="5616" y="2888"/>
                  </a:lnTo>
                  <a:lnTo>
                    <a:pt x="5568" y="2888"/>
                  </a:lnTo>
                  <a:lnTo>
                    <a:pt x="5568" y="2840"/>
                  </a:lnTo>
                  <a:lnTo>
                    <a:pt x="5616" y="2840"/>
                  </a:lnTo>
                  <a:close/>
                  <a:moveTo>
                    <a:pt x="5616" y="2936"/>
                  </a:moveTo>
                  <a:lnTo>
                    <a:pt x="5616" y="2984"/>
                  </a:lnTo>
                  <a:lnTo>
                    <a:pt x="5568" y="2984"/>
                  </a:lnTo>
                  <a:lnTo>
                    <a:pt x="5568" y="2936"/>
                  </a:lnTo>
                  <a:lnTo>
                    <a:pt x="5616" y="2936"/>
                  </a:lnTo>
                  <a:close/>
                  <a:moveTo>
                    <a:pt x="5616" y="3032"/>
                  </a:moveTo>
                  <a:lnTo>
                    <a:pt x="5616" y="3080"/>
                  </a:lnTo>
                  <a:lnTo>
                    <a:pt x="5568" y="3080"/>
                  </a:lnTo>
                  <a:lnTo>
                    <a:pt x="5568" y="3032"/>
                  </a:lnTo>
                  <a:lnTo>
                    <a:pt x="5616" y="3032"/>
                  </a:lnTo>
                  <a:close/>
                  <a:moveTo>
                    <a:pt x="5616" y="3128"/>
                  </a:moveTo>
                  <a:lnTo>
                    <a:pt x="5616" y="3176"/>
                  </a:lnTo>
                  <a:lnTo>
                    <a:pt x="5568" y="3176"/>
                  </a:lnTo>
                  <a:lnTo>
                    <a:pt x="5568" y="3128"/>
                  </a:lnTo>
                  <a:lnTo>
                    <a:pt x="5616" y="3128"/>
                  </a:lnTo>
                  <a:close/>
                  <a:moveTo>
                    <a:pt x="5616" y="3224"/>
                  </a:moveTo>
                  <a:lnTo>
                    <a:pt x="5616" y="3272"/>
                  </a:lnTo>
                  <a:lnTo>
                    <a:pt x="5568" y="3272"/>
                  </a:lnTo>
                  <a:lnTo>
                    <a:pt x="5568" y="3224"/>
                  </a:lnTo>
                  <a:lnTo>
                    <a:pt x="5616" y="3224"/>
                  </a:lnTo>
                  <a:close/>
                  <a:moveTo>
                    <a:pt x="5616" y="3320"/>
                  </a:moveTo>
                  <a:lnTo>
                    <a:pt x="5616" y="3368"/>
                  </a:lnTo>
                  <a:lnTo>
                    <a:pt x="5568" y="3368"/>
                  </a:lnTo>
                  <a:lnTo>
                    <a:pt x="5568" y="3320"/>
                  </a:lnTo>
                  <a:lnTo>
                    <a:pt x="5616" y="3320"/>
                  </a:lnTo>
                  <a:close/>
                  <a:moveTo>
                    <a:pt x="5616" y="3416"/>
                  </a:moveTo>
                  <a:lnTo>
                    <a:pt x="5616" y="3464"/>
                  </a:lnTo>
                  <a:lnTo>
                    <a:pt x="5568" y="3464"/>
                  </a:lnTo>
                  <a:lnTo>
                    <a:pt x="5568" y="3416"/>
                  </a:lnTo>
                  <a:lnTo>
                    <a:pt x="5616" y="3416"/>
                  </a:lnTo>
                  <a:close/>
                  <a:moveTo>
                    <a:pt x="5616" y="3512"/>
                  </a:moveTo>
                  <a:lnTo>
                    <a:pt x="5616" y="3560"/>
                  </a:lnTo>
                  <a:lnTo>
                    <a:pt x="5568" y="3560"/>
                  </a:lnTo>
                  <a:lnTo>
                    <a:pt x="5568" y="3512"/>
                  </a:lnTo>
                  <a:lnTo>
                    <a:pt x="5616" y="3512"/>
                  </a:lnTo>
                  <a:close/>
                  <a:moveTo>
                    <a:pt x="5616" y="3608"/>
                  </a:moveTo>
                  <a:lnTo>
                    <a:pt x="5616" y="3656"/>
                  </a:lnTo>
                  <a:lnTo>
                    <a:pt x="5568" y="3656"/>
                  </a:lnTo>
                  <a:lnTo>
                    <a:pt x="5568" y="3608"/>
                  </a:lnTo>
                  <a:lnTo>
                    <a:pt x="5616" y="3608"/>
                  </a:lnTo>
                  <a:close/>
                  <a:moveTo>
                    <a:pt x="5616" y="3704"/>
                  </a:moveTo>
                  <a:lnTo>
                    <a:pt x="5616" y="3752"/>
                  </a:lnTo>
                  <a:lnTo>
                    <a:pt x="5568" y="3752"/>
                  </a:lnTo>
                  <a:lnTo>
                    <a:pt x="5568" y="3704"/>
                  </a:lnTo>
                  <a:lnTo>
                    <a:pt x="5616" y="3704"/>
                  </a:lnTo>
                  <a:close/>
                  <a:moveTo>
                    <a:pt x="5616" y="3800"/>
                  </a:moveTo>
                  <a:lnTo>
                    <a:pt x="5616" y="3848"/>
                  </a:lnTo>
                  <a:lnTo>
                    <a:pt x="5568" y="3848"/>
                  </a:lnTo>
                  <a:lnTo>
                    <a:pt x="5568" y="3800"/>
                  </a:lnTo>
                  <a:lnTo>
                    <a:pt x="5616" y="3800"/>
                  </a:lnTo>
                  <a:close/>
                  <a:moveTo>
                    <a:pt x="5616" y="3896"/>
                  </a:moveTo>
                  <a:lnTo>
                    <a:pt x="5616" y="3944"/>
                  </a:lnTo>
                  <a:lnTo>
                    <a:pt x="5568" y="3944"/>
                  </a:lnTo>
                  <a:lnTo>
                    <a:pt x="5568" y="3896"/>
                  </a:lnTo>
                  <a:lnTo>
                    <a:pt x="5616" y="3896"/>
                  </a:lnTo>
                  <a:close/>
                  <a:moveTo>
                    <a:pt x="5616" y="3992"/>
                  </a:moveTo>
                  <a:lnTo>
                    <a:pt x="5616" y="4040"/>
                  </a:lnTo>
                  <a:lnTo>
                    <a:pt x="5568" y="4040"/>
                  </a:lnTo>
                  <a:lnTo>
                    <a:pt x="5568" y="3992"/>
                  </a:lnTo>
                  <a:lnTo>
                    <a:pt x="5616" y="3992"/>
                  </a:lnTo>
                  <a:close/>
                  <a:moveTo>
                    <a:pt x="5616" y="4088"/>
                  </a:moveTo>
                  <a:lnTo>
                    <a:pt x="5616" y="4136"/>
                  </a:lnTo>
                  <a:lnTo>
                    <a:pt x="5568" y="4136"/>
                  </a:lnTo>
                  <a:lnTo>
                    <a:pt x="5568" y="4088"/>
                  </a:lnTo>
                  <a:lnTo>
                    <a:pt x="5616" y="4088"/>
                  </a:lnTo>
                  <a:close/>
                  <a:moveTo>
                    <a:pt x="5616" y="4184"/>
                  </a:moveTo>
                  <a:lnTo>
                    <a:pt x="5616" y="4232"/>
                  </a:lnTo>
                  <a:lnTo>
                    <a:pt x="5568" y="4232"/>
                  </a:lnTo>
                  <a:lnTo>
                    <a:pt x="5568" y="4184"/>
                  </a:lnTo>
                  <a:lnTo>
                    <a:pt x="5616" y="4184"/>
                  </a:lnTo>
                  <a:close/>
                  <a:moveTo>
                    <a:pt x="5616" y="4280"/>
                  </a:moveTo>
                  <a:lnTo>
                    <a:pt x="5616" y="4328"/>
                  </a:lnTo>
                  <a:lnTo>
                    <a:pt x="5568" y="4328"/>
                  </a:lnTo>
                  <a:lnTo>
                    <a:pt x="5568" y="4280"/>
                  </a:lnTo>
                  <a:lnTo>
                    <a:pt x="5616" y="4280"/>
                  </a:lnTo>
                  <a:close/>
                  <a:moveTo>
                    <a:pt x="5616" y="4376"/>
                  </a:moveTo>
                  <a:lnTo>
                    <a:pt x="5616" y="4424"/>
                  </a:lnTo>
                  <a:lnTo>
                    <a:pt x="5568" y="4424"/>
                  </a:lnTo>
                  <a:lnTo>
                    <a:pt x="5568" y="4376"/>
                  </a:lnTo>
                  <a:lnTo>
                    <a:pt x="5616" y="4376"/>
                  </a:lnTo>
                  <a:close/>
                  <a:moveTo>
                    <a:pt x="5616" y="4472"/>
                  </a:moveTo>
                  <a:lnTo>
                    <a:pt x="5616" y="4520"/>
                  </a:lnTo>
                  <a:lnTo>
                    <a:pt x="5568" y="4520"/>
                  </a:lnTo>
                  <a:lnTo>
                    <a:pt x="5568" y="4472"/>
                  </a:lnTo>
                  <a:lnTo>
                    <a:pt x="5616" y="4472"/>
                  </a:lnTo>
                  <a:close/>
                  <a:moveTo>
                    <a:pt x="5616" y="4568"/>
                  </a:moveTo>
                  <a:lnTo>
                    <a:pt x="5616" y="4616"/>
                  </a:lnTo>
                  <a:lnTo>
                    <a:pt x="5568" y="4616"/>
                  </a:lnTo>
                  <a:lnTo>
                    <a:pt x="5568" y="4568"/>
                  </a:lnTo>
                  <a:lnTo>
                    <a:pt x="5616" y="4568"/>
                  </a:lnTo>
                  <a:close/>
                  <a:moveTo>
                    <a:pt x="5616" y="4664"/>
                  </a:moveTo>
                  <a:lnTo>
                    <a:pt x="5616" y="4712"/>
                  </a:lnTo>
                  <a:lnTo>
                    <a:pt x="5568" y="4712"/>
                  </a:lnTo>
                  <a:lnTo>
                    <a:pt x="5568" y="4664"/>
                  </a:lnTo>
                  <a:lnTo>
                    <a:pt x="5616" y="4664"/>
                  </a:lnTo>
                  <a:close/>
                  <a:moveTo>
                    <a:pt x="5616" y="4760"/>
                  </a:moveTo>
                  <a:lnTo>
                    <a:pt x="5616" y="4808"/>
                  </a:lnTo>
                  <a:lnTo>
                    <a:pt x="5568" y="4808"/>
                  </a:lnTo>
                  <a:lnTo>
                    <a:pt x="5568" y="4760"/>
                  </a:lnTo>
                  <a:lnTo>
                    <a:pt x="5616" y="4760"/>
                  </a:lnTo>
                  <a:close/>
                  <a:moveTo>
                    <a:pt x="5616" y="4856"/>
                  </a:moveTo>
                  <a:lnTo>
                    <a:pt x="5616" y="4904"/>
                  </a:lnTo>
                  <a:lnTo>
                    <a:pt x="5568" y="4904"/>
                  </a:lnTo>
                  <a:lnTo>
                    <a:pt x="5568" y="4856"/>
                  </a:lnTo>
                  <a:lnTo>
                    <a:pt x="5616" y="4856"/>
                  </a:lnTo>
                  <a:close/>
                  <a:moveTo>
                    <a:pt x="5616" y="4952"/>
                  </a:moveTo>
                  <a:lnTo>
                    <a:pt x="5616" y="5000"/>
                  </a:lnTo>
                  <a:lnTo>
                    <a:pt x="5568" y="5000"/>
                  </a:lnTo>
                  <a:lnTo>
                    <a:pt x="5568" y="4952"/>
                  </a:lnTo>
                  <a:lnTo>
                    <a:pt x="5616" y="4952"/>
                  </a:lnTo>
                  <a:close/>
                  <a:moveTo>
                    <a:pt x="5616" y="5048"/>
                  </a:moveTo>
                  <a:lnTo>
                    <a:pt x="5616" y="5096"/>
                  </a:lnTo>
                  <a:lnTo>
                    <a:pt x="5568" y="5096"/>
                  </a:lnTo>
                  <a:lnTo>
                    <a:pt x="5568" y="5048"/>
                  </a:lnTo>
                  <a:lnTo>
                    <a:pt x="5616" y="5048"/>
                  </a:lnTo>
                  <a:close/>
                  <a:moveTo>
                    <a:pt x="5616" y="5144"/>
                  </a:moveTo>
                  <a:lnTo>
                    <a:pt x="5616" y="5192"/>
                  </a:lnTo>
                  <a:lnTo>
                    <a:pt x="5568" y="5192"/>
                  </a:lnTo>
                  <a:lnTo>
                    <a:pt x="5568" y="5144"/>
                  </a:lnTo>
                  <a:lnTo>
                    <a:pt x="5616" y="5144"/>
                  </a:lnTo>
                  <a:close/>
                  <a:moveTo>
                    <a:pt x="5616" y="5240"/>
                  </a:moveTo>
                  <a:lnTo>
                    <a:pt x="5616" y="5288"/>
                  </a:lnTo>
                  <a:lnTo>
                    <a:pt x="5568" y="5288"/>
                  </a:lnTo>
                  <a:lnTo>
                    <a:pt x="5568" y="5240"/>
                  </a:lnTo>
                  <a:lnTo>
                    <a:pt x="5616" y="5240"/>
                  </a:lnTo>
                  <a:close/>
                  <a:moveTo>
                    <a:pt x="5616" y="5336"/>
                  </a:moveTo>
                  <a:lnTo>
                    <a:pt x="5616" y="5384"/>
                  </a:lnTo>
                  <a:lnTo>
                    <a:pt x="5568" y="5384"/>
                  </a:lnTo>
                  <a:lnTo>
                    <a:pt x="5568" y="5336"/>
                  </a:lnTo>
                  <a:lnTo>
                    <a:pt x="5616" y="5336"/>
                  </a:lnTo>
                  <a:close/>
                  <a:moveTo>
                    <a:pt x="5616" y="5432"/>
                  </a:moveTo>
                  <a:lnTo>
                    <a:pt x="5616" y="5464"/>
                  </a:lnTo>
                  <a:cubicBezTo>
                    <a:pt x="5616" y="5478"/>
                    <a:pt x="5606" y="5488"/>
                    <a:pt x="5592" y="5488"/>
                  </a:cubicBezTo>
                  <a:lnTo>
                    <a:pt x="5576" y="5488"/>
                  </a:lnTo>
                  <a:lnTo>
                    <a:pt x="5576" y="5440"/>
                  </a:lnTo>
                  <a:lnTo>
                    <a:pt x="5592" y="5440"/>
                  </a:lnTo>
                  <a:lnTo>
                    <a:pt x="5568" y="5464"/>
                  </a:lnTo>
                  <a:lnTo>
                    <a:pt x="5568" y="5432"/>
                  </a:lnTo>
                  <a:lnTo>
                    <a:pt x="5616" y="5432"/>
                  </a:lnTo>
                  <a:close/>
                  <a:moveTo>
                    <a:pt x="5528" y="5488"/>
                  </a:moveTo>
                  <a:lnTo>
                    <a:pt x="5480" y="5488"/>
                  </a:lnTo>
                  <a:lnTo>
                    <a:pt x="5480" y="5440"/>
                  </a:lnTo>
                  <a:lnTo>
                    <a:pt x="5528" y="5440"/>
                  </a:lnTo>
                  <a:lnTo>
                    <a:pt x="5528" y="5488"/>
                  </a:lnTo>
                  <a:close/>
                  <a:moveTo>
                    <a:pt x="5432" y="5488"/>
                  </a:moveTo>
                  <a:lnTo>
                    <a:pt x="5384" y="5488"/>
                  </a:lnTo>
                  <a:lnTo>
                    <a:pt x="5384" y="5440"/>
                  </a:lnTo>
                  <a:lnTo>
                    <a:pt x="5432" y="5440"/>
                  </a:lnTo>
                  <a:lnTo>
                    <a:pt x="5432" y="5488"/>
                  </a:lnTo>
                  <a:close/>
                  <a:moveTo>
                    <a:pt x="5336" y="5488"/>
                  </a:moveTo>
                  <a:lnTo>
                    <a:pt x="5288" y="5488"/>
                  </a:lnTo>
                  <a:lnTo>
                    <a:pt x="5288" y="5440"/>
                  </a:lnTo>
                  <a:lnTo>
                    <a:pt x="5336" y="5440"/>
                  </a:lnTo>
                  <a:lnTo>
                    <a:pt x="5336" y="5488"/>
                  </a:lnTo>
                  <a:close/>
                  <a:moveTo>
                    <a:pt x="5240" y="5488"/>
                  </a:moveTo>
                  <a:lnTo>
                    <a:pt x="5192" y="5488"/>
                  </a:lnTo>
                  <a:lnTo>
                    <a:pt x="5192" y="5440"/>
                  </a:lnTo>
                  <a:lnTo>
                    <a:pt x="5240" y="5440"/>
                  </a:lnTo>
                  <a:lnTo>
                    <a:pt x="5240" y="5488"/>
                  </a:lnTo>
                  <a:close/>
                  <a:moveTo>
                    <a:pt x="5144" y="5488"/>
                  </a:moveTo>
                  <a:lnTo>
                    <a:pt x="5096" y="5488"/>
                  </a:lnTo>
                  <a:lnTo>
                    <a:pt x="5096" y="5440"/>
                  </a:lnTo>
                  <a:lnTo>
                    <a:pt x="5144" y="5440"/>
                  </a:lnTo>
                  <a:lnTo>
                    <a:pt x="5144" y="5488"/>
                  </a:lnTo>
                  <a:close/>
                  <a:moveTo>
                    <a:pt x="5048" y="5488"/>
                  </a:moveTo>
                  <a:lnTo>
                    <a:pt x="5000" y="5488"/>
                  </a:lnTo>
                  <a:lnTo>
                    <a:pt x="5000" y="5440"/>
                  </a:lnTo>
                  <a:lnTo>
                    <a:pt x="5048" y="5440"/>
                  </a:lnTo>
                  <a:lnTo>
                    <a:pt x="5048" y="5488"/>
                  </a:lnTo>
                  <a:close/>
                  <a:moveTo>
                    <a:pt x="4952" y="5488"/>
                  </a:moveTo>
                  <a:lnTo>
                    <a:pt x="4904" y="5488"/>
                  </a:lnTo>
                  <a:lnTo>
                    <a:pt x="4904" y="5440"/>
                  </a:lnTo>
                  <a:lnTo>
                    <a:pt x="4952" y="5440"/>
                  </a:lnTo>
                  <a:lnTo>
                    <a:pt x="4952" y="5488"/>
                  </a:lnTo>
                  <a:close/>
                  <a:moveTo>
                    <a:pt x="4856" y="5488"/>
                  </a:moveTo>
                  <a:lnTo>
                    <a:pt x="4808" y="5488"/>
                  </a:lnTo>
                  <a:lnTo>
                    <a:pt x="4808" y="5440"/>
                  </a:lnTo>
                  <a:lnTo>
                    <a:pt x="4856" y="5440"/>
                  </a:lnTo>
                  <a:lnTo>
                    <a:pt x="4856" y="5488"/>
                  </a:lnTo>
                  <a:close/>
                  <a:moveTo>
                    <a:pt x="4760" y="5488"/>
                  </a:moveTo>
                  <a:lnTo>
                    <a:pt x="4712" y="5488"/>
                  </a:lnTo>
                  <a:lnTo>
                    <a:pt x="4712" y="5440"/>
                  </a:lnTo>
                  <a:lnTo>
                    <a:pt x="4760" y="5440"/>
                  </a:lnTo>
                  <a:lnTo>
                    <a:pt x="4760" y="5488"/>
                  </a:lnTo>
                  <a:close/>
                  <a:moveTo>
                    <a:pt x="4664" y="5488"/>
                  </a:moveTo>
                  <a:lnTo>
                    <a:pt x="4616" y="5488"/>
                  </a:lnTo>
                  <a:lnTo>
                    <a:pt x="4616" y="5440"/>
                  </a:lnTo>
                  <a:lnTo>
                    <a:pt x="4664" y="5440"/>
                  </a:lnTo>
                  <a:lnTo>
                    <a:pt x="4664" y="5488"/>
                  </a:lnTo>
                  <a:close/>
                  <a:moveTo>
                    <a:pt x="4568" y="5488"/>
                  </a:moveTo>
                  <a:lnTo>
                    <a:pt x="4520" y="5488"/>
                  </a:lnTo>
                  <a:lnTo>
                    <a:pt x="4520" y="5440"/>
                  </a:lnTo>
                  <a:lnTo>
                    <a:pt x="4568" y="5440"/>
                  </a:lnTo>
                  <a:lnTo>
                    <a:pt x="4568" y="5488"/>
                  </a:lnTo>
                  <a:close/>
                  <a:moveTo>
                    <a:pt x="4472" y="5488"/>
                  </a:moveTo>
                  <a:lnTo>
                    <a:pt x="4424" y="5488"/>
                  </a:lnTo>
                  <a:lnTo>
                    <a:pt x="4424" y="5440"/>
                  </a:lnTo>
                  <a:lnTo>
                    <a:pt x="4472" y="5440"/>
                  </a:lnTo>
                  <a:lnTo>
                    <a:pt x="4472" y="5488"/>
                  </a:lnTo>
                  <a:close/>
                  <a:moveTo>
                    <a:pt x="4376" y="5488"/>
                  </a:moveTo>
                  <a:lnTo>
                    <a:pt x="4328" y="5488"/>
                  </a:lnTo>
                  <a:lnTo>
                    <a:pt x="4328" y="5440"/>
                  </a:lnTo>
                  <a:lnTo>
                    <a:pt x="4376" y="5440"/>
                  </a:lnTo>
                  <a:lnTo>
                    <a:pt x="4376" y="5488"/>
                  </a:lnTo>
                  <a:close/>
                  <a:moveTo>
                    <a:pt x="4280" y="5488"/>
                  </a:moveTo>
                  <a:lnTo>
                    <a:pt x="4232" y="5488"/>
                  </a:lnTo>
                  <a:lnTo>
                    <a:pt x="4232" y="5440"/>
                  </a:lnTo>
                  <a:lnTo>
                    <a:pt x="4280" y="5440"/>
                  </a:lnTo>
                  <a:lnTo>
                    <a:pt x="4280" y="5488"/>
                  </a:lnTo>
                  <a:close/>
                  <a:moveTo>
                    <a:pt x="4184" y="5488"/>
                  </a:moveTo>
                  <a:lnTo>
                    <a:pt x="4136" y="5488"/>
                  </a:lnTo>
                  <a:lnTo>
                    <a:pt x="4136" y="5440"/>
                  </a:lnTo>
                  <a:lnTo>
                    <a:pt x="4184" y="5440"/>
                  </a:lnTo>
                  <a:lnTo>
                    <a:pt x="4184" y="5488"/>
                  </a:lnTo>
                  <a:close/>
                  <a:moveTo>
                    <a:pt x="4088" y="5488"/>
                  </a:moveTo>
                  <a:lnTo>
                    <a:pt x="4040" y="5488"/>
                  </a:lnTo>
                  <a:lnTo>
                    <a:pt x="4040" y="5440"/>
                  </a:lnTo>
                  <a:lnTo>
                    <a:pt x="4088" y="5440"/>
                  </a:lnTo>
                  <a:lnTo>
                    <a:pt x="4088" y="5488"/>
                  </a:lnTo>
                  <a:close/>
                  <a:moveTo>
                    <a:pt x="3992" y="5488"/>
                  </a:moveTo>
                  <a:lnTo>
                    <a:pt x="3944" y="5488"/>
                  </a:lnTo>
                  <a:lnTo>
                    <a:pt x="3944" y="5440"/>
                  </a:lnTo>
                  <a:lnTo>
                    <a:pt x="3992" y="5440"/>
                  </a:lnTo>
                  <a:lnTo>
                    <a:pt x="3992" y="5488"/>
                  </a:lnTo>
                  <a:close/>
                  <a:moveTo>
                    <a:pt x="3896" y="5488"/>
                  </a:moveTo>
                  <a:lnTo>
                    <a:pt x="3848" y="5488"/>
                  </a:lnTo>
                  <a:lnTo>
                    <a:pt x="3848" y="5440"/>
                  </a:lnTo>
                  <a:lnTo>
                    <a:pt x="3896" y="5440"/>
                  </a:lnTo>
                  <a:lnTo>
                    <a:pt x="3896" y="5488"/>
                  </a:lnTo>
                  <a:close/>
                  <a:moveTo>
                    <a:pt x="3800" y="5488"/>
                  </a:moveTo>
                  <a:lnTo>
                    <a:pt x="3752" y="5488"/>
                  </a:lnTo>
                  <a:lnTo>
                    <a:pt x="3752" y="5440"/>
                  </a:lnTo>
                  <a:lnTo>
                    <a:pt x="3800" y="5440"/>
                  </a:lnTo>
                  <a:lnTo>
                    <a:pt x="3800" y="5488"/>
                  </a:lnTo>
                  <a:close/>
                  <a:moveTo>
                    <a:pt x="3704" y="5488"/>
                  </a:moveTo>
                  <a:lnTo>
                    <a:pt x="3656" y="5488"/>
                  </a:lnTo>
                  <a:lnTo>
                    <a:pt x="3656" y="5440"/>
                  </a:lnTo>
                  <a:lnTo>
                    <a:pt x="3704" y="5440"/>
                  </a:lnTo>
                  <a:lnTo>
                    <a:pt x="3704" y="5488"/>
                  </a:lnTo>
                  <a:close/>
                  <a:moveTo>
                    <a:pt x="3608" y="5488"/>
                  </a:moveTo>
                  <a:lnTo>
                    <a:pt x="3560" y="5488"/>
                  </a:lnTo>
                  <a:lnTo>
                    <a:pt x="3560" y="5440"/>
                  </a:lnTo>
                  <a:lnTo>
                    <a:pt x="3608" y="5440"/>
                  </a:lnTo>
                  <a:lnTo>
                    <a:pt x="3608" y="5488"/>
                  </a:lnTo>
                  <a:close/>
                  <a:moveTo>
                    <a:pt x="3512" y="5488"/>
                  </a:moveTo>
                  <a:lnTo>
                    <a:pt x="3464" y="5488"/>
                  </a:lnTo>
                  <a:lnTo>
                    <a:pt x="3464" y="5440"/>
                  </a:lnTo>
                  <a:lnTo>
                    <a:pt x="3512" y="5440"/>
                  </a:lnTo>
                  <a:lnTo>
                    <a:pt x="3512" y="5488"/>
                  </a:lnTo>
                  <a:close/>
                  <a:moveTo>
                    <a:pt x="3416" y="5488"/>
                  </a:moveTo>
                  <a:lnTo>
                    <a:pt x="3368" y="5488"/>
                  </a:lnTo>
                  <a:lnTo>
                    <a:pt x="3368" y="5440"/>
                  </a:lnTo>
                  <a:lnTo>
                    <a:pt x="3416" y="5440"/>
                  </a:lnTo>
                  <a:lnTo>
                    <a:pt x="3416" y="5488"/>
                  </a:lnTo>
                  <a:close/>
                  <a:moveTo>
                    <a:pt x="3320" y="5488"/>
                  </a:moveTo>
                  <a:lnTo>
                    <a:pt x="3272" y="5488"/>
                  </a:lnTo>
                  <a:lnTo>
                    <a:pt x="3272" y="5440"/>
                  </a:lnTo>
                  <a:lnTo>
                    <a:pt x="3320" y="5440"/>
                  </a:lnTo>
                  <a:lnTo>
                    <a:pt x="3320" y="5488"/>
                  </a:lnTo>
                  <a:close/>
                  <a:moveTo>
                    <a:pt x="3224" y="5488"/>
                  </a:moveTo>
                  <a:lnTo>
                    <a:pt x="3176" y="5488"/>
                  </a:lnTo>
                  <a:lnTo>
                    <a:pt x="3176" y="5440"/>
                  </a:lnTo>
                  <a:lnTo>
                    <a:pt x="3224" y="5440"/>
                  </a:lnTo>
                  <a:lnTo>
                    <a:pt x="3224" y="5488"/>
                  </a:lnTo>
                  <a:close/>
                  <a:moveTo>
                    <a:pt x="3128" y="5488"/>
                  </a:moveTo>
                  <a:lnTo>
                    <a:pt x="3080" y="5488"/>
                  </a:lnTo>
                  <a:lnTo>
                    <a:pt x="3080" y="5440"/>
                  </a:lnTo>
                  <a:lnTo>
                    <a:pt x="3128" y="5440"/>
                  </a:lnTo>
                  <a:lnTo>
                    <a:pt x="3128" y="5488"/>
                  </a:lnTo>
                  <a:close/>
                  <a:moveTo>
                    <a:pt x="3032" y="5488"/>
                  </a:moveTo>
                  <a:lnTo>
                    <a:pt x="2984" y="5488"/>
                  </a:lnTo>
                  <a:lnTo>
                    <a:pt x="2984" y="5440"/>
                  </a:lnTo>
                  <a:lnTo>
                    <a:pt x="3032" y="5440"/>
                  </a:lnTo>
                  <a:lnTo>
                    <a:pt x="3032" y="5488"/>
                  </a:lnTo>
                  <a:close/>
                  <a:moveTo>
                    <a:pt x="2936" y="5488"/>
                  </a:moveTo>
                  <a:lnTo>
                    <a:pt x="2888" y="5488"/>
                  </a:lnTo>
                  <a:lnTo>
                    <a:pt x="2888" y="5440"/>
                  </a:lnTo>
                  <a:lnTo>
                    <a:pt x="2936" y="5440"/>
                  </a:lnTo>
                  <a:lnTo>
                    <a:pt x="2936" y="5488"/>
                  </a:lnTo>
                  <a:close/>
                  <a:moveTo>
                    <a:pt x="2840" y="5488"/>
                  </a:moveTo>
                  <a:lnTo>
                    <a:pt x="2792" y="5488"/>
                  </a:lnTo>
                  <a:lnTo>
                    <a:pt x="2792" y="5440"/>
                  </a:lnTo>
                  <a:lnTo>
                    <a:pt x="2840" y="5440"/>
                  </a:lnTo>
                  <a:lnTo>
                    <a:pt x="2840" y="5488"/>
                  </a:lnTo>
                  <a:close/>
                  <a:moveTo>
                    <a:pt x="2744" y="5488"/>
                  </a:moveTo>
                  <a:lnTo>
                    <a:pt x="2696" y="5488"/>
                  </a:lnTo>
                  <a:lnTo>
                    <a:pt x="2696" y="5440"/>
                  </a:lnTo>
                  <a:lnTo>
                    <a:pt x="2744" y="5440"/>
                  </a:lnTo>
                  <a:lnTo>
                    <a:pt x="2744" y="5488"/>
                  </a:lnTo>
                  <a:close/>
                  <a:moveTo>
                    <a:pt x="2648" y="5488"/>
                  </a:moveTo>
                  <a:lnTo>
                    <a:pt x="2600" y="5488"/>
                  </a:lnTo>
                  <a:lnTo>
                    <a:pt x="2600" y="5440"/>
                  </a:lnTo>
                  <a:lnTo>
                    <a:pt x="2648" y="5440"/>
                  </a:lnTo>
                  <a:lnTo>
                    <a:pt x="2648" y="5488"/>
                  </a:lnTo>
                  <a:close/>
                  <a:moveTo>
                    <a:pt x="2552" y="5488"/>
                  </a:moveTo>
                  <a:lnTo>
                    <a:pt x="2504" y="5488"/>
                  </a:lnTo>
                  <a:lnTo>
                    <a:pt x="2504" y="5440"/>
                  </a:lnTo>
                  <a:lnTo>
                    <a:pt x="2552" y="5440"/>
                  </a:lnTo>
                  <a:lnTo>
                    <a:pt x="2552" y="5488"/>
                  </a:lnTo>
                  <a:close/>
                  <a:moveTo>
                    <a:pt x="2456" y="5488"/>
                  </a:moveTo>
                  <a:lnTo>
                    <a:pt x="2408" y="5488"/>
                  </a:lnTo>
                  <a:lnTo>
                    <a:pt x="2408" y="5440"/>
                  </a:lnTo>
                  <a:lnTo>
                    <a:pt x="2456" y="5440"/>
                  </a:lnTo>
                  <a:lnTo>
                    <a:pt x="2456" y="5488"/>
                  </a:lnTo>
                  <a:close/>
                  <a:moveTo>
                    <a:pt x="2360" y="5488"/>
                  </a:moveTo>
                  <a:lnTo>
                    <a:pt x="2312" y="5488"/>
                  </a:lnTo>
                  <a:lnTo>
                    <a:pt x="2312" y="5440"/>
                  </a:lnTo>
                  <a:lnTo>
                    <a:pt x="2360" y="5440"/>
                  </a:lnTo>
                  <a:lnTo>
                    <a:pt x="2360" y="5488"/>
                  </a:lnTo>
                  <a:close/>
                  <a:moveTo>
                    <a:pt x="2264" y="5488"/>
                  </a:moveTo>
                  <a:lnTo>
                    <a:pt x="2216" y="5488"/>
                  </a:lnTo>
                  <a:lnTo>
                    <a:pt x="2216" y="5440"/>
                  </a:lnTo>
                  <a:lnTo>
                    <a:pt x="2264" y="5440"/>
                  </a:lnTo>
                  <a:lnTo>
                    <a:pt x="2264" y="5488"/>
                  </a:lnTo>
                  <a:close/>
                  <a:moveTo>
                    <a:pt x="2168" y="5488"/>
                  </a:moveTo>
                  <a:lnTo>
                    <a:pt x="2120" y="5488"/>
                  </a:lnTo>
                  <a:lnTo>
                    <a:pt x="2120" y="5440"/>
                  </a:lnTo>
                  <a:lnTo>
                    <a:pt x="2168" y="5440"/>
                  </a:lnTo>
                  <a:lnTo>
                    <a:pt x="2168" y="5488"/>
                  </a:lnTo>
                  <a:close/>
                  <a:moveTo>
                    <a:pt x="2072" y="5488"/>
                  </a:moveTo>
                  <a:lnTo>
                    <a:pt x="2024" y="5488"/>
                  </a:lnTo>
                  <a:lnTo>
                    <a:pt x="2024" y="5440"/>
                  </a:lnTo>
                  <a:lnTo>
                    <a:pt x="2072" y="5440"/>
                  </a:lnTo>
                  <a:lnTo>
                    <a:pt x="2072" y="5488"/>
                  </a:lnTo>
                  <a:close/>
                  <a:moveTo>
                    <a:pt x="1976" y="5488"/>
                  </a:moveTo>
                  <a:lnTo>
                    <a:pt x="1928" y="5488"/>
                  </a:lnTo>
                  <a:lnTo>
                    <a:pt x="1928" y="5440"/>
                  </a:lnTo>
                  <a:lnTo>
                    <a:pt x="1976" y="5440"/>
                  </a:lnTo>
                  <a:lnTo>
                    <a:pt x="1976" y="5488"/>
                  </a:lnTo>
                  <a:close/>
                  <a:moveTo>
                    <a:pt x="1880" y="5488"/>
                  </a:moveTo>
                  <a:lnTo>
                    <a:pt x="1832" y="5488"/>
                  </a:lnTo>
                  <a:lnTo>
                    <a:pt x="1832" y="5440"/>
                  </a:lnTo>
                  <a:lnTo>
                    <a:pt x="1880" y="5440"/>
                  </a:lnTo>
                  <a:lnTo>
                    <a:pt x="1880" y="5488"/>
                  </a:lnTo>
                  <a:close/>
                  <a:moveTo>
                    <a:pt x="1784" y="5488"/>
                  </a:moveTo>
                  <a:lnTo>
                    <a:pt x="1736" y="5488"/>
                  </a:lnTo>
                  <a:lnTo>
                    <a:pt x="1736" y="5440"/>
                  </a:lnTo>
                  <a:lnTo>
                    <a:pt x="1784" y="5440"/>
                  </a:lnTo>
                  <a:lnTo>
                    <a:pt x="1784" y="5488"/>
                  </a:lnTo>
                  <a:close/>
                  <a:moveTo>
                    <a:pt x="1688" y="5488"/>
                  </a:moveTo>
                  <a:lnTo>
                    <a:pt x="1640" y="5488"/>
                  </a:lnTo>
                  <a:lnTo>
                    <a:pt x="1640" y="5440"/>
                  </a:lnTo>
                  <a:lnTo>
                    <a:pt x="1688" y="5440"/>
                  </a:lnTo>
                  <a:lnTo>
                    <a:pt x="1688" y="5488"/>
                  </a:lnTo>
                  <a:close/>
                  <a:moveTo>
                    <a:pt x="1592" y="5488"/>
                  </a:moveTo>
                  <a:lnTo>
                    <a:pt x="1544" y="5488"/>
                  </a:lnTo>
                  <a:lnTo>
                    <a:pt x="1544" y="5440"/>
                  </a:lnTo>
                  <a:lnTo>
                    <a:pt x="1592" y="5440"/>
                  </a:lnTo>
                  <a:lnTo>
                    <a:pt x="1592" y="5488"/>
                  </a:lnTo>
                  <a:close/>
                  <a:moveTo>
                    <a:pt x="1496" y="5488"/>
                  </a:moveTo>
                  <a:lnTo>
                    <a:pt x="1448" y="5488"/>
                  </a:lnTo>
                  <a:lnTo>
                    <a:pt x="1448" y="5440"/>
                  </a:lnTo>
                  <a:lnTo>
                    <a:pt x="1496" y="5440"/>
                  </a:lnTo>
                  <a:lnTo>
                    <a:pt x="1496" y="5488"/>
                  </a:lnTo>
                  <a:close/>
                  <a:moveTo>
                    <a:pt x="1400" y="5488"/>
                  </a:moveTo>
                  <a:lnTo>
                    <a:pt x="1352" y="5488"/>
                  </a:lnTo>
                  <a:lnTo>
                    <a:pt x="1352" y="5440"/>
                  </a:lnTo>
                  <a:lnTo>
                    <a:pt x="1400" y="5440"/>
                  </a:lnTo>
                  <a:lnTo>
                    <a:pt x="1400" y="5488"/>
                  </a:lnTo>
                  <a:close/>
                  <a:moveTo>
                    <a:pt x="1304" y="5488"/>
                  </a:moveTo>
                  <a:lnTo>
                    <a:pt x="1256" y="5488"/>
                  </a:lnTo>
                  <a:lnTo>
                    <a:pt x="1256" y="5440"/>
                  </a:lnTo>
                  <a:lnTo>
                    <a:pt x="1304" y="5440"/>
                  </a:lnTo>
                  <a:lnTo>
                    <a:pt x="1304" y="5488"/>
                  </a:lnTo>
                  <a:close/>
                  <a:moveTo>
                    <a:pt x="1208" y="5488"/>
                  </a:moveTo>
                  <a:lnTo>
                    <a:pt x="1160" y="5488"/>
                  </a:lnTo>
                  <a:lnTo>
                    <a:pt x="1160" y="5440"/>
                  </a:lnTo>
                  <a:lnTo>
                    <a:pt x="1208" y="5440"/>
                  </a:lnTo>
                  <a:lnTo>
                    <a:pt x="1208" y="5488"/>
                  </a:lnTo>
                  <a:close/>
                  <a:moveTo>
                    <a:pt x="1112" y="5488"/>
                  </a:moveTo>
                  <a:lnTo>
                    <a:pt x="1064" y="5488"/>
                  </a:lnTo>
                  <a:lnTo>
                    <a:pt x="1064" y="5440"/>
                  </a:lnTo>
                  <a:lnTo>
                    <a:pt x="1112" y="5440"/>
                  </a:lnTo>
                  <a:lnTo>
                    <a:pt x="1112" y="5488"/>
                  </a:lnTo>
                  <a:close/>
                  <a:moveTo>
                    <a:pt x="1016" y="5488"/>
                  </a:moveTo>
                  <a:lnTo>
                    <a:pt x="968" y="5488"/>
                  </a:lnTo>
                  <a:lnTo>
                    <a:pt x="968" y="5440"/>
                  </a:lnTo>
                  <a:lnTo>
                    <a:pt x="1016" y="5440"/>
                  </a:lnTo>
                  <a:lnTo>
                    <a:pt x="1016" y="5488"/>
                  </a:lnTo>
                  <a:close/>
                  <a:moveTo>
                    <a:pt x="920" y="5488"/>
                  </a:moveTo>
                  <a:lnTo>
                    <a:pt x="872" y="5488"/>
                  </a:lnTo>
                  <a:lnTo>
                    <a:pt x="872" y="5440"/>
                  </a:lnTo>
                  <a:lnTo>
                    <a:pt x="920" y="5440"/>
                  </a:lnTo>
                  <a:lnTo>
                    <a:pt x="920" y="5488"/>
                  </a:lnTo>
                  <a:close/>
                  <a:moveTo>
                    <a:pt x="824" y="5488"/>
                  </a:moveTo>
                  <a:lnTo>
                    <a:pt x="776" y="5488"/>
                  </a:lnTo>
                  <a:lnTo>
                    <a:pt x="776" y="5440"/>
                  </a:lnTo>
                  <a:lnTo>
                    <a:pt x="824" y="5440"/>
                  </a:lnTo>
                  <a:lnTo>
                    <a:pt x="824" y="5488"/>
                  </a:lnTo>
                  <a:close/>
                  <a:moveTo>
                    <a:pt x="728" y="5488"/>
                  </a:moveTo>
                  <a:lnTo>
                    <a:pt x="680" y="5488"/>
                  </a:lnTo>
                  <a:lnTo>
                    <a:pt x="680" y="5440"/>
                  </a:lnTo>
                  <a:lnTo>
                    <a:pt x="728" y="5440"/>
                  </a:lnTo>
                  <a:lnTo>
                    <a:pt x="728" y="5488"/>
                  </a:lnTo>
                  <a:close/>
                  <a:moveTo>
                    <a:pt x="632" y="5488"/>
                  </a:moveTo>
                  <a:lnTo>
                    <a:pt x="584" y="5488"/>
                  </a:lnTo>
                  <a:lnTo>
                    <a:pt x="584" y="5440"/>
                  </a:lnTo>
                  <a:lnTo>
                    <a:pt x="632" y="5440"/>
                  </a:lnTo>
                  <a:lnTo>
                    <a:pt x="632" y="5488"/>
                  </a:lnTo>
                  <a:close/>
                  <a:moveTo>
                    <a:pt x="536" y="5488"/>
                  </a:moveTo>
                  <a:lnTo>
                    <a:pt x="488" y="5488"/>
                  </a:lnTo>
                  <a:lnTo>
                    <a:pt x="488" y="5440"/>
                  </a:lnTo>
                  <a:lnTo>
                    <a:pt x="536" y="5440"/>
                  </a:lnTo>
                  <a:lnTo>
                    <a:pt x="536" y="5488"/>
                  </a:lnTo>
                  <a:close/>
                  <a:moveTo>
                    <a:pt x="440" y="5488"/>
                  </a:moveTo>
                  <a:lnTo>
                    <a:pt x="392" y="5488"/>
                  </a:lnTo>
                  <a:lnTo>
                    <a:pt x="392" y="5440"/>
                  </a:lnTo>
                  <a:lnTo>
                    <a:pt x="440" y="5440"/>
                  </a:lnTo>
                  <a:lnTo>
                    <a:pt x="440" y="5488"/>
                  </a:lnTo>
                  <a:close/>
                  <a:moveTo>
                    <a:pt x="344" y="5488"/>
                  </a:moveTo>
                  <a:lnTo>
                    <a:pt x="296" y="5488"/>
                  </a:lnTo>
                  <a:lnTo>
                    <a:pt x="296" y="5440"/>
                  </a:lnTo>
                  <a:lnTo>
                    <a:pt x="344" y="5440"/>
                  </a:lnTo>
                  <a:lnTo>
                    <a:pt x="344" y="5488"/>
                  </a:lnTo>
                  <a:close/>
                  <a:moveTo>
                    <a:pt x="248" y="5488"/>
                  </a:moveTo>
                  <a:lnTo>
                    <a:pt x="200" y="5488"/>
                  </a:lnTo>
                  <a:lnTo>
                    <a:pt x="200" y="5440"/>
                  </a:lnTo>
                  <a:lnTo>
                    <a:pt x="248" y="5440"/>
                  </a:lnTo>
                  <a:lnTo>
                    <a:pt x="248" y="5488"/>
                  </a:lnTo>
                  <a:close/>
                  <a:moveTo>
                    <a:pt x="152" y="5488"/>
                  </a:moveTo>
                  <a:lnTo>
                    <a:pt x="104" y="5488"/>
                  </a:lnTo>
                  <a:lnTo>
                    <a:pt x="104" y="5440"/>
                  </a:lnTo>
                  <a:lnTo>
                    <a:pt x="152" y="5440"/>
                  </a:lnTo>
                  <a:lnTo>
                    <a:pt x="152" y="5488"/>
                  </a:lnTo>
                  <a:close/>
                  <a:moveTo>
                    <a:pt x="56" y="5488"/>
                  </a:moveTo>
                  <a:lnTo>
                    <a:pt x="24" y="5488"/>
                  </a:lnTo>
                  <a:lnTo>
                    <a:pt x="24" y="5440"/>
                  </a:lnTo>
                  <a:lnTo>
                    <a:pt x="56" y="5440"/>
                  </a:lnTo>
                  <a:lnTo>
                    <a:pt x="56" y="548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6" name="Rectangle 570"/>
            <p:cNvSpPr>
              <a:spLocks noChangeArrowheads="1"/>
            </p:cNvSpPr>
            <p:nvPr/>
          </p:nvSpPr>
          <p:spPr bwMode="auto">
            <a:xfrm>
              <a:off x="6268640" y="2871466"/>
              <a:ext cx="1785950" cy="201613"/>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571"/>
            <p:cNvSpPr>
              <a:spLocks noEditPoints="1"/>
            </p:cNvSpPr>
            <p:nvPr/>
          </p:nvSpPr>
          <p:spPr bwMode="auto">
            <a:xfrm>
              <a:off x="6268640" y="2866704"/>
              <a:ext cx="1795476" cy="211138"/>
            </a:xfrm>
            <a:custGeom>
              <a:avLst/>
              <a:gdLst/>
              <a:ahLst/>
              <a:cxnLst>
                <a:cxn ang="0">
                  <a:pos x="0" y="24"/>
                </a:cxn>
                <a:cxn ang="0">
                  <a:pos x="24" y="0"/>
                </a:cxn>
                <a:cxn ang="0">
                  <a:pos x="11160" y="0"/>
                </a:cxn>
                <a:cxn ang="0">
                  <a:pos x="11184" y="24"/>
                </a:cxn>
                <a:cxn ang="0">
                  <a:pos x="11184" y="1080"/>
                </a:cxn>
                <a:cxn ang="0">
                  <a:pos x="11160" y="1104"/>
                </a:cxn>
                <a:cxn ang="0">
                  <a:pos x="24" y="1104"/>
                </a:cxn>
                <a:cxn ang="0">
                  <a:pos x="0" y="1080"/>
                </a:cxn>
                <a:cxn ang="0">
                  <a:pos x="0" y="24"/>
                </a:cxn>
                <a:cxn ang="0">
                  <a:pos x="48" y="1080"/>
                </a:cxn>
                <a:cxn ang="0">
                  <a:pos x="24" y="1056"/>
                </a:cxn>
                <a:cxn ang="0">
                  <a:pos x="11160" y="1056"/>
                </a:cxn>
                <a:cxn ang="0">
                  <a:pos x="11136" y="1080"/>
                </a:cxn>
                <a:cxn ang="0">
                  <a:pos x="11136" y="24"/>
                </a:cxn>
                <a:cxn ang="0">
                  <a:pos x="11160" y="48"/>
                </a:cxn>
                <a:cxn ang="0">
                  <a:pos x="24" y="48"/>
                </a:cxn>
                <a:cxn ang="0">
                  <a:pos x="48" y="24"/>
                </a:cxn>
                <a:cxn ang="0">
                  <a:pos x="48" y="1080"/>
                </a:cxn>
              </a:cxnLst>
              <a:rect l="0" t="0" r="r" b="b"/>
              <a:pathLst>
                <a:path w="11184" h="1104">
                  <a:moveTo>
                    <a:pt x="0" y="24"/>
                  </a:moveTo>
                  <a:cubicBezTo>
                    <a:pt x="0" y="11"/>
                    <a:pt x="11" y="0"/>
                    <a:pt x="24" y="0"/>
                  </a:cubicBezTo>
                  <a:lnTo>
                    <a:pt x="11160" y="0"/>
                  </a:lnTo>
                  <a:cubicBezTo>
                    <a:pt x="11174" y="0"/>
                    <a:pt x="11184" y="11"/>
                    <a:pt x="11184" y="24"/>
                  </a:cubicBezTo>
                  <a:lnTo>
                    <a:pt x="11184" y="1080"/>
                  </a:lnTo>
                  <a:cubicBezTo>
                    <a:pt x="11184" y="1094"/>
                    <a:pt x="11174" y="1104"/>
                    <a:pt x="11160" y="1104"/>
                  </a:cubicBezTo>
                  <a:lnTo>
                    <a:pt x="24" y="1104"/>
                  </a:lnTo>
                  <a:cubicBezTo>
                    <a:pt x="11" y="1104"/>
                    <a:pt x="0" y="1094"/>
                    <a:pt x="0" y="1080"/>
                  </a:cubicBezTo>
                  <a:lnTo>
                    <a:pt x="0" y="24"/>
                  </a:lnTo>
                  <a:close/>
                  <a:moveTo>
                    <a:pt x="48" y="1080"/>
                  </a:moveTo>
                  <a:lnTo>
                    <a:pt x="24" y="1056"/>
                  </a:lnTo>
                  <a:lnTo>
                    <a:pt x="11160" y="1056"/>
                  </a:lnTo>
                  <a:lnTo>
                    <a:pt x="11136" y="1080"/>
                  </a:lnTo>
                  <a:lnTo>
                    <a:pt x="11136" y="24"/>
                  </a:lnTo>
                  <a:lnTo>
                    <a:pt x="11160" y="48"/>
                  </a:lnTo>
                  <a:lnTo>
                    <a:pt x="24" y="48"/>
                  </a:lnTo>
                  <a:lnTo>
                    <a:pt x="48" y="24"/>
                  </a:lnTo>
                  <a:lnTo>
                    <a:pt x="48" y="1080"/>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6" name="Rectangle 572"/>
            <p:cNvSpPr>
              <a:spLocks noChangeArrowheads="1"/>
            </p:cNvSpPr>
            <p:nvPr/>
          </p:nvSpPr>
          <p:spPr bwMode="auto">
            <a:xfrm>
              <a:off x="6327538" y="2909566"/>
              <a:ext cx="203200" cy="73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500" b="1"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ja-JP" sz="500" b="1" i="0" u="none" strike="noStrike" cap="none" normalizeH="0" baseline="0" dirty="0" smtClean="0">
                  <a:ln>
                    <a:noFill/>
                  </a:ln>
                  <a:solidFill>
                    <a:srgbClr val="000000"/>
                  </a:solidFill>
                  <a:effectLst/>
                  <a:latin typeface="ＭＳ Ｐゴシック" pitchFamily="50" charset="-128"/>
                  <a:ea typeface="ＭＳ Ｐゴシック" pitchFamily="50" charset="-128"/>
                </a:rPr>
                <a:t>機能拡充</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12" name="Rectangle 573"/>
            <p:cNvSpPr>
              <a:spLocks noChangeArrowheads="1"/>
            </p:cNvSpPr>
            <p:nvPr/>
          </p:nvSpPr>
          <p:spPr bwMode="auto">
            <a:xfrm>
              <a:off x="6327538" y="2985766"/>
              <a:ext cx="382588" cy="619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400" b="0" i="0" u="none" strike="noStrike" cap="none" normalizeH="0" baseline="0" smtClean="0">
                  <a:ln>
                    <a:noFill/>
                  </a:ln>
                  <a:solidFill>
                    <a:srgbClr val="000000"/>
                  </a:solidFill>
                  <a:effectLst/>
                  <a:latin typeface="ＭＳ Ｐゴシック" pitchFamily="50" charset="-128"/>
                  <a:ea typeface="ＭＳ Ｐゴシック" pitchFamily="50" charset="-128"/>
                </a:rPr>
                <a:t>基本機能を基本に機能を拡充</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13" name="Freeform 574"/>
            <p:cNvSpPr>
              <a:spLocks/>
            </p:cNvSpPr>
            <p:nvPr/>
          </p:nvSpPr>
          <p:spPr bwMode="auto">
            <a:xfrm>
              <a:off x="7043351" y="2911154"/>
              <a:ext cx="951038" cy="115888"/>
            </a:xfrm>
            <a:custGeom>
              <a:avLst/>
              <a:gdLst/>
              <a:ahLst/>
              <a:cxnLst>
                <a:cxn ang="0">
                  <a:pos x="0" y="304"/>
                </a:cxn>
                <a:cxn ang="0">
                  <a:pos x="304" y="0"/>
                </a:cxn>
                <a:cxn ang="0">
                  <a:pos x="304" y="0"/>
                </a:cxn>
                <a:cxn ang="0">
                  <a:pos x="304" y="0"/>
                </a:cxn>
                <a:cxn ang="0">
                  <a:pos x="5024" y="0"/>
                </a:cxn>
                <a:cxn ang="0">
                  <a:pos x="5024" y="0"/>
                </a:cxn>
                <a:cxn ang="0">
                  <a:pos x="5328" y="304"/>
                </a:cxn>
                <a:cxn ang="0">
                  <a:pos x="5328" y="304"/>
                </a:cxn>
                <a:cxn ang="0">
                  <a:pos x="5328" y="304"/>
                </a:cxn>
                <a:cxn ang="0">
                  <a:pos x="5328" y="304"/>
                </a:cxn>
                <a:cxn ang="0">
                  <a:pos x="5328" y="304"/>
                </a:cxn>
                <a:cxn ang="0">
                  <a:pos x="5024" y="608"/>
                </a:cxn>
                <a:cxn ang="0">
                  <a:pos x="5024" y="608"/>
                </a:cxn>
                <a:cxn ang="0">
                  <a:pos x="5024" y="608"/>
                </a:cxn>
                <a:cxn ang="0">
                  <a:pos x="304" y="608"/>
                </a:cxn>
                <a:cxn ang="0">
                  <a:pos x="304" y="608"/>
                </a:cxn>
                <a:cxn ang="0">
                  <a:pos x="0" y="304"/>
                </a:cxn>
                <a:cxn ang="0">
                  <a:pos x="0" y="304"/>
                </a:cxn>
              </a:cxnLst>
              <a:rect l="0" t="0" r="r" b="b"/>
              <a:pathLst>
                <a:path w="5328" h="608">
                  <a:moveTo>
                    <a:pt x="0" y="304"/>
                  </a:moveTo>
                  <a:cubicBezTo>
                    <a:pt x="0" y="137"/>
                    <a:pt x="137" y="0"/>
                    <a:pt x="304" y="0"/>
                  </a:cubicBezTo>
                  <a:cubicBezTo>
                    <a:pt x="304" y="0"/>
                    <a:pt x="304" y="0"/>
                    <a:pt x="304" y="0"/>
                  </a:cubicBezTo>
                  <a:lnTo>
                    <a:pt x="304" y="0"/>
                  </a:lnTo>
                  <a:lnTo>
                    <a:pt x="5024" y="0"/>
                  </a:lnTo>
                  <a:lnTo>
                    <a:pt x="5024" y="0"/>
                  </a:lnTo>
                  <a:cubicBezTo>
                    <a:pt x="5192" y="0"/>
                    <a:pt x="5328" y="137"/>
                    <a:pt x="5328" y="304"/>
                  </a:cubicBezTo>
                  <a:cubicBezTo>
                    <a:pt x="5328" y="304"/>
                    <a:pt x="5328" y="304"/>
                    <a:pt x="5328" y="304"/>
                  </a:cubicBezTo>
                  <a:lnTo>
                    <a:pt x="5328" y="304"/>
                  </a:lnTo>
                  <a:lnTo>
                    <a:pt x="5328" y="304"/>
                  </a:lnTo>
                  <a:lnTo>
                    <a:pt x="5328" y="304"/>
                  </a:lnTo>
                  <a:cubicBezTo>
                    <a:pt x="5328" y="472"/>
                    <a:pt x="5192" y="608"/>
                    <a:pt x="5024" y="608"/>
                  </a:cubicBezTo>
                  <a:cubicBezTo>
                    <a:pt x="5024" y="608"/>
                    <a:pt x="5024" y="608"/>
                    <a:pt x="5024" y="608"/>
                  </a:cubicBezTo>
                  <a:lnTo>
                    <a:pt x="5024" y="608"/>
                  </a:lnTo>
                  <a:lnTo>
                    <a:pt x="304" y="608"/>
                  </a:lnTo>
                  <a:lnTo>
                    <a:pt x="304" y="608"/>
                  </a:lnTo>
                  <a:cubicBezTo>
                    <a:pt x="137" y="608"/>
                    <a:pt x="0" y="472"/>
                    <a:pt x="0" y="304"/>
                  </a:cubicBezTo>
                  <a:cubicBezTo>
                    <a:pt x="0" y="304"/>
                    <a:pt x="0" y="304"/>
                    <a:pt x="0" y="30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575"/>
            <p:cNvSpPr>
              <a:spLocks noEditPoints="1"/>
            </p:cNvSpPr>
            <p:nvPr/>
          </p:nvSpPr>
          <p:spPr bwMode="auto">
            <a:xfrm>
              <a:off x="7048950" y="2906391"/>
              <a:ext cx="945439" cy="125413"/>
            </a:xfrm>
            <a:custGeom>
              <a:avLst/>
              <a:gdLst/>
              <a:ahLst/>
              <a:cxnLst>
                <a:cxn ang="0">
                  <a:pos x="7" y="265"/>
                </a:cxn>
                <a:cxn ang="0">
                  <a:pos x="27" y="199"/>
                </a:cxn>
                <a:cxn ang="0">
                  <a:pos x="95" y="98"/>
                </a:cxn>
                <a:cxn ang="0">
                  <a:pos x="147" y="55"/>
                </a:cxn>
                <a:cxn ang="0">
                  <a:pos x="260" y="8"/>
                </a:cxn>
                <a:cxn ang="0">
                  <a:pos x="5048" y="0"/>
                </a:cxn>
                <a:cxn ang="0">
                  <a:pos x="5174" y="26"/>
                </a:cxn>
                <a:cxn ang="0">
                  <a:pos x="5234" y="58"/>
                </a:cxn>
                <a:cxn ang="0">
                  <a:pos x="5319" y="143"/>
                </a:cxn>
                <a:cxn ang="0">
                  <a:pos x="5351" y="203"/>
                </a:cxn>
                <a:cxn ang="0">
                  <a:pos x="5376" y="326"/>
                </a:cxn>
                <a:cxn ang="0">
                  <a:pos x="5369" y="397"/>
                </a:cxn>
                <a:cxn ang="0">
                  <a:pos x="5322" y="510"/>
                </a:cxn>
                <a:cxn ang="0">
                  <a:pos x="5279" y="562"/>
                </a:cxn>
                <a:cxn ang="0">
                  <a:pos x="5178" y="630"/>
                </a:cxn>
                <a:cxn ang="0">
                  <a:pos x="5112" y="650"/>
                </a:cxn>
                <a:cxn ang="0">
                  <a:pos x="265" y="650"/>
                </a:cxn>
                <a:cxn ang="0">
                  <a:pos x="199" y="630"/>
                </a:cxn>
                <a:cxn ang="0">
                  <a:pos x="98" y="562"/>
                </a:cxn>
                <a:cxn ang="0">
                  <a:pos x="55" y="510"/>
                </a:cxn>
                <a:cxn ang="0">
                  <a:pos x="8" y="397"/>
                </a:cxn>
                <a:cxn ang="0">
                  <a:pos x="54" y="387"/>
                </a:cxn>
                <a:cxn ang="0">
                  <a:pos x="70" y="435"/>
                </a:cxn>
                <a:cxn ang="0">
                  <a:pos x="132" y="528"/>
                </a:cxn>
                <a:cxn ang="0">
                  <a:pos x="170" y="559"/>
                </a:cxn>
                <a:cxn ang="0">
                  <a:pos x="275" y="604"/>
                </a:cxn>
                <a:cxn ang="0">
                  <a:pos x="5046" y="609"/>
                </a:cxn>
                <a:cxn ang="0">
                  <a:pos x="5159" y="586"/>
                </a:cxn>
                <a:cxn ang="0">
                  <a:pos x="5203" y="562"/>
                </a:cxn>
                <a:cxn ang="0">
                  <a:pos x="5282" y="483"/>
                </a:cxn>
                <a:cxn ang="0">
                  <a:pos x="5306" y="439"/>
                </a:cxn>
                <a:cxn ang="0">
                  <a:pos x="5329" y="326"/>
                </a:cxn>
                <a:cxn ang="0">
                  <a:pos x="5324" y="275"/>
                </a:cxn>
                <a:cxn ang="0">
                  <a:pos x="5279" y="170"/>
                </a:cxn>
                <a:cxn ang="0">
                  <a:pos x="5248" y="132"/>
                </a:cxn>
                <a:cxn ang="0">
                  <a:pos x="5155" y="70"/>
                </a:cxn>
                <a:cxn ang="0">
                  <a:pos x="5107" y="54"/>
                </a:cxn>
                <a:cxn ang="0">
                  <a:pos x="270" y="54"/>
                </a:cxn>
                <a:cxn ang="0">
                  <a:pos x="222" y="70"/>
                </a:cxn>
                <a:cxn ang="0">
                  <a:pos x="129" y="132"/>
                </a:cxn>
                <a:cxn ang="0">
                  <a:pos x="98" y="170"/>
                </a:cxn>
                <a:cxn ang="0">
                  <a:pos x="53" y="275"/>
                </a:cxn>
                <a:cxn ang="0">
                  <a:pos x="48" y="326"/>
                </a:cxn>
              </a:cxnLst>
              <a:rect l="0" t="0" r="r" b="b"/>
              <a:pathLst>
                <a:path w="5377" h="656">
                  <a:moveTo>
                    <a:pt x="1" y="331"/>
                  </a:moveTo>
                  <a:cubicBezTo>
                    <a:pt x="0" y="329"/>
                    <a:pt x="0" y="328"/>
                    <a:pt x="1" y="326"/>
                  </a:cubicBezTo>
                  <a:lnTo>
                    <a:pt x="7" y="265"/>
                  </a:lnTo>
                  <a:cubicBezTo>
                    <a:pt x="7" y="263"/>
                    <a:pt x="7" y="262"/>
                    <a:pt x="8" y="260"/>
                  </a:cubicBezTo>
                  <a:lnTo>
                    <a:pt x="26" y="203"/>
                  </a:lnTo>
                  <a:cubicBezTo>
                    <a:pt x="26" y="202"/>
                    <a:pt x="27" y="200"/>
                    <a:pt x="27" y="199"/>
                  </a:cubicBezTo>
                  <a:lnTo>
                    <a:pt x="55" y="147"/>
                  </a:lnTo>
                  <a:cubicBezTo>
                    <a:pt x="56" y="146"/>
                    <a:pt x="57" y="144"/>
                    <a:pt x="58" y="143"/>
                  </a:cubicBezTo>
                  <a:lnTo>
                    <a:pt x="95" y="98"/>
                  </a:lnTo>
                  <a:cubicBezTo>
                    <a:pt x="96" y="97"/>
                    <a:pt x="97" y="96"/>
                    <a:pt x="98" y="95"/>
                  </a:cubicBezTo>
                  <a:lnTo>
                    <a:pt x="143" y="58"/>
                  </a:lnTo>
                  <a:cubicBezTo>
                    <a:pt x="144" y="57"/>
                    <a:pt x="146" y="56"/>
                    <a:pt x="147" y="55"/>
                  </a:cubicBezTo>
                  <a:lnTo>
                    <a:pt x="199" y="27"/>
                  </a:lnTo>
                  <a:cubicBezTo>
                    <a:pt x="200" y="27"/>
                    <a:pt x="202" y="26"/>
                    <a:pt x="203" y="26"/>
                  </a:cubicBezTo>
                  <a:lnTo>
                    <a:pt x="260" y="8"/>
                  </a:lnTo>
                  <a:cubicBezTo>
                    <a:pt x="262" y="7"/>
                    <a:pt x="263" y="7"/>
                    <a:pt x="265" y="7"/>
                  </a:cubicBezTo>
                  <a:lnTo>
                    <a:pt x="326" y="1"/>
                  </a:lnTo>
                  <a:lnTo>
                    <a:pt x="5048" y="0"/>
                  </a:lnTo>
                  <a:lnTo>
                    <a:pt x="5112" y="7"/>
                  </a:lnTo>
                  <a:cubicBezTo>
                    <a:pt x="5113" y="7"/>
                    <a:pt x="5115" y="7"/>
                    <a:pt x="5117" y="8"/>
                  </a:cubicBezTo>
                  <a:lnTo>
                    <a:pt x="5174" y="26"/>
                  </a:lnTo>
                  <a:cubicBezTo>
                    <a:pt x="5175" y="26"/>
                    <a:pt x="5177" y="27"/>
                    <a:pt x="5178" y="27"/>
                  </a:cubicBezTo>
                  <a:lnTo>
                    <a:pt x="5230" y="55"/>
                  </a:lnTo>
                  <a:cubicBezTo>
                    <a:pt x="5231" y="56"/>
                    <a:pt x="5233" y="57"/>
                    <a:pt x="5234" y="58"/>
                  </a:cubicBezTo>
                  <a:lnTo>
                    <a:pt x="5279" y="95"/>
                  </a:lnTo>
                  <a:cubicBezTo>
                    <a:pt x="5280" y="96"/>
                    <a:pt x="5281" y="97"/>
                    <a:pt x="5282" y="98"/>
                  </a:cubicBezTo>
                  <a:lnTo>
                    <a:pt x="5319" y="143"/>
                  </a:lnTo>
                  <a:cubicBezTo>
                    <a:pt x="5320" y="144"/>
                    <a:pt x="5321" y="146"/>
                    <a:pt x="5322" y="147"/>
                  </a:cubicBezTo>
                  <a:lnTo>
                    <a:pt x="5350" y="199"/>
                  </a:lnTo>
                  <a:cubicBezTo>
                    <a:pt x="5350" y="200"/>
                    <a:pt x="5351" y="202"/>
                    <a:pt x="5351" y="203"/>
                  </a:cubicBezTo>
                  <a:lnTo>
                    <a:pt x="5369" y="260"/>
                  </a:lnTo>
                  <a:cubicBezTo>
                    <a:pt x="5370" y="262"/>
                    <a:pt x="5370" y="263"/>
                    <a:pt x="5370" y="265"/>
                  </a:cubicBezTo>
                  <a:lnTo>
                    <a:pt x="5376" y="326"/>
                  </a:lnTo>
                  <a:cubicBezTo>
                    <a:pt x="5377" y="328"/>
                    <a:pt x="5377" y="329"/>
                    <a:pt x="5376" y="331"/>
                  </a:cubicBezTo>
                  <a:lnTo>
                    <a:pt x="5370" y="392"/>
                  </a:lnTo>
                  <a:cubicBezTo>
                    <a:pt x="5370" y="393"/>
                    <a:pt x="5370" y="395"/>
                    <a:pt x="5369" y="397"/>
                  </a:cubicBezTo>
                  <a:lnTo>
                    <a:pt x="5351" y="454"/>
                  </a:lnTo>
                  <a:cubicBezTo>
                    <a:pt x="5351" y="455"/>
                    <a:pt x="5350" y="457"/>
                    <a:pt x="5350" y="458"/>
                  </a:cubicBezTo>
                  <a:lnTo>
                    <a:pt x="5322" y="510"/>
                  </a:lnTo>
                  <a:cubicBezTo>
                    <a:pt x="5321" y="511"/>
                    <a:pt x="5320" y="513"/>
                    <a:pt x="5319" y="514"/>
                  </a:cubicBezTo>
                  <a:lnTo>
                    <a:pt x="5282" y="559"/>
                  </a:lnTo>
                  <a:cubicBezTo>
                    <a:pt x="5281" y="560"/>
                    <a:pt x="5280" y="561"/>
                    <a:pt x="5279" y="562"/>
                  </a:cubicBezTo>
                  <a:lnTo>
                    <a:pt x="5234" y="599"/>
                  </a:lnTo>
                  <a:cubicBezTo>
                    <a:pt x="5233" y="600"/>
                    <a:pt x="5231" y="601"/>
                    <a:pt x="5230" y="602"/>
                  </a:cubicBezTo>
                  <a:lnTo>
                    <a:pt x="5178" y="630"/>
                  </a:lnTo>
                  <a:cubicBezTo>
                    <a:pt x="5177" y="630"/>
                    <a:pt x="5175" y="631"/>
                    <a:pt x="5174" y="631"/>
                  </a:cubicBezTo>
                  <a:lnTo>
                    <a:pt x="5117" y="649"/>
                  </a:lnTo>
                  <a:cubicBezTo>
                    <a:pt x="5115" y="650"/>
                    <a:pt x="5113" y="650"/>
                    <a:pt x="5112" y="650"/>
                  </a:cubicBezTo>
                  <a:lnTo>
                    <a:pt x="5051" y="656"/>
                  </a:lnTo>
                  <a:lnTo>
                    <a:pt x="328" y="656"/>
                  </a:lnTo>
                  <a:lnTo>
                    <a:pt x="265" y="650"/>
                  </a:lnTo>
                  <a:cubicBezTo>
                    <a:pt x="263" y="650"/>
                    <a:pt x="262" y="650"/>
                    <a:pt x="260" y="649"/>
                  </a:cubicBezTo>
                  <a:lnTo>
                    <a:pt x="203" y="631"/>
                  </a:lnTo>
                  <a:cubicBezTo>
                    <a:pt x="202" y="631"/>
                    <a:pt x="200" y="630"/>
                    <a:pt x="199" y="630"/>
                  </a:cubicBezTo>
                  <a:lnTo>
                    <a:pt x="147" y="602"/>
                  </a:lnTo>
                  <a:cubicBezTo>
                    <a:pt x="146" y="601"/>
                    <a:pt x="144" y="600"/>
                    <a:pt x="143" y="599"/>
                  </a:cubicBezTo>
                  <a:lnTo>
                    <a:pt x="98" y="562"/>
                  </a:lnTo>
                  <a:cubicBezTo>
                    <a:pt x="97" y="561"/>
                    <a:pt x="96" y="560"/>
                    <a:pt x="95" y="559"/>
                  </a:cubicBezTo>
                  <a:lnTo>
                    <a:pt x="58" y="514"/>
                  </a:lnTo>
                  <a:cubicBezTo>
                    <a:pt x="57" y="513"/>
                    <a:pt x="56" y="511"/>
                    <a:pt x="55" y="510"/>
                  </a:cubicBezTo>
                  <a:lnTo>
                    <a:pt x="27" y="458"/>
                  </a:lnTo>
                  <a:cubicBezTo>
                    <a:pt x="27" y="457"/>
                    <a:pt x="26" y="455"/>
                    <a:pt x="26" y="454"/>
                  </a:cubicBezTo>
                  <a:lnTo>
                    <a:pt x="8" y="397"/>
                  </a:lnTo>
                  <a:cubicBezTo>
                    <a:pt x="7" y="395"/>
                    <a:pt x="7" y="393"/>
                    <a:pt x="7" y="392"/>
                  </a:cubicBezTo>
                  <a:lnTo>
                    <a:pt x="1" y="331"/>
                  </a:lnTo>
                  <a:close/>
                  <a:moveTo>
                    <a:pt x="54" y="387"/>
                  </a:moveTo>
                  <a:lnTo>
                    <a:pt x="53" y="382"/>
                  </a:lnTo>
                  <a:lnTo>
                    <a:pt x="71" y="439"/>
                  </a:lnTo>
                  <a:lnTo>
                    <a:pt x="70" y="435"/>
                  </a:lnTo>
                  <a:lnTo>
                    <a:pt x="98" y="487"/>
                  </a:lnTo>
                  <a:lnTo>
                    <a:pt x="95" y="483"/>
                  </a:lnTo>
                  <a:lnTo>
                    <a:pt x="132" y="528"/>
                  </a:lnTo>
                  <a:lnTo>
                    <a:pt x="129" y="525"/>
                  </a:lnTo>
                  <a:lnTo>
                    <a:pt x="174" y="562"/>
                  </a:lnTo>
                  <a:lnTo>
                    <a:pt x="170" y="559"/>
                  </a:lnTo>
                  <a:lnTo>
                    <a:pt x="222" y="587"/>
                  </a:lnTo>
                  <a:lnTo>
                    <a:pt x="218" y="586"/>
                  </a:lnTo>
                  <a:lnTo>
                    <a:pt x="275" y="604"/>
                  </a:lnTo>
                  <a:lnTo>
                    <a:pt x="270" y="603"/>
                  </a:lnTo>
                  <a:lnTo>
                    <a:pt x="328" y="608"/>
                  </a:lnTo>
                  <a:lnTo>
                    <a:pt x="5046" y="609"/>
                  </a:lnTo>
                  <a:lnTo>
                    <a:pt x="5107" y="603"/>
                  </a:lnTo>
                  <a:lnTo>
                    <a:pt x="5102" y="604"/>
                  </a:lnTo>
                  <a:lnTo>
                    <a:pt x="5159" y="586"/>
                  </a:lnTo>
                  <a:lnTo>
                    <a:pt x="5155" y="587"/>
                  </a:lnTo>
                  <a:lnTo>
                    <a:pt x="5207" y="559"/>
                  </a:lnTo>
                  <a:lnTo>
                    <a:pt x="5203" y="562"/>
                  </a:lnTo>
                  <a:lnTo>
                    <a:pt x="5248" y="525"/>
                  </a:lnTo>
                  <a:lnTo>
                    <a:pt x="5245" y="528"/>
                  </a:lnTo>
                  <a:lnTo>
                    <a:pt x="5282" y="483"/>
                  </a:lnTo>
                  <a:lnTo>
                    <a:pt x="5279" y="487"/>
                  </a:lnTo>
                  <a:lnTo>
                    <a:pt x="5307" y="435"/>
                  </a:lnTo>
                  <a:lnTo>
                    <a:pt x="5306" y="439"/>
                  </a:lnTo>
                  <a:lnTo>
                    <a:pt x="5324" y="382"/>
                  </a:lnTo>
                  <a:lnTo>
                    <a:pt x="5323" y="387"/>
                  </a:lnTo>
                  <a:lnTo>
                    <a:pt x="5329" y="326"/>
                  </a:lnTo>
                  <a:lnTo>
                    <a:pt x="5329" y="331"/>
                  </a:lnTo>
                  <a:lnTo>
                    <a:pt x="5323" y="270"/>
                  </a:lnTo>
                  <a:lnTo>
                    <a:pt x="5324" y="275"/>
                  </a:lnTo>
                  <a:lnTo>
                    <a:pt x="5306" y="218"/>
                  </a:lnTo>
                  <a:lnTo>
                    <a:pt x="5307" y="222"/>
                  </a:lnTo>
                  <a:lnTo>
                    <a:pt x="5279" y="170"/>
                  </a:lnTo>
                  <a:lnTo>
                    <a:pt x="5282" y="174"/>
                  </a:lnTo>
                  <a:lnTo>
                    <a:pt x="5245" y="129"/>
                  </a:lnTo>
                  <a:lnTo>
                    <a:pt x="5248" y="132"/>
                  </a:lnTo>
                  <a:lnTo>
                    <a:pt x="5203" y="95"/>
                  </a:lnTo>
                  <a:lnTo>
                    <a:pt x="5207" y="98"/>
                  </a:lnTo>
                  <a:lnTo>
                    <a:pt x="5155" y="70"/>
                  </a:lnTo>
                  <a:lnTo>
                    <a:pt x="5159" y="71"/>
                  </a:lnTo>
                  <a:lnTo>
                    <a:pt x="5102" y="53"/>
                  </a:lnTo>
                  <a:lnTo>
                    <a:pt x="5107" y="54"/>
                  </a:lnTo>
                  <a:lnTo>
                    <a:pt x="5048" y="48"/>
                  </a:lnTo>
                  <a:lnTo>
                    <a:pt x="331" y="48"/>
                  </a:lnTo>
                  <a:lnTo>
                    <a:pt x="270" y="54"/>
                  </a:lnTo>
                  <a:lnTo>
                    <a:pt x="275" y="53"/>
                  </a:lnTo>
                  <a:lnTo>
                    <a:pt x="218" y="71"/>
                  </a:lnTo>
                  <a:lnTo>
                    <a:pt x="222" y="70"/>
                  </a:lnTo>
                  <a:lnTo>
                    <a:pt x="170" y="98"/>
                  </a:lnTo>
                  <a:lnTo>
                    <a:pt x="174" y="95"/>
                  </a:lnTo>
                  <a:lnTo>
                    <a:pt x="129" y="132"/>
                  </a:lnTo>
                  <a:lnTo>
                    <a:pt x="132" y="129"/>
                  </a:lnTo>
                  <a:lnTo>
                    <a:pt x="95" y="174"/>
                  </a:lnTo>
                  <a:lnTo>
                    <a:pt x="98" y="170"/>
                  </a:lnTo>
                  <a:lnTo>
                    <a:pt x="70" y="222"/>
                  </a:lnTo>
                  <a:lnTo>
                    <a:pt x="71" y="218"/>
                  </a:lnTo>
                  <a:lnTo>
                    <a:pt x="53" y="275"/>
                  </a:lnTo>
                  <a:lnTo>
                    <a:pt x="54" y="270"/>
                  </a:lnTo>
                  <a:lnTo>
                    <a:pt x="48" y="331"/>
                  </a:lnTo>
                  <a:lnTo>
                    <a:pt x="48" y="326"/>
                  </a:lnTo>
                  <a:lnTo>
                    <a:pt x="54" y="387"/>
                  </a:lnTo>
                  <a:close/>
                </a:path>
              </a:pathLst>
            </a:custGeom>
            <a:solidFill>
              <a:srgbClr val="92D050"/>
            </a:solidFill>
            <a:ln w="0" cap="flat">
              <a:solidFill>
                <a:srgbClr val="92D05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 name="Rectangle 576"/>
            <p:cNvSpPr>
              <a:spLocks noChangeArrowheads="1"/>
            </p:cNvSpPr>
            <p:nvPr/>
          </p:nvSpPr>
          <p:spPr bwMode="auto">
            <a:xfrm>
              <a:off x="7109974" y="2934966"/>
              <a:ext cx="484188" cy="73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500" b="0" i="0" u="none" strike="noStrike" cap="none" normalizeH="0" baseline="0" dirty="0" smtClean="0">
                  <a:ln>
                    <a:noFill/>
                  </a:ln>
                  <a:solidFill>
                    <a:srgbClr val="000000"/>
                  </a:solidFill>
                  <a:effectLst/>
                  <a:latin typeface="ＤＦ平成ゴシック体W5" charset="-128"/>
                  <a:ea typeface="ＤＦ平成ゴシック体W5" charset="-128"/>
                </a:rPr>
                <a:t>泊り・移動手段の確保・配食</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16" name="Freeform 577"/>
            <p:cNvSpPr>
              <a:spLocks/>
            </p:cNvSpPr>
            <p:nvPr/>
          </p:nvSpPr>
          <p:spPr bwMode="auto">
            <a:xfrm>
              <a:off x="6127365" y="1788792"/>
              <a:ext cx="127000" cy="463550"/>
            </a:xfrm>
            <a:custGeom>
              <a:avLst/>
              <a:gdLst/>
              <a:ahLst/>
              <a:cxnLst>
                <a:cxn ang="0">
                  <a:pos x="0" y="102"/>
                </a:cxn>
                <a:cxn ang="0">
                  <a:pos x="102" y="0"/>
                </a:cxn>
                <a:cxn ang="0">
                  <a:pos x="102" y="0"/>
                </a:cxn>
                <a:cxn ang="0">
                  <a:pos x="102" y="0"/>
                </a:cxn>
                <a:cxn ang="0">
                  <a:pos x="507" y="0"/>
                </a:cxn>
                <a:cxn ang="0">
                  <a:pos x="507" y="0"/>
                </a:cxn>
                <a:cxn ang="0">
                  <a:pos x="608" y="102"/>
                </a:cxn>
                <a:cxn ang="0">
                  <a:pos x="608" y="102"/>
                </a:cxn>
                <a:cxn ang="0">
                  <a:pos x="608" y="102"/>
                </a:cxn>
                <a:cxn ang="0">
                  <a:pos x="608" y="2315"/>
                </a:cxn>
                <a:cxn ang="0">
                  <a:pos x="608" y="2315"/>
                </a:cxn>
                <a:cxn ang="0">
                  <a:pos x="507" y="2416"/>
                </a:cxn>
                <a:cxn ang="0">
                  <a:pos x="507" y="2416"/>
                </a:cxn>
                <a:cxn ang="0">
                  <a:pos x="507" y="2416"/>
                </a:cxn>
                <a:cxn ang="0">
                  <a:pos x="102" y="2416"/>
                </a:cxn>
                <a:cxn ang="0">
                  <a:pos x="102" y="2416"/>
                </a:cxn>
                <a:cxn ang="0">
                  <a:pos x="0" y="2315"/>
                </a:cxn>
                <a:cxn ang="0">
                  <a:pos x="0" y="2315"/>
                </a:cxn>
                <a:cxn ang="0">
                  <a:pos x="0" y="102"/>
                </a:cxn>
              </a:cxnLst>
              <a:rect l="0" t="0" r="r" b="b"/>
              <a:pathLst>
                <a:path w="608" h="2416">
                  <a:moveTo>
                    <a:pt x="0" y="102"/>
                  </a:moveTo>
                  <a:cubicBezTo>
                    <a:pt x="0" y="46"/>
                    <a:pt x="46" y="0"/>
                    <a:pt x="102" y="0"/>
                  </a:cubicBezTo>
                  <a:cubicBezTo>
                    <a:pt x="102" y="0"/>
                    <a:pt x="102" y="0"/>
                    <a:pt x="102" y="0"/>
                  </a:cubicBezTo>
                  <a:lnTo>
                    <a:pt x="102" y="0"/>
                  </a:lnTo>
                  <a:lnTo>
                    <a:pt x="507" y="0"/>
                  </a:lnTo>
                  <a:lnTo>
                    <a:pt x="507" y="0"/>
                  </a:lnTo>
                  <a:cubicBezTo>
                    <a:pt x="563" y="0"/>
                    <a:pt x="608" y="46"/>
                    <a:pt x="608" y="102"/>
                  </a:cubicBezTo>
                  <a:cubicBezTo>
                    <a:pt x="608" y="102"/>
                    <a:pt x="608" y="102"/>
                    <a:pt x="608" y="102"/>
                  </a:cubicBezTo>
                  <a:lnTo>
                    <a:pt x="608" y="102"/>
                  </a:lnTo>
                  <a:lnTo>
                    <a:pt x="608" y="2315"/>
                  </a:lnTo>
                  <a:lnTo>
                    <a:pt x="608" y="2315"/>
                  </a:lnTo>
                  <a:cubicBezTo>
                    <a:pt x="608" y="2371"/>
                    <a:pt x="563" y="2416"/>
                    <a:pt x="507" y="2416"/>
                  </a:cubicBezTo>
                  <a:cubicBezTo>
                    <a:pt x="507" y="2416"/>
                    <a:pt x="507" y="2416"/>
                    <a:pt x="507" y="2416"/>
                  </a:cubicBezTo>
                  <a:lnTo>
                    <a:pt x="507" y="2416"/>
                  </a:lnTo>
                  <a:lnTo>
                    <a:pt x="102" y="2416"/>
                  </a:lnTo>
                  <a:lnTo>
                    <a:pt x="102" y="2416"/>
                  </a:lnTo>
                  <a:cubicBezTo>
                    <a:pt x="46" y="2416"/>
                    <a:pt x="0" y="2371"/>
                    <a:pt x="0" y="2315"/>
                  </a:cubicBezTo>
                  <a:cubicBezTo>
                    <a:pt x="0" y="2315"/>
                    <a:pt x="0" y="2315"/>
                    <a:pt x="0" y="2315"/>
                  </a:cubicBezTo>
                  <a:lnTo>
                    <a:pt x="0" y="102"/>
                  </a:lnTo>
                  <a:close/>
                </a:path>
              </a:pathLst>
            </a:custGeom>
            <a:solidFill>
              <a:srgbClr val="FFFF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578"/>
            <p:cNvSpPr>
              <a:spLocks noEditPoints="1"/>
            </p:cNvSpPr>
            <p:nvPr/>
          </p:nvSpPr>
          <p:spPr bwMode="auto">
            <a:xfrm>
              <a:off x="6128952" y="1783999"/>
              <a:ext cx="130175" cy="465138"/>
            </a:xfrm>
            <a:custGeom>
              <a:avLst/>
              <a:gdLst/>
              <a:ahLst/>
              <a:cxnLst>
                <a:cxn ang="0">
                  <a:pos x="1" y="109"/>
                </a:cxn>
                <a:cxn ang="0">
                  <a:pos x="10" y="66"/>
                </a:cxn>
                <a:cxn ang="0">
                  <a:pos x="34" y="32"/>
                </a:cxn>
                <a:cxn ang="0">
                  <a:pos x="69" y="9"/>
                </a:cxn>
                <a:cxn ang="0">
                  <a:pos x="110" y="0"/>
                </a:cxn>
                <a:cxn ang="0">
                  <a:pos x="517" y="1"/>
                </a:cxn>
                <a:cxn ang="0">
                  <a:pos x="559" y="10"/>
                </a:cxn>
                <a:cxn ang="0">
                  <a:pos x="594" y="34"/>
                </a:cxn>
                <a:cxn ang="0">
                  <a:pos x="616" y="69"/>
                </a:cxn>
                <a:cxn ang="0">
                  <a:pos x="624" y="110"/>
                </a:cxn>
                <a:cxn ang="0">
                  <a:pos x="624" y="2325"/>
                </a:cxn>
                <a:cxn ang="0">
                  <a:pos x="615" y="2367"/>
                </a:cxn>
                <a:cxn ang="0">
                  <a:pos x="592" y="2402"/>
                </a:cxn>
                <a:cxn ang="0">
                  <a:pos x="556" y="2424"/>
                </a:cxn>
                <a:cxn ang="0">
                  <a:pos x="515" y="2432"/>
                </a:cxn>
                <a:cxn ang="0">
                  <a:pos x="109" y="2432"/>
                </a:cxn>
                <a:cxn ang="0">
                  <a:pos x="66" y="2423"/>
                </a:cxn>
                <a:cxn ang="0">
                  <a:pos x="32" y="2400"/>
                </a:cxn>
                <a:cxn ang="0">
                  <a:pos x="9" y="2364"/>
                </a:cxn>
                <a:cxn ang="0">
                  <a:pos x="0" y="2323"/>
                </a:cxn>
                <a:cxn ang="0">
                  <a:pos x="16" y="2323"/>
                </a:cxn>
                <a:cxn ang="0">
                  <a:pos x="24" y="2361"/>
                </a:cxn>
                <a:cxn ang="0">
                  <a:pos x="45" y="2391"/>
                </a:cxn>
                <a:cxn ang="0">
                  <a:pos x="75" y="2410"/>
                </a:cxn>
                <a:cxn ang="0">
                  <a:pos x="112" y="2417"/>
                </a:cxn>
                <a:cxn ang="0">
                  <a:pos x="515" y="2416"/>
                </a:cxn>
                <a:cxn ang="0">
                  <a:pos x="553" y="2409"/>
                </a:cxn>
                <a:cxn ang="0">
                  <a:pos x="583" y="2389"/>
                </a:cxn>
                <a:cxn ang="0">
                  <a:pos x="602" y="2358"/>
                </a:cxn>
                <a:cxn ang="0">
                  <a:pos x="609" y="2322"/>
                </a:cxn>
                <a:cxn ang="0">
                  <a:pos x="608" y="110"/>
                </a:cxn>
                <a:cxn ang="0">
                  <a:pos x="601" y="72"/>
                </a:cxn>
                <a:cxn ang="0">
                  <a:pos x="581" y="43"/>
                </a:cxn>
                <a:cxn ang="0">
                  <a:pos x="550" y="23"/>
                </a:cxn>
                <a:cxn ang="0">
                  <a:pos x="514" y="16"/>
                </a:cxn>
                <a:cxn ang="0">
                  <a:pos x="110" y="16"/>
                </a:cxn>
                <a:cxn ang="0">
                  <a:pos x="72" y="24"/>
                </a:cxn>
                <a:cxn ang="0">
                  <a:pos x="43" y="45"/>
                </a:cxn>
                <a:cxn ang="0">
                  <a:pos x="23" y="75"/>
                </a:cxn>
                <a:cxn ang="0">
                  <a:pos x="16" y="112"/>
                </a:cxn>
                <a:cxn ang="0">
                  <a:pos x="16" y="2323"/>
                </a:cxn>
              </a:cxnLst>
              <a:rect l="0" t="0" r="r" b="b"/>
              <a:pathLst>
                <a:path w="624" h="2432">
                  <a:moveTo>
                    <a:pt x="0" y="110"/>
                  </a:moveTo>
                  <a:cubicBezTo>
                    <a:pt x="0" y="110"/>
                    <a:pt x="1" y="109"/>
                    <a:pt x="1" y="109"/>
                  </a:cubicBezTo>
                  <a:lnTo>
                    <a:pt x="9" y="69"/>
                  </a:lnTo>
                  <a:cubicBezTo>
                    <a:pt x="9" y="68"/>
                    <a:pt x="9" y="67"/>
                    <a:pt x="10" y="66"/>
                  </a:cubicBezTo>
                  <a:lnTo>
                    <a:pt x="32" y="34"/>
                  </a:lnTo>
                  <a:cubicBezTo>
                    <a:pt x="32" y="33"/>
                    <a:pt x="33" y="32"/>
                    <a:pt x="34" y="32"/>
                  </a:cubicBezTo>
                  <a:lnTo>
                    <a:pt x="66" y="10"/>
                  </a:lnTo>
                  <a:cubicBezTo>
                    <a:pt x="67" y="9"/>
                    <a:pt x="68" y="9"/>
                    <a:pt x="69" y="9"/>
                  </a:cubicBezTo>
                  <a:lnTo>
                    <a:pt x="109" y="1"/>
                  </a:lnTo>
                  <a:cubicBezTo>
                    <a:pt x="109" y="1"/>
                    <a:pt x="110" y="0"/>
                    <a:pt x="110" y="0"/>
                  </a:cubicBezTo>
                  <a:lnTo>
                    <a:pt x="515" y="0"/>
                  </a:lnTo>
                  <a:cubicBezTo>
                    <a:pt x="516" y="0"/>
                    <a:pt x="517" y="1"/>
                    <a:pt x="517" y="1"/>
                  </a:cubicBezTo>
                  <a:lnTo>
                    <a:pt x="556" y="9"/>
                  </a:lnTo>
                  <a:cubicBezTo>
                    <a:pt x="557" y="9"/>
                    <a:pt x="558" y="9"/>
                    <a:pt x="559" y="10"/>
                  </a:cubicBezTo>
                  <a:lnTo>
                    <a:pt x="592" y="32"/>
                  </a:lnTo>
                  <a:cubicBezTo>
                    <a:pt x="593" y="32"/>
                    <a:pt x="594" y="33"/>
                    <a:pt x="594" y="34"/>
                  </a:cubicBezTo>
                  <a:lnTo>
                    <a:pt x="615" y="66"/>
                  </a:lnTo>
                  <a:cubicBezTo>
                    <a:pt x="616" y="67"/>
                    <a:pt x="616" y="68"/>
                    <a:pt x="616" y="69"/>
                  </a:cubicBezTo>
                  <a:lnTo>
                    <a:pt x="624" y="109"/>
                  </a:lnTo>
                  <a:cubicBezTo>
                    <a:pt x="624" y="109"/>
                    <a:pt x="624" y="110"/>
                    <a:pt x="624" y="110"/>
                  </a:cubicBezTo>
                  <a:lnTo>
                    <a:pt x="624" y="2323"/>
                  </a:lnTo>
                  <a:cubicBezTo>
                    <a:pt x="624" y="2324"/>
                    <a:pt x="624" y="2325"/>
                    <a:pt x="624" y="2325"/>
                  </a:cubicBezTo>
                  <a:lnTo>
                    <a:pt x="616" y="2364"/>
                  </a:lnTo>
                  <a:cubicBezTo>
                    <a:pt x="616" y="2365"/>
                    <a:pt x="616" y="2366"/>
                    <a:pt x="615" y="2367"/>
                  </a:cubicBezTo>
                  <a:lnTo>
                    <a:pt x="594" y="2400"/>
                  </a:lnTo>
                  <a:cubicBezTo>
                    <a:pt x="594" y="2401"/>
                    <a:pt x="593" y="2402"/>
                    <a:pt x="592" y="2402"/>
                  </a:cubicBezTo>
                  <a:lnTo>
                    <a:pt x="559" y="2423"/>
                  </a:lnTo>
                  <a:cubicBezTo>
                    <a:pt x="558" y="2424"/>
                    <a:pt x="557" y="2424"/>
                    <a:pt x="556" y="2424"/>
                  </a:cubicBezTo>
                  <a:lnTo>
                    <a:pt x="517" y="2432"/>
                  </a:lnTo>
                  <a:cubicBezTo>
                    <a:pt x="517" y="2432"/>
                    <a:pt x="516" y="2432"/>
                    <a:pt x="515" y="2432"/>
                  </a:cubicBezTo>
                  <a:lnTo>
                    <a:pt x="110" y="2432"/>
                  </a:lnTo>
                  <a:cubicBezTo>
                    <a:pt x="110" y="2432"/>
                    <a:pt x="109" y="2432"/>
                    <a:pt x="109" y="2432"/>
                  </a:cubicBezTo>
                  <a:lnTo>
                    <a:pt x="69" y="2424"/>
                  </a:lnTo>
                  <a:cubicBezTo>
                    <a:pt x="68" y="2424"/>
                    <a:pt x="67" y="2424"/>
                    <a:pt x="66" y="2423"/>
                  </a:cubicBezTo>
                  <a:lnTo>
                    <a:pt x="34" y="2402"/>
                  </a:lnTo>
                  <a:cubicBezTo>
                    <a:pt x="33" y="2402"/>
                    <a:pt x="32" y="2401"/>
                    <a:pt x="32" y="2400"/>
                  </a:cubicBezTo>
                  <a:lnTo>
                    <a:pt x="10" y="2367"/>
                  </a:lnTo>
                  <a:cubicBezTo>
                    <a:pt x="9" y="2366"/>
                    <a:pt x="9" y="2365"/>
                    <a:pt x="9" y="2364"/>
                  </a:cubicBezTo>
                  <a:lnTo>
                    <a:pt x="1" y="2325"/>
                  </a:lnTo>
                  <a:cubicBezTo>
                    <a:pt x="1" y="2325"/>
                    <a:pt x="0" y="2324"/>
                    <a:pt x="0" y="2323"/>
                  </a:cubicBezTo>
                  <a:lnTo>
                    <a:pt x="0" y="110"/>
                  </a:lnTo>
                  <a:close/>
                  <a:moveTo>
                    <a:pt x="16" y="2323"/>
                  </a:moveTo>
                  <a:lnTo>
                    <a:pt x="16" y="2322"/>
                  </a:lnTo>
                  <a:lnTo>
                    <a:pt x="24" y="2361"/>
                  </a:lnTo>
                  <a:lnTo>
                    <a:pt x="23" y="2358"/>
                  </a:lnTo>
                  <a:lnTo>
                    <a:pt x="45" y="2391"/>
                  </a:lnTo>
                  <a:lnTo>
                    <a:pt x="43" y="2389"/>
                  </a:lnTo>
                  <a:lnTo>
                    <a:pt x="75" y="2410"/>
                  </a:lnTo>
                  <a:lnTo>
                    <a:pt x="72" y="2409"/>
                  </a:lnTo>
                  <a:lnTo>
                    <a:pt x="112" y="2417"/>
                  </a:lnTo>
                  <a:lnTo>
                    <a:pt x="110" y="2416"/>
                  </a:lnTo>
                  <a:lnTo>
                    <a:pt x="515" y="2416"/>
                  </a:lnTo>
                  <a:lnTo>
                    <a:pt x="514" y="2417"/>
                  </a:lnTo>
                  <a:lnTo>
                    <a:pt x="553" y="2409"/>
                  </a:lnTo>
                  <a:lnTo>
                    <a:pt x="550" y="2410"/>
                  </a:lnTo>
                  <a:lnTo>
                    <a:pt x="583" y="2389"/>
                  </a:lnTo>
                  <a:lnTo>
                    <a:pt x="581" y="2391"/>
                  </a:lnTo>
                  <a:lnTo>
                    <a:pt x="602" y="2358"/>
                  </a:lnTo>
                  <a:lnTo>
                    <a:pt x="601" y="2361"/>
                  </a:lnTo>
                  <a:lnTo>
                    <a:pt x="609" y="2322"/>
                  </a:lnTo>
                  <a:lnTo>
                    <a:pt x="608" y="2323"/>
                  </a:lnTo>
                  <a:lnTo>
                    <a:pt x="608" y="110"/>
                  </a:lnTo>
                  <a:lnTo>
                    <a:pt x="609" y="112"/>
                  </a:lnTo>
                  <a:lnTo>
                    <a:pt x="601" y="72"/>
                  </a:lnTo>
                  <a:lnTo>
                    <a:pt x="602" y="75"/>
                  </a:lnTo>
                  <a:lnTo>
                    <a:pt x="581" y="43"/>
                  </a:lnTo>
                  <a:lnTo>
                    <a:pt x="583" y="45"/>
                  </a:lnTo>
                  <a:lnTo>
                    <a:pt x="550" y="23"/>
                  </a:lnTo>
                  <a:lnTo>
                    <a:pt x="553" y="24"/>
                  </a:lnTo>
                  <a:lnTo>
                    <a:pt x="514" y="16"/>
                  </a:lnTo>
                  <a:lnTo>
                    <a:pt x="515" y="16"/>
                  </a:lnTo>
                  <a:lnTo>
                    <a:pt x="110" y="16"/>
                  </a:lnTo>
                  <a:lnTo>
                    <a:pt x="112" y="16"/>
                  </a:lnTo>
                  <a:lnTo>
                    <a:pt x="72" y="24"/>
                  </a:lnTo>
                  <a:lnTo>
                    <a:pt x="75" y="23"/>
                  </a:lnTo>
                  <a:lnTo>
                    <a:pt x="43" y="45"/>
                  </a:lnTo>
                  <a:lnTo>
                    <a:pt x="45" y="43"/>
                  </a:lnTo>
                  <a:lnTo>
                    <a:pt x="23" y="75"/>
                  </a:lnTo>
                  <a:lnTo>
                    <a:pt x="24" y="72"/>
                  </a:lnTo>
                  <a:lnTo>
                    <a:pt x="16" y="112"/>
                  </a:lnTo>
                  <a:lnTo>
                    <a:pt x="16" y="110"/>
                  </a:lnTo>
                  <a:lnTo>
                    <a:pt x="16" y="232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 name="Rectangle 579"/>
            <p:cNvSpPr>
              <a:spLocks noChangeArrowheads="1"/>
            </p:cNvSpPr>
            <p:nvPr/>
          </p:nvSpPr>
          <p:spPr bwMode="auto">
            <a:xfrm>
              <a:off x="6132127" y="1841180"/>
              <a:ext cx="123825" cy="346075"/>
            </a:xfrm>
            <a:prstGeom prst="rect">
              <a:avLst/>
            </a:prstGeom>
            <a:noFill/>
            <a:ln w="9525">
              <a:noFill/>
              <a:miter lim="800000"/>
              <a:headEnd/>
              <a:tailEnd/>
            </a:ln>
          </p:spPr>
          <p:txBody>
            <a:bodyPr vert="eaVert"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dirty="0" smtClean="0">
                  <a:ln>
                    <a:noFill/>
                  </a:ln>
                  <a:solidFill>
                    <a:srgbClr val="000000"/>
                  </a:solidFill>
                  <a:effectLst/>
                  <a:latin typeface="ＭＳ Ｐゴシック" pitchFamily="50" charset="-128"/>
                  <a:ea typeface="ＭＳ Ｐゴシック" pitchFamily="50" charset="-128"/>
                </a:rPr>
                <a:t>スタッフ</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19" name="Freeform 580"/>
            <p:cNvSpPr>
              <a:spLocks/>
            </p:cNvSpPr>
            <p:nvPr/>
          </p:nvSpPr>
          <p:spPr bwMode="auto">
            <a:xfrm>
              <a:off x="8066497" y="1772123"/>
              <a:ext cx="125413" cy="1158875"/>
            </a:xfrm>
            <a:custGeom>
              <a:avLst/>
              <a:gdLst/>
              <a:ahLst/>
              <a:cxnLst>
                <a:cxn ang="0">
                  <a:pos x="0" y="102"/>
                </a:cxn>
                <a:cxn ang="0">
                  <a:pos x="102" y="0"/>
                </a:cxn>
                <a:cxn ang="0">
                  <a:pos x="102" y="0"/>
                </a:cxn>
                <a:cxn ang="0">
                  <a:pos x="102" y="0"/>
                </a:cxn>
                <a:cxn ang="0">
                  <a:pos x="507" y="0"/>
                </a:cxn>
                <a:cxn ang="0">
                  <a:pos x="507" y="0"/>
                </a:cxn>
                <a:cxn ang="0">
                  <a:pos x="608" y="102"/>
                </a:cxn>
                <a:cxn ang="0">
                  <a:pos x="608" y="102"/>
                </a:cxn>
                <a:cxn ang="0">
                  <a:pos x="608" y="102"/>
                </a:cxn>
                <a:cxn ang="0">
                  <a:pos x="608" y="5707"/>
                </a:cxn>
                <a:cxn ang="0">
                  <a:pos x="608" y="5707"/>
                </a:cxn>
                <a:cxn ang="0">
                  <a:pos x="507" y="5808"/>
                </a:cxn>
                <a:cxn ang="0">
                  <a:pos x="507" y="5808"/>
                </a:cxn>
                <a:cxn ang="0">
                  <a:pos x="507" y="5808"/>
                </a:cxn>
                <a:cxn ang="0">
                  <a:pos x="102" y="5808"/>
                </a:cxn>
                <a:cxn ang="0">
                  <a:pos x="102" y="5808"/>
                </a:cxn>
                <a:cxn ang="0">
                  <a:pos x="0" y="5707"/>
                </a:cxn>
                <a:cxn ang="0">
                  <a:pos x="0" y="5707"/>
                </a:cxn>
                <a:cxn ang="0">
                  <a:pos x="0" y="102"/>
                </a:cxn>
              </a:cxnLst>
              <a:rect l="0" t="0" r="r" b="b"/>
              <a:pathLst>
                <a:path w="608" h="5808">
                  <a:moveTo>
                    <a:pt x="0" y="102"/>
                  </a:moveTo>
                  <a:cubicBezTo>
                    <a:pt x="0" y="46"/>
                    <a:pt x="46" y="0"/>
                    <a:pt x="102" y="0"/>
                  </a:cubicBezTo>
                  <a:cubicBezTo>
                    <a:pt x="102" y="0"/>
                    <a:pt x="102" y="0"/>
                    <a:pt x="102" y="0"/>
                  </a:cubicBezTo>
                  <a:lnTo>
                    <a:pt x="102" y="0"/>
                  </a:lnTo>
                  <a:lnTo>
                    <a:pt x="507" y="0"/>
                  </a:lnTo>
                  <a:lnTo>
                    <a:pt x="507" y="0"/>
                  </a:lnTo>
                  <a:cubicBezTo>
                    <a:pt x="563" y="0"/>
                    <a:pt x="608" y="46"/>
                    <a:pt x="608" y="102"/>
                  </a:cubicBezTo>
                  <a:cubicBezTo>
                    <a:pt x="608" y="102"/>
                    <a:pt x="608" y="102"/>
                    <a:pt x="608" y="102"/>
                  </a:cubicBezTo>
                  <a:lnTo>
                    <a:pt x="608" y="102"/>
                  </a:lnTo>
                  <a:lnTo>
                    <a:pt x="608" y="5707"/>
                  </a:lnTo>
                  <a:lnTo>
                    <a:pt x="608" y="5707"/>
                  </a:lnTo>
                  <a:cubicBezTo>
                    <a:pt x="608" y="5763"/>
                    <a:pt x="563" y="5808"/>
                    <a:pt x="507" y="5808"/>
                  </a:cubicBezTo>
                  <a:cubicBezTo>
                    <a:pt x="507" y="5808"/>
                    <a:pt x="507" y="5808"/>
                    <a:pt x="507" y="5808"/>
                  </a:cubicBezTo>
                  <a:lnTo>
                    <a:pt x="507" y="5808"/>
                  </a:lnTo>
                  <a:lnTo>
                    <a:pt x="102" y="5808"/>
                  </a:lnTo>
                  <a:lnTo>
                    <a:pt x="102" y="5808"/>
                  </a:lnTo>
                  <a:cubicBezTo>
                    <a:pt x="46" y="5808"/>
                    <a:pt x="0" y="5763"/>
                    <a:pt x="0" y="5707"/>
                  </a:cubicBezTo>
                  <a:cubicBezTo>
                    <a:pt x="0" y="5707"/>
                    <a:pt x="0" y="5707"/>
                    <a:pt x="0" y="5707"/>
                  </a:cubicBezTo>
                  <a:lnTo>
                    <a:pt x="0" y="102"/>
                  </a:lnTo>
                  <a:close/>
                </a:path>
              </a:pathLst>
            </a:custGeom>
            <a:solidFill>
              <a:srgbClr val="FFFF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581"/>
            <p:cNvSpPr>
              <a:spLocks noEditPoints="1"/>
            </p:cNvSpPr>
            <p:nvPr/>
          </p:nvSpPr>
          <p:spPr bwMode="auto">
            <a:xfrm>
              <a:off x="8064117" y="1763823"/>
              <a:ext cx="130175" cy="1160463"/>
            </a:xfrm>
            <a:custGeom>
              <a:avLst/>
              <a:gdLst/>
              <a:ahLst/>
              <a:cxnLst>
                <a:cxn ang="0">
                  <a:pos x="1" y="109"/>
                </a:cxn>
                <a:cxn ang="0">
                  <a:pos x="10" y="66"/>
                </a:cxn>
                <a:cxn ang="0">
                  <a:pos x="34" y="32"/>
                </a:cxn>
                <a:cxn ang="0">
                  <a:pos x="69" y="9"/>
                </a:cxn>
                <a:cxn ang="0">
                  <a:pos x="110" y="0"/>
                </a:cxn>
                <a:cxn ang="0">
                  <a:pos x="517" y="1"/>
                </a:cxn>
                <a:cxn ang="0">
                  <a:pos x="559" y="10"/>
                </a:cxn>
                <a:cxn ang="0">
                  <a:pos x="594" y="34"/>
                </a:cxn>
                <a:cxn ang="0">
                  <a:pos x="616" y="69"/>
                </a:cxn>
                <a:cxn ang="0">
                  <a:pos x="624" y="110"/>
                </a:cxn>
                <a:cxn ang="0">
                  <a:pos x="624" y="5717"/>
                </a:cxn>
                <a:cxn ang="0">
                  <a:pos x="615" y="5759"/>
                </a:cxn>
                <a:cxn ang="0">
                  <a:pos x="592" y="5794"/>
                </a:cxn>
                <a:cxn ang="0">
                  <a:pos x="556" y="5816"/>
                </a:cxn>
                <a:cxn ang="0">
                  <a:pos x="515" y="5824"/>
                </a:cxn>
                <a:cxn ang="0">
                  <a:pos x="109" y="5824"/>
                </a:cxn>
                <a:cxn ang="0">
                  <a:pos x="66" y="5815"/>
                </a:cxn>
                <a:cxn ang="0">
                  <a:pos x="32" y="5792"/>
                </a:cxn>
                <a:cxn ang="0">
                  <a:pos x="9" y="5756"/>
                </a:cxn>
                <a:cxn ang="0">
                  <a:pos x="0" y="5715"/>
                </a:cxn>
                <a:cxn ang="0">
                  <a:pos x="16" y="5715"/>
                </a:cxn>
                <a:cxn ang="0">
                  <a:pos x="24" y="5753"/>
                </a:cxn>
                <a:cxn ang="0">
                  <a:pos x="45" y="5783"/>
                </a:cxn>
                <a:cxn ang="0">
                  <a:pos x="75" y="5802"/>
                </a:cxn>
                <a:cxn ang="0">
                  <a:pos x="112" y="5809"/>
                </a:cxn>
                <a:cxn ang="0">
                  <a:pos x="515" y="5808"/>
                </a:cxn>
                <a:cxn ang="0">
                  <a:pos x="553" y="5801"/>
                </a:cxn>
                <a:cxn ang="0">
                  <a:pos x="583" y="5781"/>
                </a:cxn>
                <a:cxn ang="0">
                  <a:pos x="602" y="5750"/>
                </a:cxn>
                <a:cxn ang="0">
                  <a:pos x="609" y="5714"/>
                </a:cxn>
                <a:cxn ang="0">
                  <a:pos x="608" y="110"/>
                </a:cxn>
                <a:cxn ang="0">
                  <a:pos x="601" y="72"/>
                </a:cxn>
                <a:cxn ang="0">
                  <a:pos x="581" y="43"/>
                </a:cxn>
                <a:cxn ang="0">
                  <a:pos x="550" y="23"/>
                </a:cxn>
                <a:cxn ang="0">
                  <a:pos x="514" y="16"/>
                </a:cxn>
                <a:cxn ang="0">
                  <a:pos x="110" y="16"/>
                </a:cxn>
                <a:cxn ang="0">
                  <a:pos x="72" y="24"/>
                </a:cxn>
                <a:cxn ang="0">
                  <a:pos x="43" y="45"/>
                </a:cxn>
                <a:cxn ang="0">
                  <a:pos x="23" y="75"/>
                </a:cxn>
                <a:cxn ang="0">
                  <a:pos x="16" y="112"/>
                </a:cxn>
                <a:cxn ang="0">
                  <a:pos x="16" y="5715"/>
                </a:cxn>
              </a:cxnLst>
              <a:rect l="0" t="0" r="r" b="b"/>
              <a:pathLst>
                <a:path w="624" h="5824">
                  <a:moveTo>
                    <a:pt x="0" y="110"/>
                  </a:moveTo>
                  <a:cubicBezTo>
                    <a:pt x="0" y="110"/>
                    <a:pt x="1" y="109"/>
                    <a:pt x="1" y="109"/>
                  </a:cubicBezTo>
                  <a:lnTo>
                    <a:pt x="9" y="69"/>
                  </a:lnTo>
                  <a:cubicBezTo>
                    <a:pt x="9" y="68"/>
                    <a:pt x="9" y="67"/>
                    <a:pt x="10" y="66"/>
                  </a:cubicBezTo>
                  <a:lnTo>
                    <a:pt x="32" y="34"/>
                  </a:lnTo>
                  <a:cubicBezTo>
                    <a:pt x="32" y="33"/>
                    <a:pt x="33" y="32"/>
                    <a:pt x="34" y="32"/>
                  </a:cubicBezTo>
                  <a:lnTo>
                    <a:pt x="66" y="10"/>
                  </a:lnTo>
                  <a:cubicBezTo>
                    <a:pt x="67" y="9"/>
                    <a:pt x="68" y="9"/>
                    <a:pt x="69" y="9"/>
                  </a:cubicBezTo>
                  <a:lnTo>
                    <a:pt x="109" y="1"/>
                  </a:lnTo>
                  <a:cubicBezTo>
                    <a:pt x="109" y="1"/>
                    <a:pt x="110" y="0"/>
                    <a:pt x="110" y="0"/>
                  </a:cubicBezTo>
                  <a:lnTo>
                    <a:pt x="515" y="0"/>
                  </a:lnTo>
                  <a:cubicBezTo>
                    <a:pt x="516" y="0"/>
                    <a:pt x="517" y="1"/>
                    <a:pt x="517" y="1"/>
                  </a:cubicBezTo>
                  <a:lnTo>
                    <a:pt x="556" y="9"/>
                  </a:lnTo>
                  <a:cubicBezTo>
                    <a:pt x="557" y="9"/>
                    <a:pt x="558" y="9"/>
                    <a:pt x="559" y="10"/>
                  </a:cubicBezTo>
                  <a:lnTo>
                    <a:pt x="592" y="32"/>
                  </a:lnTo>
                  <a:cubicBezTo>
                    <a:pt x="593" y="32"/>
                    <a:pt x="594" y="33"/>
                    <a:pt x="594" y="34"/>
                  </a:cubicBezTo>
                  <a:lnTo>
                    <a:pt x="615" y="66"/>
                  </a:lnTo>
                  <a:cubicBezTo>
                    <a:pt x="616" y="67"/>
                    <a:pt x="616" y="68"/>
                    <a:pt x="616" y="69"/>
                  </a:cubicBezTo>
                  <a:lnTo>
                    <a:pt x="624" y="109"/>
                  </a:lnTo>
                  <a:cubicBezTo>
                    <a:pt x="624" y="109"/>
                    <a:pt x="624" y="110"/>
                    <a:pt x="624" y="110"/>
                  </a:cubicBezTo>
                  <a:lnTo>
                    <a:pt x="624" y="5715"/>
                  </a:lnTo>
                  <a:cubicBezTo>
                    <a:pt x="624" y="5716"/>
                    <a:pt x="624" y="5717"/>
                    <a:pt x="624" y="5717"/>
                  </a:cubicBezTo>
                  <a:lnTo>
                    <a:pt x="616" y="5756"/>
                  </a:lnTo>
                  <a:cubicBezTo>
                    <a:pt x="616" y="5757"/>
                    <a:pt x="616" y="5758"/>
                    <a:pt x="615" y="5759"/>
                  </a:cubicBezTo>
                  <a:lnTo>
                    <a:pt x="594" y="5792"/>
                  </a:lnTo>
                  <a:cubicBezTo>
                    <a:pt x="594" y="5793"/>
                    <a:pt x="593" y="5794"/>
                    <a:pt x="592" y="5794"/>
                  </a:cubicBezTo>
                  <a:lnTo>
                    <a:pt x="559" y="5815"/>
                  </a:lnTo>
                  <a:cubicBezTo>
                    <a:pt x="558" y="5816"/>
                    <a:pt x="557" y="5816"/>
                    <a:pt x="556" y="5816"/>
                  </a:cubicBezTo>
                  <a:lnTo>
                    <a:pt x="517" y="5824"/>
                  </a:lnTo>
                  <a:cubicBezTo>
                    <a:pt x="517" y="5824"/>
                    <a:pt x="516" y="5824"/>
                    <a:pt x="515" y="5824"/>
                  </a:cubicBezTo>
                  <a:lnTo>
                    <a:pt x="110" y="5824"/>
                  </a:lnTo>
                  <a:cubicBezTo>
                    <a:pt x="110" y="5824"/>
                    <a:pt x="109" y="5824"/>
                    <a:pt x="109" y="5824"/>
                  </a:cubicBezTo>
                  <a:lnTo>
                    <a:pt x="69" y="5816"/>
                  </a:lnTo>
                  <a:cubicBezTo>
                    <a:pt x="68" y="5816"/>
                    <a:pt x="67" y="5816"/>
                    <a:pt x="66" y="5815"/>
                  </a:cubicBezTo>
                  <a:lnTo>
                    <a:pt x="34" y="5794"/>
                  </a:lnTo>
                  <a:cubicBezTo>
                    <a:pt x="33" y="5794"/>
                    <a:pt x="32" y="5793"/>
                    <a:pt x="32" y="5792"/>
                  </a:cubicBezTo>
                  <a:lnTo>
                    <a:pt x="10" y="5759"/>
                  </a:lnTo>
                  <a:cubicBezTo>
                    <a:pt x="9" y="5758"/>
                    <a:pt x="9" y="5757"/>
                    <a:pt x="9" y="5756"/>
                  </a:cubicBezTo>
                  <a:lnTo>
                    <a:pt x="1" y="5717"/>
                  </a:lnTo>
                  <a:cubicBezTo>
                    <a:pt x="1" y="5717"/>
                    <a:pt x="0" y="5716"/>
                    <a:pt x="0" y="5715"/>
                  </a:cubicBezTo>
                  <a:lnTo>
                    <a:pt x="0" y="110"/>
                  </a:lnTo>
                  <a:close/>
                  <a:moveTo>
                    <a:pt x="16" y="5715"/>
                  </a:moveTo>
                  <a:lnTo>
                    <a:pt x="16" y="5714"/>
                  </a:lnTo>
                  <a:lnTo>
                    <a:pt x="24" y="5753"/>
                  </a:lnTo>
                  <a:lnTo>
                    <a:pt x="23" y="5750"/>
                  </a:lnTo>
                  <a:lnTo>
                    <a:pt x="45" y="5783"/>
                  </a:lnTo>
                  <a:lnTo>
                    <a:pt x="43" y="5781"/>
                  </a:lnTo>
                  <a:lnTo>
                    <a:pt x="75" y="5802"/>
                  </a:lnTo>
                  <a:lnTo>
                    <a:pt x="72" y="5801"/>
                  </a:lnTo>
                  <a:lnTo>
                    <a:pt x="112" y="5809"/>
                  </a:lnTo>
                  <a:lnTo>
                    <a:pt x="110" y="5808"/>
                  </a:lnTo>
                  <a:lnTo>
                    <a:pt x="515" y="5808"/>
                  </a:lnTo>
                  <a:lnTo>
                    <a:pt x="514" y="5809"/>
                  </a:lnTo>
                  <a:lnTo>
                    <a:pt x="553" y="5801"/>
                  </a:lnTo>
                  <a:lnTo>
                    <a:pt x="550" y="5802"/>
                  </a:lnTo>
                  <a:lnTo>
                    <a:pt x="583" y="5781"/>
                  </a:lnTo>
                  <a:lnTo>
                    <a:pt x="581" y="5783"/>
                  </a:lnTo>
                  <a:lnTo>
                    <a:pt x="602" y="5750"/>
                  </a:lnTo>
                  <a:lnTo>
                    <a:pt x="601" y="5753"/>
                  </a:lnTo>
                  <a:lnTo>
                    <a:pt x="609" y="5714"/>
                  </a:lnTo>
                  <a:lnTo>
                    <a:pt x="608" y="5715"/>
                  </a:lnTo>
                  <a:lnTo>
                    <a:pt x="608" y="110"/>
                  </a:lnTo>
                  <a:lnTo>
                    <a:pt x="609" y="112"/>
                  </a:lnTo>
                  <a:lnTo>
                    <a:pt x="601" y="72"/>
                  </a:lnTo>
                  <a:lnTo>
                    <a:pt x="602" y="75"/>
                  </a:lnTo>
                  <a:lnTo>
                    <a:pt x="581" y="43"/>
                  </a:lnTo>
                  <a:lnTo>
                    <a:pt x="583" y="45"/>
                  </a:lnTo>
                  <a:lnTo>
                    <a:pt x="550" y="23"/>
                  </a:lnTo>
                  <a:lnTo>
                    <a:pt x="553" y="24"/>
                  </a:lnTo>
                  <a:lnTo>
                    <a:pt x="514" y="16"/>
                  </a:lnTo>
                  <a:lnTo>
                    <a:pt x="515" y="16"/>
                  </a:lnTo>
                  <a:lnTo>
                    <a:pt x="110" y="16"/>
                  </a:lnTo>
                  <a:lnTo>
                    <a:pt x="112" y="16"/>
                  </a:lnTo>
                  <a:lnTo>
                    <a:pt x="72" y="24"/>
                  </a:lnTo>
                  <a:lnTo>
                    <a:pt x="75" y="23"/>
                  </a:lnTo>
                  <a:lnTo>
                    <a:pt x="43" y="45"/>
                  </a:lnTo>
                  <a:lnTo>
                    <a:pt x="45" y="43"/>
                  </a:lnTo>
                  <a:lnTo>
                    <a:pt x="23" y="75"/>
                  </a:lnTo>
                  <a:lnTo>
                    <a:pt x="24" y="72"/>
                  </a:lnTo>
                  <a:lnTo>
                    <a:pt x="16" y="112"/>
                  </a:lnTo>
                  <a:lnTo>
                    <a:pt x="16" y="110"/>
                  </a:lnTo>
                  <a:lnTo>
                    <a:pt x="16" y="571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1" name="Rectangle 582"/>
            <p:cNvSpPr>
              <a:spLocks noChangeArrowheads="1"/>
            </p:cNvSpPr>
            <p:nvPr/>
          </p:nvSpPr>
          <p:spPr bwMode="auto">
            <a:xfrm>
              <a:off x="8070467" y="1779267"/>
              <a:ext cx="123825" cy="1149350"/>
            </a:xfrm>
            <a:prstGeom prst="rect">
              <a:avLst/>
            </a:prstGeom>
            <a:noFill/>
            <a:ln w="9525">
              <a:noFill/>
              <a:miter lim="800000"/>
              <a:headEnd/>
              <a:tailEnd/>
            </a:ln>
          </p:spPr>
          <p:txBody>
            <a:bodyPr vert="eaVert"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dirty="0" smtClean="0">
                  <a:ln>
                    <a:noFill/>
                  </a:ln>
                  <a:solidFill>
                    <a:srgbClr val="000000"/>
                  </a:solidFill>
                  <a:effectLst/>
                  <a:latin typeface="ＭＳ Ｐゴシック" pitchFamily="50" charset="-128"/>
                  <a:ea typeface="ＭＳ Ｐゴシック" pitchFamily="50" charset="-128"/>
                </a:rPr>
                <a:t>地域福祉コーディネーター</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22" name="Freeform 583"/>
            <p:cNvSpPr>
              <a:spLocks/>
            </p:cNvSpPr>
            <p:nvPr/>
          </p:nvSpPr>
          <p:spPr bwMode="auto">
            <a:xfrm>
              <a:off x="6197202" y="1523680"/>
              <a:ext cx="1928826" cy="233363"/>
            </a:xfrm>
            <a:custGeom>
              <a:avLst/>
              <a:gdLst/>
              <a:ahLst/>
              <a:cxnLst>
                <a:cxn ang="0">
                  <a:pos x="0" y="147"/>
                </a:cxn>
                <a:cxn ang="0">
                  <a:pos x="83" y="0"/>
                </a:cxn>
                <a:cxn ang="0">
                  <a:pos x="1642" y="0"/>
                </a:cxn>
                <a:cxn ang="0">
                  <a:pos x="1725" y="147"/>
                </a:cxn>
                <a:cxn ang="0">
                  <a:pos x="0" y="147"/>
                </a:cxn>
              </a:cxnLst>
              <a:rect l="0" t="0" r="r" b="b"/>
              <a:pathLst>
                <a:path w="1725" h="147">
                  <a:moveTo>
                    <a:pt x="0" y="147"/>
                  </a:moveTo>
                  <a:lnTo>
                    <a:pt x="83" y="0"/>
                  </a:lnTo>
                  <a:lnTo>
                    <a:pt x="1642" y="0"/>
                  </a:lnTo>
                  <a:lnTo>
                    <a:pt x="1725" y="147"/>
                  </a:lnTo>
                  <a:lnTo>
                    <a:pt x="0" y="147"/>
                  </a:lnTo>
                  <a:close/>
                </a:path>
              </a:pathLst>
            </a:custGeom>
            <a:solidFill>
              <a:srgbClr val="F7964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584"/>
            <p:cNvSpPr>
              <a:spLocks noEditPoints="1"/>
            </p:cNvSpPr>
            <p:nvPr/>
          </p:nvSpPr>
          <p:spPr bwMode="auto">
            <a:xfrm>
              <a:off x="6197201" y="1518917"/>
              <a:ext cx="1928827" cy="242888"/>
            </a:xfrm>
            <a:custGeom>
              <a:avLst/>
              <a:gdLst/>
              <a:ahLst/>
              <a:cxnLst>
                <a:cxn ang="0">
                  <a:pos x="25" y="1264"/>
                </a:cxn>
                <a:cxn ang="0">
                  <a:pos x="5" y="1253"/>
                </a:cxn>
                <a:cxn ang="0">
                  <a:pos x="4" y="1229"/>
                </a:cxn>
                <a:cxn ang="0">
                  <a:pos x="642" y="13"/>
                </a:cxn>
                <a:cxn ang="0">
                  <a:pos x="663" y="0"/>
                </a:cxn>
                <a:cxn ang="0">
                  <a:pos x="12572" y="0"/>
                </a:cxn>
                <a:cxn ang="0">
                  <a:pos x="12593" y="13"/>
                </a:cxn>
                <a:cxn ang="0">
                  <a:pos x="13231" y="1229"/>
                </a:cxn>
                <a:cxn ang="0">
                  <a:pos x="13230" y="1253"/>
                </a:cxn>
                <a:cxn ang="0">
                  <a:pos x="13209" y="1264"/>
                </a:cxn>
                <a:cxn ang="0">
                  <a:pos x="25" y="1264"/>
                </a:cxn>
                <a:cxn ang="0">
                  <a:pos x="13209" y="1216"/>
                </a:cxn>
                <a:cxn ang="0">
                  <a:pos x="13188" y="1252"/>
                </a:cxn>
                <a:cxn ang="0">
                  <a:pos x="12551" y="36"/>
                </a:cxn>
                <a:cxn ang="0">
                  <a:pos x="12572" y="48"/>
                </a:cxn>
                <a:cxn ang="0">
                  <a:pos x="663" y="48"/>
                </a:cxn>
                <a:cxn ang="0">
                  <a:pos x="684" y="36"/>
                </a:cxn>
                <a:cxn ang="0">
                  <a:pos x="47" y="1252"/>
                </a:cxn>
                <a:cxn ang="0">
                  <a:pos x="25" y="1216"/>
                </a:cxn>
                <a:cxn ang="0">
                  <a:pos x="13209" y="1216"/>
                </a:cxn>
              </a:cxnLst>
              <a:rect l="0" t="0" r="r" b="b"/>
              <a:pathLst>
                <a:path w="13235" h="1264">
                  <a:moveTo>
                    <a:pt x="25" y="1264"/>
                  </a:moveTo>
                  <a:cubicBezTo>
                    <a:pt x="17" y="1264"/>
                    <a:pt x="9" y="1260"/>
                    <a:pt x="5" y="1253"/>
                  </a:cubicBezTo>
                  <a:cubicBezTo>
                    <a:pt x="1" y="1246"/>
                    <a:pt x="0" y="1237"/>
                    <a:pt x="4" y="1229"/>
                  </a:cubicBezTo>
                  <a:lnTo>
                    <a:pt x="642" y="13"/>
                  </a:lnTo>
                  <a:cubicBezTo>
                    <a:pt x="646" y="5"/>
                    <a:pt x="654" y="0"/>
                    <a:pt x="663" y="0"/>
                  </a:cubicBezTo>
                  <a:lnTo>
                    <a:pt x="12572" y="0"/>
                  </a:lnTo>
                  <a:cubicBezTo>
                    <a:pt x="12581" y="0"/>
                    <a:pt x="12589" y="5"/>
                    <a:pt x="12593" y="13"/>
                  </a:cubicBezTo>
                  <a:lnTo>
                    <a:pt x="13231" y="1229"/>
                  </a:lnTo>
                  <a:cubicBezTo>
                    <a:pt x="13235" y="1237"/>
                    <a:pt x="13234" y="1246"/>
                    <a:pt x="13230" y="1253"/>
                  </a:cubicBezTo>
                  <a:cubicBezTo>
                    <a:pt x="13226" y="1260"/>
                    <a:pt x="13218" y="1264"/>
                    <a:pt x="13209" y="1264"/>
                  </a:cubicBezTo>
                  <a:lnTo>
                    <a:pt x="25" y="1264"/>
                  </a:lnTo>
                  <a:close/>
                  <a:moveTo>
                    <a:pt x="13209" y="1216"/>
                  </a:moveTo>
                  <a:lnTo>
                    <a:pt x="13188" y="1252"/>
                  </a:lnTo>
                  <a:lnTo>
                    <a:pt x="12551" y="36"/>
                  </a:lnTo>
                  <a:lnTo>
                    <a:pt x="12572" y="48"/>
                  </a:lnTo>
                  <a:lnTo>
                    <a:pt x="663" y="48"/>
                  </a:lnTo>
                  <a:lnTo>
                    <a:pt x="684" y="36"/>
                  </a:lnTo>
                  <a:lnTo>
                    <a:pt x="47" y="1252"/>
                  </a:lnTo>
                  <a:lnTo>
                    <a:pt x="25" y="1216"/>
                  </a:lnTo>
                  <a:lnTo>
                    <a:pt x="13209" y="121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4" name="Rectangle 585"/>
            <p:cNvSpPr>
              <a:spLocks noChangeArrowheads="1"/>
            </p:cNvSpPr>
            <p:nvPr/>
          </p:nvSpPr>
          <p:spPr bwMode="auto">
            <a:xfrm>
              <a:off x="6434134" y="1536979"/>
              <a:ext cx="823913" cy="857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dirty="0" smtClean="0">
                  <a:ln>
                    <a:noFill/>
                  </a:ln>
                  <a:solidFill>
                    <a:srgbClr val="000000"/>
                  </a:solidFill>
                  <a:effectLst/>
                  <a:latin typeface="HGS創英角ﾎﾟｯﾌﾟ体" pitchFamily="50" charset="-128"/>
                  <a:ea typeface="HGS創英角ﾎﾟｯﾌﾟ体" pitchFamily="50" charset="-128"/>
                </a:rPr>
                <a:t>小規模多機能支援拠点（地域福祉の拠点）</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25" name="Rectangle 586"/>
            <p:cNvSpPr>
              <a:spLocks noChangeArrowheads="1"/>
            </p:cNvSpPr>
            <p:nvPr/>
          </p:nvSpPr>
          <p:spPr bwMode="auto">
            <a:xfrm>
              <a:off x="6471852" y="1621905"/>
              <a:ext cx="714375"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HGS創英角ﾎﾟｯﾌﾟ体" pitchFamily="50" charset="-128"/>
                  <a:ea typeface="HGS創英角ﾎﾟｯﾌﾟ体" pitchFamily="50" charset="-128"/>
                </a:rPr>
                <a:t>あったかふれあいセンター</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26" name="Freeform 595"/>
            <p:cNvSpPr>
              <a:spLocks/>
            </p:cNvSpPr>
            <p:nvPr/>
          </p:nvSpPr>
          <p:spPr bwMode="auto">
            <a:xfrm>
              <a:off x="8322877" y="1696717"/>
              <a:ext cx="6350" cy="17463"/>
            </a:xfrm>
            <a:custGeom>
              <a:avLst/>
              <a:gdLst/>
              <a:ahLst/>
              <a:cxnLst>
                <a:cxn ang="0">
                  <a:pos x="3" y="5"/>
                </a:cxn>
                <a:cxn ang="0">
                  <a:pos x="3" y="5"/>
                </a:cxn>
                <a:cxn ang="0">
                  <a:pos x="2" y="8"/>
                </a:cxn>
                <a:cxn ang="0">
                  <a:pos x="2" y="9"/>
                </a:cxn>
                <a:cxn ang="0">
                  <a:pos x="1" y="10"/>
                </a:cxn>
                <a:cxn ang="0">
                  <a:pos x="1" y="10"/>
                </a:cxn>
                <a:cxn ang="0">
                  <a:pos x="1" y="11"/>
                </a:cxn>
                <a:cxn ang="0">
                  <a:pos x="1" y="11"/>
                </a:cxn>
                <a:cxn ang="0">
                  <a:pos x="1" y="10"/>
                </a:cxn>
                <a:cxn ang="0">
                  <a:pos x="1" y="10"/>
                </a:cxn>
                <a:cxn ang="0">
                  <a:pos x="0" y="9"/>
                </a:cxn>
                <a:cxn ang="0">
                  <a:pos x="0" y="7"/>
                </a:cxn>
                <a:cxn ang="0">
                  <a:pos x="1" y="5"/>
                </a:cxn>
                <a:cxn ang="0">
                  <a:pos x="1" y="5"/>
                </a:cxn>
                <a:cxn ang="0">
                  <a:pos x="1" y="3"/>
                </a:cxn>
                <a:cxn ang="0">
                  <a:pos x="2" y="1"/>
                </a:cxn>
                <a:cxn ang="0">
                  <a:pos x="3" y="0"/>
                </a:cxn>
                <a:cxn ang="0">
                  <a:pos x="3" y="0"/>
                </a:cxn>
                <a:cxn ang="0">
                  <a:pos x="3" y="0"/>
                </a:cxn>
                <a:cxn ang="0">
                  <a:pos x="3" y="0"/>
                </a:cxn>
                <a:cxn ang="0">
                  <a:pos x="4" y="0"/>
                </a:cxn>
                <a:cxn ang="0">
                  <a:pos x="4" y="0"/>
                </a:cxn>
                <a:cxn ang="0">
                  <a:pos x="4" y="1"/>
                </a:cxn>
                <a:cxn ang="0">
                  <a:pos x="4" y="3"/>
                </a:cxn>
                <a:cxn ang="0">
                  <a:pos x="3" y="5"/>
                </a:cxn>
              </a:cxnLst>
              <a:rect l="0" t="0" r="r" b="b"/>
              <a:pathLst>
                <a:path w="4" h="11">
                  <a:moveTo>
                    <a:pt x="3" y="5"/>
                  </a:moveTo>
                  <a:lnTo>
                    <a:pt x="3" y="5"/>
                  </a:lnTo>
                  <a:lnTo>
                    <a:pt x="2" y="8"/>
                  </a:lnTo>
                  <a:lnTo>
                    <a:pt x="2" y="9"/>
                  </a:lnTo>
                  <a:lnTo>
                    <a:pt x="1" y="10"/>
                  </a:lnTo>
                  <a:lnTo>
                    <a:pt x="1" y="10"/>
                  </a:lnTo>
                  <a:lnTo>
                    <a:pt x="1" y="11"/>
                  </a:lnTo>
                  <a:lnTo>
                    <a:pt x="1" y="11"/>
                  </a:lnTo>
                  <a:lnTo>
                    <a:pt x="1" y="10"/>
                  </a:lnTo>
                  <a:lnTo>
                    <a:pt x="1" y="10"/>
                  </a:lnTo>
                  <a:lnTo>
                    <a:pt x="0" y="9"/>
                  </a:lnTo>
                  <a:lnTo>
                    <a:pt x="0" y="7"/>
                  </a:lnTo>
                  <a:lnTo>
                    <a:pt x="1" y="5"/>
                  </a:lnTo>
                  <a:lnTo>
                    <a:pt x="1" y="5"/>
                  </a:lnTo>
                  <a:lnTo>
                    <a:pt x="1" y="3"/>
                  </a:lnTo>
                  <a:lnTo>
                    <a:pt x="2" y="1"/>
                  </a:lnTo>
                  <a:lnTo>
                    <a:pt x="3" y="0"/>
                  </a:lnTo>
                  <a:lnTo>
                    <a:pt x="3" y="0"/>
                  </a:lnTo>
                  <a:lnTo>
                    <a:pt x="3" y="0"/>
                  </a:lnTo>
                  <a:lnTo>
                    <a:pt x="3" y="0"/>
                  </a:lnTo>
                  <a:lnTo>
                    <a:pt x="4" y="0"/>
                  </a:lnTo>
                  <a:lnTo>
                    <a:pt x="4" y="0"/>
                  </a:lnTo>
                  <a:lnTo>
                    <a:pt x="4" y="1"/>
                  </a:lnTo>
                  <a:lnTo>
                    <a:pt x="4" y="3"/>
                  </a:lnTo>
                  <a:lnTo>
                    <a:pt x="3" y="5"/>
                  </a:lnTo>
                  <a:close/>
                </a:path>
              </a:pathLst>
            </a:custGeom>
            <a:solidFill>
              <a:srgbClr val="EFB98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596"/>
            <p:cNvSpPr>
              <a:spLocks noEditPoints="1"/>
            </p:cNvSpPr>
            <p:nvPr/>
          </p:nvSpPr>
          <p:spPr bwMode="auto">
            <a:xfrm>
              <a:off x="6268640" y="1758630"/>
              <a:ext cx="1785950" cy="1327149"/>
            </a:xfrm>
            <a:custGeom>
              <a:avLst/>
              <a:gdLst/>
              <a:ahLst/>
              <a:cxnLst>
                <a:cxn ang="0">
                  <a:pos x="0" y="32"/>
                </a:cxn>
                <a:cxn ang="0">
                  <a:pos x="32" y="0"/>
                </a:cxn>
                <a:cxn ang="0">
                  <a:pos x="11168" y="0"/>
                </a:cxn>
                <a:cxn ang="0">
                  <a:pos x="11200" y="32"/>
                </a:cxn>
                <a:cxn ang="0">
                  <a:pos x="11200" y="9584"/>
                </a:cxn>
                <a:cxn ang="0">
                  <a:pos x="11168" y="9616"/>
                </a:cxn>
                <a:cxn ang="0">
                  <a:pos x="32" y="9616"/>
                </a:cxn>
                <a:cxn ang="0">
                  <a:pos x="0" y="9584"/>
                </a:cxn>
                <a:cxn ang="0">
                  <a:pos x="0" y="32"/>
                </a:cxn>
                <a:cxn ang="0">
                  <a:pos x="64" y="9584"/>
                </a:cxn>
                <a:cxn ang="0">
                  <a:pos x="32" y="9552"/>
                </a:cxn>
                <a:cxn ang="0">
                  <a:pos x="11168" y="9552"/>
                </a:cxn>
                <a:cxn ang="0">
                  <a:pos x="11136" y="9584"/>
                </a:cxn>
                <a:cxn ang="0">
                  <a:pos x="11136" y="32"/>
                </a:cxn>
                <a:cxn ang="0">
                  <a:pos x="11168" y="64"/>
                </a:cxn>
                <a:cxn ang="0">
                  <a:pos x="32" y="64"/>
                </a:cxn>
                <a:cxn ang="0">
                  <a:pos x="64" y="32"/>
                </a:cxn>
                <a:cxn ang="0">
                  <a:pos x="64" y="9584"/>
                </a:cxn>
              </a:cxnLst>
              <a:rect l="0" t="0" r="r" b="b"/>
              <a:pathLst>
                <a:path w="11200" h="9616">
                  <a:moveTo>
                    <a:pt x="0" y="32"/>
                  </a:moveTo>
                  <a:cubicBezTo>
                    <a:pt x="0" y="15"/>
                    <a:pt x="15" y="0"/>
                    <a:pt x="32" y="0"/>
                  </a:cubicBezTo>
                  <a:lnTo>
                    <a:pt x="11168" y="0"/>
                  </a:lnTo>
                  <a:cubicBezTo>
                    <a:pt x="11186" y="0"/>
                    <a:pt x="11200" y="15"/>
                    <a:pt x="11200" y="32"/>
                  </a:cubicBezTo>
                  <a:lnTo>
                    <a:pt x="11200" y="9584"/>
                  </a:lnTo>
                  <a:cubicBezTo>
                    <a:pt x="11200" y="9602"/>
                    <a:pt x="11186" y="9616"/>
                    <a:pt x="11168" y="9616"/>
                  </a:cubicBezTo>
                  <a:lnTo>
                    <a:pt x="32" y="9616"/>
                  </a:lnTo>
                  <a:cubicBezTo>
                    <a:pt x="15" y="9616"/>
                    <a:pt x="0" y="9602"/>
                    <a:pt x="0" y="9584"/>
                  </a:cubicBezTo>
                  <a:lnTo>
                    <a:pt x="0" y="32"/>
                  </a:lnTo>
                  <a:close/>
                  <a:moveTo>
                    <a:pt x="64" y="9584"/>
                  </a:moveTo>
                  <a:lnTo>
                    <a:pt x="32" y="9552"/>
                  </a:lnTo>
                  <a:lnTo>
                    <a:pt x="11168" y="9552"/>
                  </a:lnTo>
                  <a:lnTo>
                    <a:pt x="11136" y="9584"/>
                  </a:lnTo>
                  <a:lnTo>
                    <a:pt x="11136" y="32"/>
                  </a:lnTo>
                  <a:lnTo>
                    <a:pt x="11168" y="64"/>
                  </a:lnTo>
                  <a:lnTo>
                    <a:pt x="32" y="64"/>
                  </a:lnTo>
                  <a:lnTo>
                    <a:pt x="64" y="32"/>
                  </a:lnTo>
                  <a:lnTo>
                    <a:pt x="64" y="958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228" name="Group 628"/>
            <p:cNvGrpSpPr>
              <a:grpSpLocks/>
            </p:cNvGrpSpPr>
            <p:nvPr/>
          </p:nvGrpSpPr>
          <p:grpSpPr bwMode="auto">
            <a:xfrm>
              <a:off x="4857754" y="1446472"/>
              <a:ext cx="1241425" cy="963610"/>
              <a:chOff x="772" y="2556"/>
              <a:chExt cx="782" cy="607"/>
            </a:xfrm>
          </p:grpSpPr>
          <p:sp>
            <p:nvSpPr>
              <p:cNvPr id="264" name="Freeform 607"/>
              <p:cNvSpPr>
                <a:spLocks/>
              </p:cNvSpPr>
              <p:nvPr/>
            </p:nvSpPr>
            <p:spPr bwMode="auto">
              <a:xfrm>
                <a:off x="773" y="2952"/>
                <a:ext cx="780" cy="209"/>
              </a:xfrm>
              <a:custGeom>
                <a:avLst/>
                <a:gdLst/>
                <a:ahLst/>
                <a:cxnLst>
                  <a:cxn ang="0">
                    <a:pos x="0" y="672"/>
                  </a:cxn>
                  <a:cxn ang="0">
                    <a:pos x="2296" y="0"/>
                  </a:cxn>
                  <a:cxn ang="0">
                    <a:pos x="2296" y="0"/>
                  </a:cxn>
                  <a:cxn ang="0">
                    <a:pos x="4592" y="672"/>
                  </a:cxn>
                  <a:cxn ang="0">
                    <a:pos x="4592" y="672"/>
                  </a:cxn>
                  <a:cxn ang="0">
                    <a:pos x="4592" y="672"/>
                  </a:cxn>
                  <a:cxn ang="0">
                    <a:pos x="2296" y="1344"/>
                  </a:cxn>
                  <a:cxn ang="0">
                    <a:pos x="2296" y="1344"/>
                  </a:cxn>
                  <a:cxn ang="0">
                    <a:pos x="2296" y="1344"/>
                  </a:cxn>
                  <a:cxn ang="0">
                    <a:pos x="0" y="672"/>
                  </a:cxn>
                  <a:cxn ang="0">
                    <a:pos x="0" y="672"/>
                  </a:cxn>
                </a:cxnLst>
                <a:rect l="0" t="0" r="r" b="b"/>
                <a:pathLst>
                  <a:path w="4592" h="1344">
                    <a:moveTo>
                      <a:pt x="0" y="672"/>
                    </a:moveTo>
                    <a:cubicBezTo>
                      <a:pt x="0" y="301"/>
                      <a:pt x="1028" y="0"/>
                      <a:pt x="2296" y="0"/>
                    </a:cubicBezTo>
                    <a:lnTo>
                      <a:pt x="2296" y="0"/>
                    </a:lnTo>
                    <a:cubicBezTo>
                      <a:pt x="3565" y="0"/>
                      <a:pt x="4592" y="301"/>
                      <a:pt x="4592" y="672"/>
                    </a:cubicBezTo>
                    <a:cubicBezTo>
                      <a:pt x="4592" y="672"/>
                      <a:pt x="4592" y="672"/>
                      <a:pt x="4592" y="672"/>
                    </a:cubicBezTo>
                    <a:lnTo>
                      <a:pt x="4592" y="672"/>
                    </a:lnTo>
                    <a:cubicBezTo>
                      <a:pt x="4592" y="1044"/>
                      <a:pt x="3565" y="1344"/>
                      <a:pt x="2296" y="1344"/>
                    </a:cubicBezTo>
                    <a:cubicBezTo>
                      <a:pt x="2296" y="1344"/>
                      <a:pt x="2296" y="1344"/>
                      <a:pt x="2296" y="1344"/>
                    </a:cubicBezTo>
                    <a:lnTo>
                      <a:pt x="2296" y="1344"/>
                    </a:lnTo>
                    <a:cubicBezTo>
                      <a:pt x="1028" y="1344"/>
                      <a:pt x="0" y="1044"/>
                      <a:pt x="0" y="672"/>
                    </a:cubicBezTo>
                    <a:cubicBezTo>
                      <a:pt x="0" y="672"/>
                      <a:pt x="0" y="672"/>
                      <a:pt x="0" y="672"/>
                    </a:cubicBezTo>
                    <a:close/>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5" name="Freeform 608"/>
              <p:cNvSpPr>
                <a:spLocks noEditPoints="1"/>
              </p:cNvSpPr>
              <p:nvPr/>
            </p:nvSpPr>
            <p:spPr bwMode="auto">
              <a:xfrm>
                <a:off x="772" y="2950"/>
                <a:ext cx="782" cy="213"/>
              </a:xfrm>
              <a:custGeom>
                <a:avLst/>
                <a:gdLst/>
                <a:ahLst/>
                <a:cxnLst>
                  <a:cxn ang="0">
                    <a:pos x="3" y="645"/>
                  </a:cxn>
                  <a:cxn ang="0">
                    <a:pos x="13" y="608"/>
                  </a:cxn>
                  <a:cxn ang="0">
                    <a:pos x="105" y="475"/>
                  </a:cxn>
                  <a:cxn ang="0">
                    <a:pos x="281" y="354"/>
                  </a:cxn>
                  <a:cxn ang="0">
                    <a:pos x="678" y="198"/>
                  </a:cxn>
                  <a:cxn ang="0">
                    <a:pos x="1209" y="82"/>
                  </a:cxn>
                  <a:cxn ang="0">
                    <a:pos x="1841" y="13"/>
                  </a:cxn>
                  <a:cxn ang="0">
                    <a:pos x="2540" y="3"/>
                  </a:cxn>
                  <a:cxn ang="0">
                    <a:pos x="3199" y="54"/>
                  </a:cxn>
                  <a:cxn ang="0">
                    <a:pos x="3767" y="154"/>
                  </a:cxn>
                  <a:cxn ang="0">
                    <a:pos x="4211" y="297"/>
                  </a:cxn>
                  <a:cxn ang="0">
                    <a:pos x="4502" y="474"/>
                  </a:cxn>
                  <a:cxn ang="0">
                    <a:pos x="4561" y="542"/>
                  </a:cxn>
                  <a:cxn ang="0">
                    <a:pos x="4605" y="643"/>
                  </a:cxn>
                  <a:cxn ang="0">
                    <a:pos x="4608" y="681"/>
                  </a:cxn>
                  <a:cxn ang="0">
                    <a:pos x="4596" y="752"/>
                  </a:cxn>
                  <a:cxn ang="0">
                    <a:pos x="4559" y="822"/>
                  </a:cxn>
                  <a:cxn ang="0">
                    <a:pos x="4425" y="949"/>
                  </a:cxn>
                  <a:cxn ang="0">
                    <a:pos x="4079" y="1116"/>
                  </a:cxn>
                  <a:cxn ang="0">
                    <a:pos x="3590" y="1245"/>
                  </a:cxn>
                  <a:cxn ang="0">
                    <a:pos x="2988" y="1330"/>
                  </a:cxn>
                  <a:cxn ang="0">
                    <a:pos x="2305" y="1360"/>
                  </a:cxn>
                  <a:cxn ang="0">
                    <a:pos x="1621" y="1330"/>
                  </a:cxn>
                  <a:cxn ang="0">
                    <a:pos x="1019" y="1245"/>
                  </a:cxn>
                  <a:cxn ang="0">
                    <a:pos x="530" y="1116"/>
                  </a:cxn>
                  <a:cxn ang="0">
                    <a:pos x="184" y="949"/>
                  </a:cxn>
                  <a:cxn ang="0">
                    <a:pos x="49" y="822"/>
                  </a:cxn>
                  <a:cxn ang="0">
                    <a:pos x="13" y="752"/>
                  </a:cxn>
                  <a:cxn ang="0">
                    <a:pos x="0" y="681"/>
                  </a:cxn>
                  <a:cxn ang="0">
                    <a:pos x="28" y="747"/>
                  </a:cxn>
                  <a:cxn ang="0">
                    <a:pos x="61" y="811"/>
                  </a:cxn>
                  <a:cxn ang="0">
                    <a:pos x="193" y="936"/>
                  </a:cxn>
                  <a:cxn ang="0">
                    <a:pos x="535" y="1101"/>
                  </a:cxn>
                  <a:cxn ang="0">
                    <a:pos x="1022" y="1230"/>
                  </a:cxn>
                  <a:cxn ang="0">
                    <a:pos x="1622" y="1314"/>
                  </a:cxn>
                  <a:cxn ang="0">
                    <a:pos x="2304" y="1344"/>
                  </a:cxn>
                  <a:cxn ang="0">
                    <a:pos x="2987" y="1315"/>
                  </a:cxn>
                  <a:cxn ang="0">
                    <a:pos x="3587" y="1230"/>
                  </a:cxn>
                  <a:cxn ang="0">
                    <a:pos x="4074" y="1101"/>
                  </a:cxn>
                  <a:cxn ang="0">
                    <a:pos x="4415" y="936"/>
                  </a:cxn>
                  <a:cxn ang="0">
                    <a:pos x="4547" y="811"/>
                  </a:cxn>
                  <a:cxn ang="0">
                    <a:pos x="4581" y="747"/>
                  </a:cxn>
                  <a:cxn ang="0">
                    <a:pos x="4592" y="680"/>
                  </a:cxn>
                  <a:cxn ang="0">
                    <a:pos x="4590" y="648"/>
                  </a:cxn>
                  <a:cxn ang="0">
                    <a:pos x="4546" y="549"/>
                  </a:cxn>
                  <a:cxn ang="0">
                    <a:pos x="4492" y="487"/>
                  </a:cxn>
                  <a:cxn ang="0">
                    <a:pos x="4206" y="312"/>
                  </a:cxn>
                  <a:cxn ang="0">
                    <a:pos x="3764" y="169"/>
                  </a:cxn>
                  <a:cxn ang="0">
                    <a:pos x="3198" y="69"/>
                  </a:cxn>
                  <a:cxn ang="0">
                    <a:pos x="2539" y="19"/>
                  </a:cxn>
                  <a:cxn ang="0">
                    <a:pos x="1842" y="29"/>
                  </a:cxn>
                  <a:cxn ang="0">
                    <a:pos x="1212" y="97"/>
                  </a:cxn>
                  <a:cxn ang="0">
                    <a:pos x="683" y="213"/>
                  </a:cxn>
                  <a:cxn ang="0">
                    <a:pos x="290" y="367"/>
                  </a:cxn>
                  <a:cxn ang="0">
                    <a:pos x="118" y="486"/>
                  </a:cxn>
                  <a:cxn ang="0">
                    <a:pos x="28" y="615"/>
                  </a:cxn>
                  <a:cxn ang="0">
                    <a:pos x="19" y="646"/>
                  </a:cxn>
                  <a:cxn ang="0">
                    <a:pos x="19" y="715"/>
                  </a:cxn>
                </a:cxnLst>
                <a:rect l="0" t="0" r="r" b="b"/>
                <a:pathLst>
                  <a:path w="4608" h="1360">
                    <a:moveTo>
                      <a:pt x="0" y="681"/>
                    </a:moveTo>
                    <a:cubicBezTo>
                      <a:pt x="0" y="681"/>
                      <a:pt x="0" y="680"/>
                      <a:pt x="0" y="680"/>
                    </a:cubicBezTo>
                    <a:lnTo>
                      <a:pt x="3" y="645"/>
                    </a:lnTo>
                    <a:cubicBezTo>
                      <a:pt x="4" y="644"/>
                      <a:pt x="4" y="644"/>
                      <a:pt x="4" y="643"/>
                    </a:cubicBezTo>
                    <a:lnTo>
                      <a:pt x="13" y="609"/>
                    </a:lnTo>
                    <a:cubicBezTo>
                      <a:pt x="13" y="609"/>
                      <a:pt x="13" y="608"/>
                      <a:pt x="13" y="608"/>
                    </a:cubicBezTo>
                    <a:lnTo>
                      <a:pt x="48" y="542"/>
                    </a:lnTo>
                    <a:cubicBezTo>
                      <a:pt x="49" y="541"/>
                      <a:pt x="49" y="541"/>
                      <a:pt x="49" y="540"/>
                    </a:cubicBezTo>
                    <a:lnTo>
                      <a:pt x="105" y="475"/>
                    </a:lnTo>
                    <a:cubicBezTo>
                      <a:pt x="106" y="475"/>
                      <a:pt x="106" y="475"/>
                      <a:pt x="106" y="474"/>
                    </a:cubicBezTo>
                    <a:lnTo>
                      <a:pt x="183" y="412"/>
                    </a:lnTo>
                    <a:lnTo>
                      <a:pt x="281" y="354"/>
                    </a:lnTo>
                    <a:lnTo>
                      <a:pt x="397" y="297"/>
                    </a:lnTo>
                    <a:lnTo>
                      <a:pt x="530" y="246"/>
                    </a:lnTo>
                    <a:lnTo>
                      <a:pt x="678" y="198"/>
                    </a:lnTo>
                    <a:lnTo>
                      <a:pt x="842" y="154"/>
                    </a:lnTo>
                    <a:lnTo>
                      <a:pt x="1019" y="116"/>
                    </a:lnTo>
                    <a:lnTo>
                      <a:pt x="1209" y="82"/>
                    </a:lnTo>
                    <a:lnTo>
                      <a:pt x="1409" y="54"/>
                    </a:lnTo>
                    <a:lnTo>
                      <a:pt x="1621" y="31"/>
                    </a:lnTo>
                    <a:lnTo>
                      <a:pt x="1841" y="13"/>
                    </a:lnTo>
                    <a:lnTo>
                      <a:pt x="2069" y="3"/>
                    </a:lnTo>
                    <a:lnTo>
                      <a:pt x="2304" y="0"/>
                    </a:lnTo>
                    <a:lnTo>
                      <a:pt x="2540" y="3"/>
                    </a:lnTo>
                    <a:lnTo>
                      <a:pt x="2768" y="14"/>
                    </a:lnTo>
                    <a:lnTo>
                      <a:pt x="2988" y="30"/>
                    </a:lnTo>
                    <a:lnTo>
                      <a:pt x="3199" y="54"/>
                    </a:lnTo>
                    <a:lnTo>
                      <a:pt x="3401" y="82"/>
                    </a:lnTo>
                    <a:lnTo>
                      <a:pt x="3590" y="116"/>
                    </a:lnTo>
                    <a:lnTo>
                      <a:pt x="3767" y="154"/>
                    </a:lnTo>
                    <a:lnTo>
                      <a:pt x="3931" y="198"/>
                    </a:lnTo>
                    <a:lnTo>
                      <a:pt x="4079" y="246"/>
                    </a:lnTo>
                    <a:lnTo>
                      <a:pt x="4211" y="297"/>
                    </a:lnTo>
                    <a:lnTo>
                      <a:pt x="4327" y="353"/>
                    </a:lnTo>
                    <a:lnTo>
                      <a:pt x="4425" y="412"/>
                    </a:lnTo>
                    <a:lnTo>
                      <a:pt x="4502" y="474"/>
                    </a:lnTo>
                    <a:cubicBezTo>
                      <a:pt x="4503" y="475"/>
                      <a:pt x="4503" y="475"/>
                      <a:pt x="4504" y="475"/>
                    </a:cubicBezTo>
                    <a:lnTo>
                      <a:pt x="4560" y="540"/>
                    </a:lnTo>
                    <a:cubicBezTo>
                      <a:pt x="4560" y="541"/>
                      <a:pt x="4560" y="541"/>
                      <a:pt x="4561" y="542"/>
                    </a:cubicBezTo>
                    <a:lnTo>
                      <a:pt x="4596" y="608"/>
                    </a:lnTo>
                    <a:cubicBezTo>
                      <a:pt x="4596" y="608"/>
                      <a:pt x="4596" y="609"/>
                      <a:pt x="4596" y="609"/>
                    </a:cubicBezTo>
                    <a:lnTo>
                      <a:pt x="4605" y="643"/>
                    </a:lnTo>
                    <a:cubicBezTo>
                      <a:pt x="4605" y="644"/>
                      <a:pt x="4605" y="644"/>
                      <a:pt x="4605" y="645"/>
                    </a:cubicBezTo>
                    <a:lnTo>
                      <a:pt x="4608" y="680"/>
                    </a:lnTo>
                    <a:cubicBezTo>
                      <a:pt x="4608" y="680"/>
                      <a:pt x="4608" y="681"/>
                      <a:pt x="4608" y="681"/>
                    </a:cubicBezTo>
                    <a:lnTo>
                      <a:pt x="4605" y="716"/>
                    </a:lnTo>
                    <a:cubicBezTo>
                      <a:pt x="4605" y="717"/>
                      <a:pt x="4605" y="717"/>
                      <a:pt x="4605" y="718"/>
                    </a:cubicBezTo>
                    <a:lnTo>
                      <a:pt x="4596" y="752"/>
                    </a:lnTo>
                    <a:cubicBezTo>
                      <a:pt x="4596" y="752"/>
                      <a:pt x="4596" y="753"/>
                      <a:pt x="4596" y="753"/>
                    </a:cubicBezTo>
                    <a:lnTo>
                      <a:pt x="4561" y="820"/>
                    </a:lnTo>
                    <a:cubicBezTo>
                      <a:pt x="4560" y="821"/>
                      <a:pt x="4560" y="821"/>
                      <a:pt x="4559" y="822"/>
                    </a:cubicBezTo>
                    <a:lnTo>
                      <a:pt x="4503" y="886"/>
                    </a:lnTo>
                    <a:cubicBezTo>
                      <a:pt x="4503" y="886"/>
                      <a:pt x="4503" y="886"/>
                      <a:pt x="4502" y="887"/>
                    </a:cubicBezTo>
                    <a:lnTo>
                      <a:pt x="4425" y="949"/>
                    </a:lnTo>
                    <a:lnTo>
                      <a:pt x="4328" y="1008"/>
                    </a:lnTo>
                    <a:lnTo>
                      <a:pt x="4212" y="1064"/>
                    </a:lnTo>
                    <a:lnTo>
                      <a:pt x="4079" y="1116"/>
                    </a:lnTo>
                    <a:lnTo>
                      <a:pt x="3931" y="1164"/>
                    </a:lnTo>
                    <a:lnTo>
                      <a:pt x="3768" y="1207"/>
                    </a:lnTo>
                    <a:lnTo>
                      <a:pt x="3590" y="1245"/>
                    </a:lnTo>
                    <a:lnTo>
                      <a:pt x="3401" y="1279"/>
                    </a:lnTo>
                    <a:lnTo>
                      <a:pt x="3200" y="1307"/>
                    </a:lnTo>
                    <a:lnTo>
                      <a:pt x="2988" y="1330"/>
                    </a:lnTo>
                    <a:lnTo>
                      <a:pt x="2768" y="1346"/>
                    </a:lnTo>
                    <a:lnTo>
                      <a:pt x="2540" y="1357"/>
                    </a:lnTo>
                    <a:lnTo>
                      <a:pt x="2305" y="1360"/>
                    </a:lnTo>
                    <a:lnTo>
                      <a:pt x="2069" y="1357"/>
                    </a:lnTo>
                    <a:lnTo>
                      <a:pt x="1841" y="1346"/>
                    </a:lnTo>
                    <a:lnTo>
                      <a:pt x="1621" y="1330"/>
                    </a:lnTo>
                    <a:lnTo>
                      <a:pt x="1410" y="1307"/>
                    </a:lnTo>
                    <a:lnTo>
                      <a:pt x="1209" y="1279"/>
                    </a:lnTo>
                    <a:lnTo>
                      <a:pt x="1019" y="1245"/>
                    </a:lnTo>
                    <a:lnTo>
                      <a:pt x="843" y="1207"/>
                    </a:lnTo>
                    <a:lnTo>
                      <a:pt x="679" y="1164"/>
                    </a:lnTo>
                    <a:lnTo>
                      <a:pt x="530" y="1116"/>
                    </a:lnTo>
                    <a:lnTo>
                      <a:pt x="398" y="1064"/>
                    </a:lnTo>
                    <a:lnTo>
                      <a:pt x="282" y="1009"/>
                    </a:lnTo>
                    <a:lnTo>
                      <a:pt x="184" y="949"/>
                    </a:lnTo>
                    <a:lnTo>
                      <a:pt x="106" y="887"/>
                    </a:lnTo>
                    <a:cubicBezTo>
                      <a:pt x="106" y="886"/>
                      <a:pt x="106" y="886"/>
                      <a:pt x="105" y="886"/>
                    </a:cubicBezTo>
                    <a:lnTo>
                      <a:pt x="49" y="822"/>
                    </a:lnTo>
                    <a:cubicBezTo>
                      <a:pt x="49" y="821"/>
                      <a:pt x="49" y="821"/>
                      <a:pt x="48" y="820"/>
                    </a:cubicBezTo>
                    <a:lnTo>
                      <a:pt x="13" y="753"/>
                    </a:lnTo>
                    <a:cubicBezTo>
                      <a:pt x="13" y="753"/>
                      <a:pt x="13" y="752"/>
                      <a:pt x="13" y="752"/>
                    </a:cubicBezTo>
                    <a:lnTo>
                      <a:pt x="4" y="718"/>
                    </a:lnTo>
                    <a:cubicBezTo>
                      <a:pt x="4" y="717"/>
                      <a:pt x="4" y="717"/>
                      <a:pt x="3" y="716"/>
                    </a:cubicBezTo>
                    <a:lnTo>
                      <a:pt x="0" y="681"/>
                    </a:lnTo>
                    <a:close/>
                    <a:moveTo>
                      <a:pt x="19" y="715"/>
                    </a:moveTo>
                    <a:lnTo>
                      <a:pt x="19" y="713"/>
                    </a:lnTo>
                    <a:lnTo>
                      <a:pt x="28" y="747"/>
                    </a:lnTo>
                    <a:lnTo>
                      <a:pt x="28" y="746"/>
                    </a:lnTo>
                    <a:lnTo>
                      <a:pt x="63" y="813"/>
                    </a:lnTo>
                    <a:lnTo>
                      <a:pt x="61" y="811"/>
                    </a:lnTo>
                    <a:lnTo>
                      <a:pt x="117" y="875"/>
                    </a:lnTo>
                    <a:lnTo>
                      <a:pt x="116" y="874"/>
                    </a:lnTo>
                    <a:lnTo>
                      <a:pt x="193" y="936"/>
                    </a:lnTo>
                    <a:lnTo>
                      <a:pt x="289" y="994"/>
                    </a:lnTo>
                    <a:lnTo>
                      <a:pt x="403" y="1049"/>
                    </a:lnTo>
                    <a:lnTo>
                      <a:pt x="535" y="1101"/>
                    </a:lnTo>
                    <a:lnTo>
                      <a:pt x="684" y="1149"/>
                    </a:lnTo>
                    <a:lnTo>
                      <a:pt x="846" y="1192"/>
                    </a:lnTo>
                    <a:lnTo>
                      <a:pt x="1022" y="1230"/>
                    </a:lnTo>
                    <a:lnTo>
                      <a:pt x="1212" y="1264"/>
                    </a:lnTo>
                    <a:lnTo>
                      <a:pt x="1411" y="1292"/>
                    </a:lnTo>
                    <a:lnTo>
                      <a:pt x="1622" y="1314"/>
                    </a:lnTo>
                    <a:lnTo>
                      <a:pt x="1842" y="1330"/>
                    </a:lnTo>
                    <a:lnTo>
                      <a:pt x="2070" y="1341"/>
                    </a:lnTo>
                    <a:lnTo>
                      <a:pt x="2304" y="1344"/>
                    </a:lnTo>
                    <a:lnTo>
                      <a:pt x="2539" y="1341"/>
                    </a:lnTo>
                    <a:lnTo>
                      <a:pt x="2767" y="1330"/>
                    </a:lnTo>
                    <a:lnTo>
                      <a:pt x="2987" y="1315"/>
                    </a:lnTo>
                    <a:lnTo>
                      <a:pt x="3197" y="1292"/>
                    </a:lnTo>
                    <a:lnTo>
                      <a:pt x="3398" y="1264"/>
                    </a:lnTo>
                    <a:lnTo>
                      <a:pt x="3587" y="1230"/>
                    </a:lnTo>
                    <a:lnTo>
                      <a:pt x="3763" y="1192"/>
                    </a:lnTo>
                    <a:lnTo>
                      <a:pt x="3926" y="1149"/>
                    </a:lnTo>
                    <a:lnTo>
                      <a:pt x="4074" y="1101"/>
                    </a:lnTo>
                    <a:lnTo>
                      <a:pt x="4205" y="1049"/>
                    </a:lnTo>
                    <a:lnTo>
                      <a:pt x="4319" y="995"/>
                    </a:lnTo>
                    <a:lnTo>
                      <a:pt x="4415" y="936"/>
                    </a:lnTo>
                    <a:lnTo>
                      <a:pt x="4492" y="874"/>
                    </a:lnTo>
                    <a:lnTo>
                      <a:pt x="4491" y="875"/>
                    </a:lnTo>
                    <a:lnTo>
                      <a:pt x="4547" y="811"/>
                    </a:lnTo>
                    <a:lnTo>
                      <a:pt x="4546" y="813"/>
                    </a:lnTo>
                    <a:lnTo>
                      <a:pt x="4581" y="746"/>
                    </a:lnTo>
                    <a:lnTo>
                      <a:pt x="4581" y="747"/>
                    </a:lnTo>
                    <a:lnTo>
                      <a:pt x="4590" y="713"/>
                    </a:lnTo>
                    <a:lnTo>
                      <a:pt x="4589" y="715"/>
                    </a:lnTo>
                    <a:lnTo>
                      <a:pt x="4592" y="680"/>
                    </a:lnTo>
                    <a:lnTo>
                      <a:pt x="4592" y="681"/>
                    </a:lnTo>
                    <a:lnTo>
                      <a:pt x="4589" y="646"/>
                    </a:lnTo>
                    <a:lnTo>
                      <a:pt x="4590" y="648"/>
                    </a:lnTo>
                    <a:lnTo>
                      <a:pt x="4581" y="614"/>
                    </a:lnTo>
                    <a:lnTo>
                      <a:pt x="4581" y="615"/>
                    </a:lnTo>
                    <a:lnTo>
                      <a:pt x="4546" y="549"/>
                    </a:lnTo>
                    <a:lnTo>
                      <a:pt x="4547" y="551"/>
                    </a:lnTo>
                    <a:lnTo>
                      <a:pt x="4491" y="486"/>
                    </a:lnTo>
                    <a:lnTo>
                      <a:pt x="4492" y="487"/>
                    </a:lnTo>
                    <a:lnTo>
                      <a:pt x="4416" y="425"/>
                    </a:lnTo>
                    <a:lnTo>
                      <a:pt x="4320" y="368"/>
                    </a:lnTo>
                    <a:lnTo>
                      <a:pt x="4206" y="312"/>
                    </a:lnTo>
                    <a:lnTo>
                      <a:pt x="4074" y="261"/>
                    </a:lnTo>
                    <a:lnTo>
                      <a:pt x="3926" y="213"/>
                    </a:lnTo>
                    <a:lnTo>
                      <a:pt x="3764" y="169"/>
                    </a:lnTo>
                    <a:lnTo>
                      <a:pt x="3587" y="131"/>
                    </a:lnTo>
                    <a:lnTo>
                      <a:pt x="3398" y="97"/>
                    </a:lnTo>
                    <a:lnTo>
                      <a:pt x="3198" y="69"/>
                    </a:lnTo>
                    <a:lnTo>
                      <a:pt x="2987" y="46"/>
                    </a:lnTo>
                    <a:lnTo>
                      <a:pt x="2767" y="30"/>
                    </a:lnTo>
                    <a:lnTo>
                      <a:pt x="2539" y="19"/>
                    </a:lnTo>
                    <a:lnTo>
                      <a:pt x="2305" y="16"/>
                    </a:lnTo>
                    <a:lnTo>
                      <a:pt x="2070" y="19"/>
                    </a:lnTo>
                    <a:lnTo>
                      <a:pt x="1842" y="29"/>
                    </a:lnTo>
                    <a:lnTo>
                      <a:pt x="1622" y="46"/>
                    </a:lnTo>
                    <a:lnTo>
                      <a:pt x="1412" y="69"/>
                    </a:lnTo>
                    <a:lnTo>
                      <a:pt x="1212" y="97"/>
                    </a:lnTo>
                    <a:lnTo>
                      <a:pt x="1022" y="131"/>
                    </a:lnTo>
                    <a:lnTo>
                      <a:pt x="847" y="169"/>
                    </a:lnTo>
                    <a:lnTo>
                      <a:pt x="683" y="213"/>
                    </a:lnTo>
                    <a:lnTo>
                      <a:pt x="535" y="261"/>
                    </a:lnTo>
                    <a:lnTo>
                      <a:pt x="404" y="312"/>
                    </a:lnTo>
                    <a:lnTo>
                      <a:pt x="290" y="367"/>
                    </a:lnTo>
                    <a:lnTo>
                      <a:pt x="193" y="425"/>
                    </a:lnTo>
                    <a:lnTo>
                      <a:pt x="116" y="487"/>
                    </a:lnTo>
                    <a:lnTo>
                      <a:pt x="118" y="486"/>
                    </a:lnTo>
                    <a:lnTo>
                      <a:pt x="62" y="551"/>
                    </a:lnTo>
                    <a:lnTo>
                      <a:pt x="63" y="549"/>
                    </a:lnTo>
                    <a:lnTo>
                      <a:pt x="28" y="615"/>
                    </a:lnTo>
                    <a:lnTo>
                      <a:pt x="28" y="614"/>
                    </a:lnTo>
                    <a:lnTo>
                      <a:pt x="19" y="648"/>
                    </a:lnTo>
                    <a:lnTo>
                      <a:pt x="19" y="646"/>
                    </a:lnTo>
                    <a:lnTo>
                      <a:pt x="16" y="681"/>
                    </a:lnTo>
                    <a:lnTo>
                      <a:pt x="16" y="680"/>
                    </a:lnTo>
                    <a:lnTo>
                      <a:pt x="19" y="71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6" name="Rectangle 609"/>
              <p:cNvSpPr>
                <a:spLocks noChangeArrowheads="1"/>
              </p:cNvSpPr>
              <p:nvPr/>
            </p:nvSpPr>
            <p:spPr bwMode="auto">
              <a:xfrm>
                <a:off x="855" y="2670"/>
                <a:ext cx="616" cy="372"/>
              </a:xfrm>
              <a:prstGeom prst="rect">
                <a:avLst/>
              </a:prstGeom>
              <a:solidFill>
                <a:srgbClr val="FAC09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7" name="Freeform 610"/>
              <p:cNvSpPr>
                <a:spLocks noEditPoints="1"/>
              </p:cNvSpPr>
              <p:nvPr/>
            </p:nvSpPr>
            <p:spPr bwMode="auto">
              <a:xfrm>
                <a:off x="853" y="2669"/>
                <a:ext cx="619" cy="381"/>
              </a:xfrm>
              <a:custGeom>
                <a:avLst/>
                <a:gdLst/>
                <a:ahLst/>
                <a:cxnLst>
                  <a:cxn ang="0">
                    <a:pos x="0" y="8"/>
                  </a:cxn>
                  <a:cxn ang="0">
                    <a:pos x="8" y="0"/>
                  </a:cxn>
                  <a:cxn ang="0">
                    <a:pos x="3640" y="0"/>
                  </a:cxn>
                  <a:cxn ang="0">
                    <a:pos x="3648" y="8"/>
                  </a:cxn>
                  <a:cxn ang="0">
                    <a:pos x="3648" y="2552"/>
                  </a:cxn>
                  <a:cxn ang="0">
                    <a:pos x="3640" y="2560"/>
                  </a:cxn>
                  <a:cxn ang="0">
                    <a:pos x="8" y="2560"/>
                  </a:cxn>
                  <a:cxn ang="0">
                    <a:pos x="0" y="2552"/>
                  </a:cxn>
                  <a:cxn ang="0">
                    <a:pos x="0" y="8"/>
                  </a:cxn>
                  <a:cxn ang="0">
                    <a:pos x="16" y="2552"/>
                  </a:cxn>
                  <a:cxn ang="0">
                    <a:pos x="8" y="2544"/>
                  </a:cxn>
                  <a:cxn ang="0">
                    <a:pos x="3640" y="2544"/>
                  </a:cxn>
                  <a:cxn ang="0">
                    <a:pos x="3632" y="2552"/>
                  </a:cxn>
                  <a:cxn ang="0">
                    <a:pos x="3632" y="8"/>
                  </a:cxn>
                  <a:cxn ang="0">
                    <a:pos x="3640" y="16"/>
                  </a:cxn>
                  <a:cxn ang="0">
                    <a:pos x="8" y="16"/>
                  </a:cxn>
                  <a:cxn ang="0">
                    <a:pos x="16" y="8"/>
                  </a:cxn>
                  <a:cxn ang="0">
                    <a:pos x="16" y="2552"/>
                  </a:cxn>
                </a:cxnLst>
                <a:rect l="0" t="0" r="r" b="b"/>
                <a:pathLst>
                  <a:path w="3648" h="2560">
                    <a:moveTo>
                      <a:pt x="0" y="8"/>
                    </a:moveTo>
                    <a:cubicBezTo>
                      <a:pt x="0" y="4"/>
                      <a:pt x="4" y="0"/>
                      <a:pt x="8" y="0"/>
                    </a:cubicBezTo>
                    <a:lnTo>
                      <a:pt x="3640" y="0"/>
                    </a:lnTo>
                    <a:cubicBezTo>
                      <a:pt x="3645" y="0"/>
                      <a:pt x="3648" y="4"/>
                      <a:pt x="3648" y="8"/>
                    </a:cubicBezTo>
                    <a:lnTo>
                      <a:pt x="3648" y="2552"/>
                    </a:lnTo>
                    <a:cubicBezTo>
                      <a:pt x="3648" y="2557"/>
                      <a:pt x="3645" y="2560"/>
                      <a:pt x="3640" y="2560"/>
                    </a:cubicBezTo>
                    <a:lnTo>
                      <a:pt x="8" y="2560"/>
                    </a:lnTo>
                    <a:cubicBezTo>
                      <a:pt x="4" y="2560"/>
                      <a:pt x="0" y="2557"/>
                      <a:pt x="0" y="2552"/>
                    </a:cubicBezTo>
                    <a:lnTo>
                      <a:pt x="0" y="8"/>
                    </a:lnTo>
                    <a:close/>
                    <a:moveTo>
                      <a:pt x="16" y="2552"/>
                    </a:moveTo>
                    <a:lnTo>
                      <a:pt x="8" y="2544"/>
                    </a:lnTo>
                    <a:lnTo>
                      <a:pt x="3640" y="2544"/>
                    </a:lnTo>
                    <a:lnTo>
                      <a:pt x="3632" y="2552"/>
                    </a:lnTo>
                    <a:lnTo>
                      <a:pt x="3632" y="8"/>
                    </a:lnTo>
                    <a:lnTo>
                      <a:pt x="3640" y="16"/>
                    </a:lnTo>
                    <a:lnTo>
                      <a:pt x="8" y="16"/>
                    </a:lnTo>
                    <a:lnTo>
                      <a:pt x="16" y="8"/>
                    </a:lnTo>
                    <a:lnTo>
                      <a:pt x="16" y="255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8" name="Rectangle 611"/>
              <p:cNvSpPr>
                <a:spLocks noChangeArrowheads="1"/>
              </p:cNvSpPr>
              <p:nvPr/>
            </p:nvSpPr>
            <p:spPr bwMode="auto">
              <a:xfrm>
                <a:off x="1156" y="2973"/>
                <a:ext cx="27" cy="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00" b="1" i="0" u="none" strike="noStrike" cap="none" normalizeH="0" baseline="0" smtClean="0">
                    <a:ln>
                      <a:noFill/>
                    </a:ln>
                    <a:solidFill>
                      <a:srgbClr val="000000"/>
                    </a:solidFill>
                    <a:effectLst/>
                    <a:latin typeface="ＭＳ Ｐゴシック" pitchFamily="50" charset="-128"/>
                    <a:ea typeface="ＭＳ Ｐゴシック" pitchFamily="50"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69" name="Rectangle 612"/>
              <p:cNvSpPr>
                <a:spLocks noChangeArrowheads="1"/>
              </p:cNvSpPr>
              <p:nvPr/>
            </p:nvSpPr>
            <p:spPr bwMode="auto">
              <a:xfrm>
                <a:off x="1156" y="3000"/>
                <a:ext cx="27" cy="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00" b="1" i="0" u="none" strike="noStrike" cap="none" normalizeH="0" baseline="0" smtClean="0">
                    <a:ln>
                      <a:noFill/>
                    </a:ln>
                    <a:solidFill>
                      <a:srgbClr val="000000"/>
                    </a:solidFill>
                    <a:effectLst/>
                    <a:latin typeface="ＭＳ Ｐゴシック" pitchFamily="50" charset="-128"/>
                    <a:ea typeface="ＭＳ Ｐゴシック" pitchFamily="50"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70" name="Rectangle 613"/>
              <p:cNvSpPr>
                <a:spLocks noChangeArrowheads="1"/>
              </p:cNvSpPr>
              <p:nvPr/>
            </p:nvSpPr>
            <p:spPr bwMode="auto">
              <a:xfrm>
                <a:off x="1156" y="3028"/>
                <a:ext cx="27" cy="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00" b="1" i="0" u="none" strike="noStrike" cap="none" normalizeH="0" baseline="0" smtClean="0">
                    <a:ln>
                      <a:noFill/>
                    </a:ln>
                    <a:solidFill>
                      <a:srgbClr val="000000"/>
                    </a:solidFill>
                    <a:effectLst/>
                    <a:latin typeface="ＭＳ Ｐゴシック" pitchFamily="50" charset="-128"/>
                    <a:ea typeface="ＭＳ Ｐゴシック" pitchFamily="50"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71" name="Freeform 614"/>
              <p:cNvSpPr>
                <a:spLocks/>
              </p:cNvSpPr>
              <p:nvPr/>
            </p:nvSpPr>
            <p:spPr bwMode="auto">
              <a:xfrm>
                <a:off x="814" y="2558"/>
                <a:ext cx="698" cy="112"/>
              </a:xfrm>
              <a:custGeom>
                <a:avLst/>
                <a:gdLst/>
                <a:ahLst/>
                <a:cxnLst>
                  <a:cxn ang="0">
                    <a:pos x="61" y="0"/>
                  </a:cxn>
                  <a:cxn ang="0">
                    <a:pos x="637" y="0"/>
                  </a:cxn>
                  <a:cxn ang="0">
                    <a:pos x="698" y="56"/>
                  </a:cxn>
                  <a:cxn ang="0">
                    <a:pos x="698" y="112"/>
                  </a:cxn>
                  <a:cxn ang="0">
                    <a:pos x="698" y="112"/>
                  </a:cxn>
                  <a:cxn ang="0">
                    <a:pos x="0" y="112"/>
                  </a:cxn>
                  <a:cxn ang="0">
                    <a:pos x="0" y="112"/>
                  </a:cxn>
                  <a:cxn ang="0">
                    <a:pos x="0" y="56"/>
                  </a:cxn>
                  <a:cxn ang="0">
                    <a:pos x="61" y="0"/>
                  </a:cxn>
                </a:cxnLst>
                <a:rect l="0" t="0" r="r" b="b"/>
                <a:pathLst>
                  <a:path w="698" h="112">
                    <a:moveTo>
                      <a:pt x="61" y="0"/>
                    </a:moveTo>
                    <a:lnTo>
                      <a:pt x="637" y="0"/>
                    </a:lnTo>
                    <a:lnTo>
                      <a:pt x="698" y="56"/>
                    </a:lnTo>
                    <a:lnTo>
                      <a:pt x="698" y="112"/>
                    </a:lnTo>
                    <a:lnTo>
                      <a:pt x="698" y="112"/>
                    </a:lnTo>
                    <a:lnTo>
                      <a:pt x="0" y="112"/>
                    </a:lnTo>
                    <a:lnTo>
                      <a:pt x="0" y="112"/>
                    </a:lnTo>
                    <a:lnTo>
                      <a:pt x="0" y="56"/>
                    </a:lnTo>
                    <a:lnTo>
                      <a:pt x="61" y="0"/>
                    </a:lnTo>
                    <a:close/>
                  </a:path>
                </a:pathLst>
              </a:custGeom>
              <a:solidFill>
                <a:srgbClr val="66CC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2" name="Freeform 615"/>
              <p:cNvSpPr>
                <a:spLocks noEditPoints="1"/>
              </p:cNvSpPr>
              <p:nvPr/>
            </p:nvSpPr>
            <p:spPr bwMode="auto">
              <a:xfrm>
                <a:off x="812" y="2556"/>
                <a:ext cx="701" cy="115"/>
              </a:xfrm>
              <a:custGeom>
                <a:avLst/>
                <a:gdLst/>
                <a:ahLst/>
                <a:cxnLst>
                  <a:cxn ang="0">
                    <a:pos x="363" y="3"/>
                  </a:cxn>
                  <a:cxn ang="0">
                    <a:pos x="368" y="0"/>
                  </a:cxn>
                  <a:cxn ang="0">
                    <a:pos x="3760" y="0"/>
                  </a:cxn>
                  <a:cxn ang="0">
                    <a:pos x="3766" y="3"/>
                  </a:cxn>
                  <a:cxn ang="0">
                    <a:pos x="4126" y="363"/>
                  </a:cxn>
                  <a:cxn ang="0">
                    <a:pos x="4128" y="368"/>
                  </a:cxn>
                  <a:cxn ang="0">
                    <a:pos x="4128" y="728"/>
                  </a:cxn>
                  <a:cxn ang="0">
                    <a:pos x="4120" y="736"/>
                  </a:cxn>
                  <a:cxn ang="0">
                    <a:pos x="8" y="736"/>
                  </a:cxn>
                  <a:cxn ang="0">
                    <a:pos x="0" y="728"/>
                  </a:cxn>
                  <a:cxn ang="0">
                    <a:pos x="0" y="368"/>
                  </a:cxn>
                  <a:cxn ang="0">
                    <a:pos x="3" y="363"/>
                  </a:cxn>
                  <a:cxn ang="0">
                    <a:pos x="363" y="3"/>
                  </a:cxn>
                  <a:cxn ang="0">
                    <a:pos x="14" y="374"/>
                  </a:cxn>
                  <a:cxn ang="0">
                    <a:pos x="16" y="368"/>
                  </a:cxn>
                  <a:cxn ang="0">
                    <a:pos x="16" y="728"/>
                  </a:cxn>
                  <a:cxn ang="0">
                    <a:pos x="8" y="720"/>
                  </a:cxn>
                  <a:cxn ang="0">
                    <a:pos x="4120" y="720"/>
                  </a:cxn>
                  <a:cxn ang="0">
                    <a:pos x="4112" y="728"/>
                  </a:cxn>
                  <a:cxn ang="0">
                    <a:pos x="4112" y="368"/>
                  </a:cxn>
                  <a:cxn ang="0">
                    <a:pos x="4115" y="374"/>
                  </a:cxn>
                  <a:cxn ang="0">
                    <a:pos x="3755" y="14"/>
                  </a:cxn>
                  <a:cxn ang="0">
                    <a:pos x="3760" y="16"/>
                  </a:cxn>
                  <a:cxn ang="0">
                    <a:pos x="368" y="16"/>
                  </a:cxn>
                  <a:cxn ang="0">
                    <a:pos x="374" y="14"/>
                  </a:cxn>
                  <a:cxn ang="0">
                    <a:pos x="14" y="374"/>
                  </a:cxn>
                </a:cxnLst>
                <a:rect l="0" t="0" r="r" b="b"/>
                <a:pathLst>
                  <a:path w="4128" h="736">
                    <a:moveTo>
                      <a:pt x="363" y="3"/>
                    </a:moveTo>
                    <a:cubicBezTo>
                      <a:pt x="364" y="1"/>
                      <a:pt x="366" y="0"/>
                      <a:pt x="368" y="0"/>
                    </a:cubicBezTo>
                    <a:lnTo>
                      <a:pt x="3760" y="0"/>
                    </a:lnTo>
                    <a:cubicBezTo>
                      <a:pt x="3763" y="0"/>
                      <a:pt x="3765" y="1"/>
                      <a:pt x="3766" y="3"/>
                    </a:cubicBezTo>
                    <a:lnTo>
                      <a:pt x="4126" y="363"/>
                    </a:lnTo>
                    <a:cubicBezTo>
                      <a:pt x="4128" y="364"/>
                      <a:pt x="4128" y="366"/>
                      <a:pt x="4128" y="368"/>
                    </a:cubicBezTo>
                    <a:lnTo>
                      <a:pt x="4128" y="728"/>
                    </a:lnTo>
                    <a:cubicBezTo>
                      <a:pt x="4128" y="733"/>
                      <a:pt x="4125" y="736"/>
                      <a:pt x="4120" y="736"/>
                    </a:cubicBezTo>
                    <a:lnTo>
                      <a:pt x="8" y="736"/>
                    </a:lnTo>
                    <a:cubicBezTo>
                      <a:pt x="4" y="736"/>
                      <a:pt x="0" y="733"/>
                      <a:pt x="0" y="728"/>
                    </a:cubicBezTo>
                    <a:lnTo>
                      <a:pt x="0" y="368"/>
                    </a:lnTo>
                    <a:cubicBezTo>
                      <a:pt x="0" y="366"/>
                      <a:pt x="1" y="364"/>
                      <a:pt x="3" y="363"/>
                    </a:cubicBezTo>
                    <a:lnTo>
                      <a:pt x="363" y="3"/>
                    </a:lnTo>
                    <a:close/>
                    <a:moveTo>
                      <a:pt x="14" y="374"/>
                    </a:moveTo>
                    <a:lnTo>
                      <a:pt x="16" y="368"/>
                    </a:lnTo>
                    <a:lnTo>
                      <a:pt x="16" y="728"/>
                    </a:lnTo>
                    <a:lnTo>
                      <a:pt x="8" y="720"/>
                    </a:lnTo>
                    <a:lnTo>
                      <a:pt x="4120" y="720"/>
                    </a:lnTo>
                    <a:lnTo>
                      <a:pt x="4112" y="728"/>
                    </a:lnTo>
                    <a:lnTo>
                      <a:pt x="4112" y="368"/>
                    </a:lnTo>
                    <a:lnTo>
                      <a:pt x="4115" y="374"/>
                    </a:lnTo>
                    <a:lnTo>
                      <a:pt x="3755" y="14"/>
                    </a:lnTo>
                    <a:lnTo>
                      <a:pt x="3760" y="16"/>
                    </a:lnTo>
                    <a:lnTo>
                      <a:pt x="368" y="16"/>
                    </a:lnTo>
                    <a:lnTo>
                      <a:pt x="374" y="14"/>
                    </a:lnTo>
                    <a:lnTo>
                      <a:pt x="14" y="374"/>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3" name="Rectangle 616"/>
              <p:cNvSpPr>
                <a:spLocks noChangeArrowheads="1"/>
              </p:cNvSpPr>
              <p:nvPr/>
            </p:nvSpPr>
            <p:spPr bwMode="auto">
              <a:xfrm>
                <a:off x="888" y="2584"/>
                <a:ext cx="348" cy="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集落活動センター</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74" name="Freeform 617"/>
              <p:cNvSpPr>
                <a:spLocks/>
              </p:cNvSpPr>
              <p:nvPr/>
            </p:nvSpPr>
            <p:spPr bwMode="auto">
              <a:xfrm>
                <a:off x="855" y="2672"/>
                <a:ext cx="616" cy="95"/>
              </a:xfrm>
              <a:custGeom>
                <a:avLst/>
                <a:gdLst/>
                <a:ahLst/>
                <a:cxnLst>
                  <a:cxn ang="0">
                    <a:pos x="0" y="304"/>
                  </a:cxn>
                  <a:cxn ang="0">
                    <a:pos x="304" y="0"/>
                  </a:cxn>
                  <a:cxn ang="0">
                    <a:pos x="304" y="0"/>
                  </a:cxn>
                  <a:cxn ang="0">
                    <a:pos x="304" y="0"/>
                  </a:cxn>
                  <a:cxn ang="0">
                    <a:pos x="3328" y="0"/>
                  </a:cxn>
                  <a:cxn ang="0">
                    <a:pos x="3328" y="0"/>
                  </a:cxn>
                  <a:cxn ang="0">
                    <a:pos x="3632" y="304"/>
                  </a:cxn>
                  <a:cxn ang="0">
                    <a:pos x="3632" y="304"/>
                  </a:cxn>
                  <a:cxn ang="0">
                    <a:pos x="3632" y="304"/>
                  </a:cxn>
                  <a:cxn ang="0">
                    <a:pos x="3632" y="304"/>
                  </a:cxn>
                  <a:cxn ang="0">
                    <a:pos x="3632" y="304"/>
                  </a:cxn>
                  <a:cxn ang="0">
                    <a:pos x="3328" y="608"/>
                  </a:cxn>
                  <a:cxn ang="0">
                    <a:pos x="3328" y="608"/>
                  </a:cxn>
                  <a:cxn ang="0">
                    <a:pos x="3328" y="608"/>
                  </a:cxn>
                  <a:cxn ang="0">
                    <a:pos x="304" y="608"/>
                  </a:cxn>
                  <a:cxn ang="0">
                    <a:pos x="304" y="608"/>
                  </a:cxn>
                  <a:cxn ang="0">
                    <a:pos x="0" y="304"/>
                  </a:cxn>
                  <a:cxn ang="0">
                    <a:pos x="0" y="304"/>
                  </a:cxn>
                </a:cxnLst>
                <a:rect l="0" t="0" r="r" b="b"/>
                <a:pathLst>
                  <a:path w="3632" h="608">
                    <a:moveTo>
                      <a:pt x="0" y="304"/>
                    </a:moveTo>
                    <a:cubicBezTo>
                      <a:pt x="0" y="137"/>
                      <a:pt x="137" y="0"/>
                      <a:pt x="304" y="0"/>
                    </a:cubicBezTo>
                    <a:cubicBezTo>
                      <a:pt x="304" y="0"/>
                      <a:pt x="304" y="0"/>
                      <a:pt x="304" y="0"/>
                    </a:cubicBezTo>
                    <a:lnTo>
                      <a:pt x="304" y="0"/>
                    </a:lnTo>
                    <a:lnTo>
                      <a:pt x="3328" y="0"/>
                    </a:lnTo>
                    <a:lnTo>
                      <a:pt x="3328" y="0"/>
                    </a:lnTo>
                    <a:cubicBezTo>
                      <a:pt x="3496" y="0"/>
                      <a:pt x="3632" y="137"/>
                      <a:pt x="3632" y="304"/>
                    </a:cubicBezTo>
                    <a:cubicBezTo>
                      <a:pt x="3632" y="304"/>
                      <a:pt x="3632" y="304"/>
                      <a:pt x="3632" y="304"/>
                    </a:cubicBezTo>
                    <a:lnTo>
                      <a:pt x="3632" y="304"/>
                    </a:lnTo>
                    <a:lnTo>
                      <a:pt x="3632" y="304"/>
                    </a:lnTo>
                    <a:lnTo>
                      <a:pt x="3632" y="304"/>
                    </a:lnTo>
                    <a:cubicBezTo>
                      <a:pt x="3632" y="472"/>
                      <a:pt x="3496" y="608"/>
                      <a:pt x="3328" y="608"/>
                    </a:cubicBezTo>
                    <a:cubicBezTo>
                      <a:pt x="3328" y="608"/>
                      <a:pt x="3328" y="608"/>
                      <a:pt x="3328" y="608"/>
                    </a:cubicBezTo>
                    <a:lnTo>
                      <a:pt x="3328" y="608"/>
                    </a:lnTo>
                    <a:lnTo>
                      <a:pt x="304" y="608"/>
                    </a:lnTo>
                    <a:lnTo>
                      <a:pt x="304" y="608"/>
                    </a:lnTo>
                    <a:cubicBezTo>
                      <a:pt x="137" y="608"/>
                      <a:pt x="0" y="472"/>
                      <a:pt x="0" y="304"/>
                    </a:cubicBezTo>
                    <a:cubicBezTo>
                      <a:pt x="0" y="304"/>
                      <a:pt x="0" y="304"/>
                      <a:pt x="0" y="304"/>
                    </a:cubicBezTo>
                    <a:close/>
                  </a:path>
                </a:pathLst>
              </a:custGeom>
              <a:solidFill>
                <a:srgbClr val="DCE6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5" name="Freeform 618"/>
              <p:cNvSpPr>
                <a:spLocks noEditPoints="1"/>
              </p:cNvSpPr>
              <p:nvPr/>
            </p:nvSpPr>
            <p:spPr bwMode="auto">
              <a:xfrm>
                <a:off x="853" y="2671"/>
                <a:ext cx="619" cy="97"/>
              </a:xfrm>
              <a:custGeom>
                <a:avLst/>
                <a:gdLst/>
                <a:ahLst/>
                <a:cxnLst>
                  <a:cxn ang="0">
                    <a:pos x="6" y="251"/>
                  </a:cxn>
                  <a:cxn ang="0">
                    <a:pos x="25" y="191"/>
                  </a:cxn>
                  <a:cxn ang="0">
                    <a:pos x="91" y="92"/>
                  </a:cxn>
                  <a:cxn ang="0">
                    <a:pos x="139" y="53"/>
                  </a:cxn>
                  <a:cxn ang="0">
                    <a:pos x="249" y="7"/>
                  </a:cxn>
                  <a:cxn ang="0">
                    <a:pos x="3336" y="0"/>
                  </a:cxn>
                  <a:cxn ang="0">
                    <a:pos x="3457" y="25"/>
                  </a:cxn>
                  <a:cxn ang="0">
                    <a:pos x="3512" y="54"/>
                  </a:cxn>
                  <a:cxn ang="0">
                    <a:pos x="3595" y="137"/>
                  </a:cxn>
                  <a:cxn ang="0">
                    <a:pos x="3624" y="192"/>
                  </a:cxn>
                  <a:cxn ang="0">
                    <a:pos x="3648" y="312"/>
                  </a:cxn>
                  <a:cxn ang="0">
                    <a:pos x="3642" y="376"/>
                  </a:cxn>
                  <a:cxn ang="0">
                    <a:pos x="3596" y="486"/>
                  </a:cxn>
                  <a:cxn ang="0">
                    <a:pos x="3557" y="534"/>
                  </a:cxn>
                  <a:cxn ang="0">
                    <a:pos x="3458" y="600"/>
                  </a:cxn>
                  <a:cxn ang="0">
                    <a:pos x="3398" y="618"/>
                  </a:cxn>
                  <a:cxn ang="0">
                    <a:pos x="251" y="618"/>
                  </a:cxn>
                  <a:cxn ang="0">
                    <a:pos x="191" y="600"/>
                  </a:cxn>
                  <a:cxn ang="0">
                    <a:pos x="92" y="534"/>
                  </a:cxn>
                  <a:cxn ang="0">
                    <a:pos x="53" y="486"/>
                  </a:cxn>
                  <a:cxn ang="0">
                    <a:pos x="7" y="376"/>
                  </a:cxn>
                  <a:cxn ang="0">
                    <a:pos x="22" y="373"/>
                  </a:cxn>
                  <a:cxn ang="0">
                    <a:pos x="40" y="427"/>
                  </a:cxn>
                  <a:cxn ang="0">
                    <a:pos x="104" y="522"/>
                  </a:cxn>
                  <a:cxn ang="0">
                    <a:pos x="146" y="557"/>
                  </a:cxn>
                  <a:cxn ang="0">
                    <a:pos x="254" y="603"/>
                  </a:cxn>
                  <a:cxn ang="0">
                    <a:pos x="3336" y="608"/>
                  </a:cxn>
                  <a:cxn ang="0">
                    <a:pos x="3452" y="585"/>
                  </a:cxn>
                  <a:cxn ang="0">
                    <a:pos x="3501" y="558"/>
                  </a:cxn>
                  <a:cxn ang="0">
                    <a:pos x="3582" y="477"/>
                  </a:cxn>
                  <a:cxn ang="0">
                    <a:pos x="3609" y="428"/>
                  </a:cxn>
                  <a:cxn ang="0">
                    <a:pos x="3632" y="312"/>
                  </a:cxn>
                  <a:cxn ang="0">
                    <a:pos x="3627" y="254"/>
                  </a:cxn>
                  <a:cxn ang="0">
                    <a:pos x="3581" y="146"/>
                  </a:cxn>
                  <a:cxn ang="0">
                    <a:pos x="3546" y="104"/>
                  </a:cxn>
                  <a:cxn ang="0">
                    <a:pos x="3451" y="40"/>
                  </a:cxn>
                  <a:cxn ang="0">
                    <a:pos x="3397" y="22"/>
                  </a:cxn>
                  <a:cxn ang="0">
                    <a:pos x="252" y="22"/>
                  </a:cxn>
                  <a:cxn ang="0">
                    <a:pos x="198" y="40"/>
                  </a:cxn>
                  <a:cxn ang="0">
                    <a:pos x="103" y="104"/>
                  </a:cxn>
                  <a:cxn ang="0">
                    <a:pos x="68" y="146"/>
                  </a:cxn>
                  <a:cxn ang="0">
                    <a:pos x="22" y="254"/>
                  </a:cxn>
                  <a:cxn ang="0">
                    <a:pos x="16" y="312"/>
                  </a:cxn>
                </a:cxnLst>
                <a:rect l="0" t="0" r="r" b="b"/>
                <a:pathLst>
                  <a:path w="3648" h="624">
                    <a:moveTo>
                      <a:pt x="0" y="313"/>
                    </a:moveTo>
                    <a:cubicBezTo>
                      <a:pt x="0" y="313"/>
                      <a:pt x="0" y="312"/>
                      <a:pt x="0" y="312"/>
                    </a:cubicBezTo>
                    <a:lnTo>
                      <a:pt x="6" y="251"/>
                    </a:lnTo>
                    <a:cubicBezTo>
                      <a:pt x="7" y="250"/>
                      <a:pt x="7" y="250"/>
                      <a:pt x="7" y="249"/>
                    </a:cubicBezTo>
                    <a:lnTo>
                      <a:pt x="25" y="192"/>
                    </a:lnTo>
                    <a:cubicBezTo>
                      <a:pt x="25" y="192"/>
                      <a:pt x="25" y="191"/>
                      <a:pt x="25" y="191"/>
                    </a:cubicBezTo>
                    <a:lnTo>
                      <a:pt x="53" y="139"/>
                    </a:lnTo>
                    <a:cubicBezTo>
                      <a:pt x="54" y="138"/>
                      <a:pt x="54" y="138"/>
                      <a:pt x="54" y="137"/>
                    </a:cubicBezTo>
                    <a:lnTo>
                      <a:pt x="91" y="92"/>
                    </a:lnTo>
                    <a:cubicBezTo>
                      <a:pt x="92" y="92"/>
                      <a:pt x="92" y="92"/>
                      <a:pt x="92" y="91"/>
                    </a:cubicBezTo>
                    <a:lnTo>
                      <a:pt x="137" y="54"/>
                    </a:lnTo>
                    <a:cubicBezTo>
                      <a:pt x="138" y="54"/>
                      <a:pt x="138" y="54"/>
                      <a:pt x="139" y="53"/>
                    </a:cubicBezTo>
                    <a:lnTo>
                      <a:pt x="191" y="25"/>
                    </a:lnTo>
                    <a:cubicBezTo>
                      <a:pt x="191" y="25"/>
                      <a:pt x="192" y="25"/>
                      <a:pt x="192" y="25"/>
                    </a:cubicBezTo>
                    <a:lnTo>
                      <a:pt x="249" y="7"/>
                    </a:lnTo>
                    <a:cubicBezTo>
                      <a:pt x="250" y="7"/>
                      <a:pt x="250" y="7"/>
                      <a:pt x="251" y="6"/>
                    </a:cubicBezTo>
                    <a:lnTo>
                      <a:pt x="312" y="0"/>
                    </a:lnTo>
                    <a:lnTo>
                      <a:pt x="3336" y="0"/>
                    </a:lnTo>
                    <a:lnTo>
                      <a:pt x="3398" y="6"/>
                    </a:lnTo>
                    <a:cubicBezTo>
                      <a:pt x="3399" y="7"/>
                      <a:pt x="3399" y="7"/>
                      <a:pt x="3400" y="7"/>
                    </a:cubicBezTo>
                    <a:lnTo>
                      <a:pt x="3457" y="25"/>
                    </a:lnTo>
                    <a:cubicBezTo>
                      <a:pt x="3457" y="25"/>
                      <a:pt x="3458" y="25"/>
                      <a:pt x="3458" y="25"/>
                    </a:cubicBezTo>
                    <a:lnTo>
                      <a:pt x="3510" y="53"/>
                    </a:lnTo>
                    <a:cubicBezTo>
                      <a:pt x="3511" y="54"/>
                      <a:pt x="3511" y="54"/>
                      <a:pt x="3512" y="54"/>
                    </a:cubicBezTo>
                    <a:lnTo>
                      <a:pt x="3557" y="91"/>
                    </a:lnTo>
                    <a:cubicBezTo>
                      <a:pt x="3557" y="92"/>
                      <a:pt x="3557" y="92"/>
                      <a:pt x="3558" y="92"/>
                    </a:cubicBezTo>
                    <a:lnTo>
                      <a:pt x="3595" y="137"/>
                    </a:lnTo>
                    <a:cubicBezTo>
                      <a:pt x="3595" y="138"/>
                      <a:pt x="3595" y="138"/>
                      <a:pt x="3596" y="139"/>
                    </a:cubicBezTo>
                    <a:lnTo>
                      <a:pt x="3624" y="191"/>
                    </a:lnTo>
                    <a:cubicBezTo>
                      <a:pt x="3624" y="191"/>
                      <a:pt x="3624" y="192"/>
                      <a:pt x="3624" y="192"/>
                    </a:cubicBezTo>
                    <a:lnTo>
                      <a:pt x="3642" y="249"/>
                    </a:lnTo>
                    <a:cubicBezTo>
                      <a:pt x="3642" y="250"/>
                      <a:pt x="3642" y="250"/>
                      <a:pt x="3642" y="251"/>
                    </a:cubicBezTo>
                    <a:lnTo>
                      <a:pt x="3648" y="312"/>
                    </a:lnTo>
                    <a:cubicBezTo>
                      <a:pt x="3648" y="312"/>
                      <a:pt x="3648" y="313"/>
                      <a:pt x="3648" y="313"/>
                    </a:cubicBezTo>
                    <a:lnTo>
                      <a:pt x="3642" y="374"/>
                    </a:lnTo>
                    <a:cubicBezTo>
                      <a:pt x="3642" y="375"/>
                      <a:pt x="3642" y="375"/>
                      <a:pt x="3642" y="376"/>
                    </a:cubicBezTo>
                    <a:lnTo>
                      <a:pt x="3624" y="433"/>
                    </a:lnTo>
                    <a:cubicBezTo>
                      <a:pt x="3624" y="433"/>
                      <a:pt x="3624" y="434"/>
                      <a:pt x="3624" y="434"/>
                    </a:cubicBezTo>
                    <a:lnTo>
                      <a:pt x="3596" y="486"/>
                    </a:lnTo>
                    <a:cubicBezTo>
                      <a:pt x="3595" y="487"/>
                      <a:pt x="3595" y="487"/>
                      <a:pt x="3595" y="488"/>
                    </a:cubicBezTo>
                    <a:lnTo>
                      <a:pt x="3558" y="533"/>
                    </a:lnTo>
                    <a:cubicBezTo>
                      <a:pt x="3557" y="533"/>
                      <a:pt x="3557" y="533"/>
                      <a:pt x="3557" y="534"/>
                    </a:cubicBezTo>
                    <a:lnTo>
                      <a:pt x="3512" y="571"/>
                    </a:lnTo>
                    <a:cubicBezTo>
                      <a:pt x="3511" y="571"/>
                      <a:pt x="3511" y="571"/>
                      <a:pt x="3510" y="572"/>
                    </a:cubicBezTo>
                    <a:lnTo>
                      <a:pt x="3458" y="600"/>
                    </a:lnTo>
                    <a:cubicBezTo>
                      <a:pt x="3458" y="600"/>
                      <a:pt x="3457" y="600"/>
                      <a:pt x="3457" y="600"/>
                    </a:cubicBezTo>
                    <a:lnTo>
                      <a:pt x="3400" y="618"/>
                    </a:lnTo>
                    <a:cubicBezTo>
                      <a:pt x="3399" y="618"/>
                      <a:pt x="3399" y="618"/>
                      <a:pt x="3398" y="618"/>
                    </a:cubicBezTo>
                    <a:lnTo>
                      <a:pt x="3337" y="624"/>
                    </a:lnTo>
                    <a:lnTo>
                      <a:pt x="312" y="624"/>
                    </a:lnTo>
                    <a:lnTo>
                      <a:pt x="251" y="618"/>
                    </a:lnTo>
                    <a:cubicBezTo>
                      <a:pt x="250" y="618"/>
                      <a:pt x="250" y="618"/>
                      <a:pt x="249" y="618"/>
                    </a:cubicBezTo>
                    <a:lnTo>
                      <a:pt x="192" y="600"/>
                    </a:lnTo>
                    <a:cubicBezTo>
                      <a:pt x="192" y="600"/>
                      <a:pt x="191" y="600"/>
                      <a:pt x="191" y="600"/>
                    </a:cubicBezTo>
                    <a:lnTo>
                      <a:pt x="139" y="572"/>
                    </a:lnTo>
                    <a:cubicBezTo>
                      <a:pt x="138" y="571"/>
                      <a:pt x="138" y="571"/>
                      <a:pt x="137" y="571"/>
                    </a:cubicBezTo>
                    <a:lnTo>
                      <a:pt x="92" y="534"/>
                    </a:lnTo>
                    <a:cubicBezTo>
                      <a:pt x="92" y="533"/>
                      <a:pt x="92" y="533"/>
                      <a:pt x="91" y="533"/>
                    </a:cubicBezTo>
                    <a:lnTo>
                      <a:pt x="54" y="488"/>
                    </a:lnTo>
                    <a:cubicBezTo>
                      <a:pt x="54" y="487"/>
                      <a:pt x="54" y="487"/>
                      <a:pt x="53" y="486"/>
                    </a:cubicBezTo>
                    <a:lnTo>
                      <a:pt x="25" y="434"/>
                    </a:lnTo>
                    <a:cubicBezTo>
                      <a:pt x="25" y="434"/>
                      <a:pt x="25" y="433"/>
                      <a:pt x="25" y="433"/>
                    </a:cubicBezTo>
                    <a:lnTo>
                      <a:pt x="7" y="376"/>
                    </a:lnTo>
                    <a:cubicBezTo>
                      <a:pt x="7" y="375"/>
                      <a:pt x="7" y="375"/>
                      <a:pt x="6" y="374"/>
                    </a:cubicBezTo>
                    <a:lnTo>
                      <a:pt x="0" y="313"/>
                    </a:lnTo>
                    <a:close/>
                    <a:moveTo>
                      <a:pt x="22" y="373"/>
                    </a:moveTo>
                    <a:lnTo>
                      <a:pt x="22" y="371"/>
                    </a:lnTo>
                    <a:lnTo>
                      <a:pt x="40" y="428"/>
                    </a:lnTo>
                    <a:lnTo>
                      <a:pt x="40" y="427"/>
                    </a:lnTo>
                    <a:lnTo>
                      <a:pt x="68" y="479"/>
                    </a:lnTo>
                    <a:lnTo>
                      <a:pt x="67" y="477"/>
                    </a:lnTo>
                    <a:lnTo>
                      <a:pt x="104" y="522"/>
                    </a:lnTo>
                    <a:lnTo>
                      <a:pt x="103" y="521"/>
                    </a:lnTo>
                    <a:lnTo>
                      <a:pt x="148" y="558"/>
                    </a:lnTo>
                    <a:lnTo>
                      <a:pt x="146" y="557"/>
                    </a:lnTo>
                    <a:lnTo>
                      <a:pt x="198" y="585"/>
                    </a:lnTo>
                    <a:lnTo>
                      <a:pt x="197" y="585"/>
                    </a:lnTo>
                    <a:lnTo>
                      <a:pt x="254" y="603"/>
                    </a:lnTo>
                    <a:lnTo>
                      <a:pt x="252" y="602"/>
                    </a:lnTo>
                    <a:lnTo>
                      <a:pt x="312" y="608"/>
                    </a:lnTo>
                    <a:lnTo>
                      <a:pt x="3336" y="608"/>
                    </a:lnTo>
                    <a:lnTo>
                      <a:pt x="3397" y="602"/>
                    </a:lnTo>
                    <a:lnTo>
                      <a:pt x="3395" y="603"/>
                    </a:lnTo>
                    <a:lnTo>
                      <a:pt x="3452" y="585"/>
                    </a:lnTo>
                    <a:lnTo>
                      <a:pt x="3451" y="585"/>
                    </a:lnTo>
                    <a:lnTo>
                      <a:pt x="3503" y="557"/>
                    </a:lnTo>
                    <a:lnTo>
                      <a:pt x="3501" y="558"/>
                    </a:lnTo>
                    <a:lnTo>
                      <a:pt x="3546" y="521"/>
                    </a:lnTo>
                    <a:lnTo>
                      <a:pt x="3545" y="522"/>
                    </a:lnTo>
                    <a:lnTo>
                      <a:pt x="3582" y="477"/>
                    </a:lnTo>
                    <a:lnTo>
                      <a:pt x="3581" y="479"/>
                    </a:lnTo>
                    <a:lnTo>
                      <a:pt x="3609" y="427"/>
                    </a:lnTo>
                    <a:lnTo>
                      <a:pt x="3609" y="428"/>
                    </a:lnTo>
                    <a:lnTo>
                      <a:pt x="3627" y="371"/>
                    </a:lnTo>
                    <a:lnTo>
                      <a:pt x="3626" y="373"/>
                    </a:lnTo>
                    <a:lnTo>
                      <a:pt x="3632" y="312"/>
                    </a:lnTo>
                    <a:lnTo>
                      <a:pt x="3632" y="313"/>
                    </a:lnTo>
                    <a:lnTo>
                      <a:pt x="3626" y="252"/>
                    </a:lnTo>
                    <a:lnTo>
                      <a:pt x="3627" y="254"/>
                    </a:lnTo>
                    <a:lnTo>
                      <a:pt x="3609" y="197"/>
                    </a:lnTo>
                    <a:lnTo>
                      <a:pt x="3609" y="198"/>
                    </a:lnTo>
                    <a:lnTo>
                      <a:pt x="3581" y="146"/>
                    </a:lnTo>
                    <a:lnTo>
                      <a:pt x="3582" y="148"/>
                    </a:lnTo>
                    <a:lnTo>
                      <a:pt x="3545" y="103"/>
                    </a:lnTo>
                    <a:lnTo>
                      <a:pt x="3546" y="104"/>
                    </a:lnTo>
                    <a:lnTo>
                      <a:pt x="3501" y="67"/>
                    </a:lnTo>
                    <a:lnTo>
                      <a:pt x="3503" y="68"/>
                    </a:lnTo>
                    <a:lnTo>
                      <a:pt x="3451" y="40"/>
                    </a:lnTo>
                    <a:lnTo>
                      <a:pt x="3452" y="40"/>
                    </a:lnTo>
                    <a:lnTo>
                      <a:pt x="3395" y="22"/>
                    </a:lnTo>
                    <a:lnTo>
                      <a:pt x="3397" y="22"/>
                    </a:lnTo>
                    <a:lnTo>
                      <a:pt x="3336" y="16"/>
                    </a:lnTo>
                    <a:lnTo>
                      <a:pt x="313" y="16"/>
                    </a:lnTo>
                    <a:lnTo>
                      <a:pt x="252" y="22"/>
                    </a:lnTo>
                    <a:lnTo>
                      <a:pt x="254" y="22"/>
                    </a:lnTo>
                    <a:lnTo>
                      <a:pt x="197" y="40"/>
                    </a:lnTo>
                    <a:lnTo>
                      <a:pt x="198" y="40"/>
                    </a:lnTo>
                    <a:lnTo>
                      <a:pt x="146" y="68"/>
                    </a:lnTo>
                    <a:lnTo>
                      <a:pt x="148" y="67"/>
                    </a:lnTo>
                    <a:lnTo>
                      <a:pt x="103" y="104"/>
                    </a:lnTo>
                    <a:lnTo>
                      <a:pt x="104" y="103"/>
                    </a:lnTo>
                    <a:lnTo>
                      <a:pt x="67" y="148"/>
                    </a:lnTo>
                    <a:lnTo>
                      <a:pt x="68" y="146"/>
                    </a:lnTo>
                    <a:lnTo>
                      <a:pt x="40" y="198"/>
                    </a:lnTo>
                    <a:lnTo>
                      <a:pt x="40" y="197"/>
                    </a:lnTo>
                    <a:lnTo>
                      <a:pt x="22" y="254"/>
                    </a:lnTo>
                    <a:lnTo>
                      <a:pt x="22" y="252"/>
                    </a:lnTo>
                    <a:lnTo>
                      <a:pt x="16" y="313"/>
                    </a:lnTo>
                    <a:lnTo>
                      <a:pt x="16" y="312"/>
                    </a:lnTo>
                    <a:lnTo>
                      <a:pt x="22" y="37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6" name="Rectangle 619"/>
              <p:cNvSpPr>
                <a:spLocks noChangeArrowheads="1"/>
              </p:cNvSpPr>
              <p:nvPr/>
            </p:nvSpPr>
            <p:spPr bwMode="auto">
              <a:xfrm>
                <a:off x="898" y="2691"/>
                <a:ext cx="307" cy="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安心・安全サポート</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77" name="Freeform 620"/>
              <p:cNvSpPr>
                <a:spLocks/>
              </p:cNvSpPr>
              <p:nvPr/>
            </p:nvSpPr>
            <p:spPr bwMode="auto">
              <a:xfrm>
                <a:off x="855" y="2767"/>
                <a:ext cx="616" cy="95"/>
              </a:xfrm>
              <a:custGeom>
                <a:avLst/>
                <a:gdLst/>
                <a:ahLst/>
                <a:cxnLst>
                  <a:cxn ang="0">
                    <a:pos x="0" y="304"/>
                  </a:cxn>
                  <a:cxn ang="0">
                    <a:pos x="304" y="0"/>
                  </a:cxn>
                  <a:cxn ang="0">
                    <a:pos x="304" y="0"/>
                  </a:cxn>
                  <a:cxn ang="0">
                    <a:pos x="304" y="0"/>
                  </a:cxn>
                  <a:cxn ang="0">
                    <a:pos x="3328" y="0"/>
                  </a:cxn>
                  <a:cxn ang="0">
                    <a:pos x="3328" y="0"/>
                  </a:cxn>
                  <a:cxn ang="0">
                    <a:pos x="3632" y="304"/>
                  </a:cxn>
                  <a:cxn ang="0">
                    <a:pos x="3632" y="304"/>
                  </a:cxn>
                  <a:cxn ang="0">
                    <a:pos x="3632" y="304"/>
                  </a:cxn>
                  <a:cxn ang="0">
                    <a:pos x="3632" y="304"/>
                  </a:cxn>
                  <a:cxn ang="0">
                    <a:pos x="3632" y="304"/>
                  </a:cxn>
                  <a:cxn ang="0">
                    <a:pos x="3328" y="608"/>
                  </a:cxn>
                  <a:cxn ang="0">
                    <a:pos x="3328" y="608"/>
                  </a:cxn>
                  <a:cxn ang="0">
                    <a:pos x="3328" y="608"/>
                  </a:cxn>
                  <a:cxn ang="0">
                    <a:pos x="304" y="608"/>
                  </a:cxn>
                  <a:cxn ang="0">
                    <a:pos x="304" y="608"/>
                  </a:cxn>
                  <a:cxn ang="0">
                    <a:pos x="0" y="304"/>
                  </a:cxn>
                  <a:cxn ang="0">
                    <a:pos x="0" y="304"/>
                  </a:cxn>
                </a:cxnLst>
                <a:rect l="0" t="0" r="r" b="b"/>
                <a:pathLst>
                  <a:path w="3632" h="608">
                    <a:moveTo>
                      <a:pt x="0" y="304"/>
                    </a:moveTo>
                    <a:cubicBezTo>
                      <a:pt x="0" y="137"/>
                      <a:pt x="137" y="0"/>
                      <a:pt x="304" y="0"/>
                    </a:cubicBezTo>
                    <a:cubicBezTo>
                      <a:pt x="304" y="0"/>
                      <a:pt x="304" y="0"/>
                      <a:pt x="304" y="0"/>
                    </a:cubicBezTo>
                    <a:lnTo>
                      <a:pt x="304" y="0"/>
                    </a:lnTo>
                    <a:lnTo>
                      <a:pt x="3328" y="0"/>
                    </a:lnTo>
                    <a:lnTo>
                      <a:pt x="3328" y="0"/>
                    </a:lnTo>
                    <a:cubicBezTo>
                      <a:pt x="3496" y="0"/>
                      <a:pt x="3632" y="137"/>
                      <a:pt x="3632" y="304"/>
                    </a:cubicBezTo>
                    <a:cubicBezTo>
                      <a:pt x="3632" y="304"/>
                      <a:pt x="3632" y="304"/>
                      <a:pt x="3632" y="304"/>
                    </a:cubicBezTo>
                    <a:lnTo>
                      <a:pt x="3632" y="304"/>
                    </a:lnTo>
                    <a:lnTo>
                      <a:pt x="3632" y="304"/>
                    </a:lnTo>
                    <a:lnTo>
                      <a:pt x="3632" y="304"/>
                    </a:lnTo>
                    <a:cubicBezTo>
                      <a:pt x="3632" y="472"/>
                      <a:pt x="3496" y="608"/>
                      <a:pt x="3328" y="608"/>
                    </a:cubicBezTo>
                    <a:cubicBezTo>
                      <a:pt x="3328" y="608"/>
                      <a:pt x="3328" y="608"/>
                      <a:pt x="3328" y="608"/>
                    </a:cubicBezTo>
                    <a:lnTo>
                      <a:pt x="3328" y="608"/>
                    </a:lnTo>
                    <a:lnTo>
                      <a:pt x="304" y="608"/>
                    </a:lnTo>
                    <a:lnTo>
                      <a:pt x="304" y="608"/>
                    </a:lnTo>
                    <a:cubicBezTo>
                      <a:pt x="137" y="608"/>
                      <a:pt x="0" y="472"/>
                      <a:pt x="0" y="304"/>
                    </a:cubicBezTo>
                    <a:cubicBezTo>
                      <a:pt x="0" y="304"/>
                      <a:pt x="0" y="304"/>
                      <a:pt x="0" y="304"/>
                    </a:cubicBezTo>
                    <a:close/>
                  </a:path>
                </a:pathLst>
              </a:custGeom>
              <a:solidFill>
                <a:srgbClr val="DCE6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8" name="Freeform 621"/>
              <p:cNvSpPr>
                <a:spLocks noEditPoints="1"/>
              </p:cNvSpPr>
              <p:nvPr/>
            </p:nvSpPr>
            <p:spPr bwMode="auto">
              <a:xfrm>
                <a:off x="853" y="2766"/>
                <a:ext cx="619" cy="97"/>
              </a:xfrm>
              <a:custGeom>
                <a:avLst/>
                <a:gdLst/>
                <a:ahLst/>
                <a:cxnLst>
                  <a:cxn ang="0">
                    <a:pos x="6" y="251"/>
                  </a:cxn>
                  <a:cxn ang="0">
                    <a:pos x="25" y="191"/>
                  </a:cxn>
                  <a:cxn ang="0">
                    <a:pos x="91" y="92"/>
                  </a:cxn>
                  <a:cxn ang="0">
                    <a:pos x="139" y="53"/>
                  </a:cxn>
                  <a:cxn ang="0">
                    <a:pos x="249" y="7"/>
                  </a:cxn>
                  <a:cxn ang="0">
                    <a:pos x="3336" y="0"/>
                  </a:cxn>
                  <a:cxn ang="0">
                    <a:pos x="3457" y="25"/>
                  </a:cxn>
                  <a:cxn ang="0">
                    <a:pos x="3512" y="54"/>
                  </a:cxn>
                  <a:cxn ang="0">
                    <a:pos x="3595" y="137"/>
                  </a:cxn>
                  <a:cxn ang="0">
                    <a:pos x="3624" y="192"/>
                  </a:cxn>
                  <a:cxn ang="0">
                    <a:pos x="3648" y="312"/>
                  </a:cxn>
                  <a:cxn ang="0">
                    <a:pos x="3642" y="376"/>
                  </a:cxn>
                  <a:cxn ang="0">
                    <a:pos x="3596" y="486"/>
                  </a:cxn>
                  <a:cxn ang="0">
                    <a:pos x="3557" y="534"/>
                  </a:cxn>
                  <a:cxn ang="0">
                    <a:pos x="3458" y="600"/>
                  </a:cxn>
                  <a:cxn ang="0">
                    <a:pos x="3398" y="618"/>
                  </a:cxn>
                  <a:cxn ang="0">
                    <a:pos x="251" y="618"/>
                  </a:cxn>
                  <a:cxn ang="0">
                    <a:pos x="191" y="600"/>
                  </a:cxn>
                  <a:cxn ang="0">
                    <a:pos x="92" y="534"/>
                  </a:cxn>
                  <a:cxn ang="0">
                    <a:pos x="53" y="486"/>
                  </a:cxn>
                  <a:cxn ang="0">
                    <a:pos x="7" y="376"/>
                  </a:cxn>
                  <a:cxn ang="0">
                    <a:pos x="22" y="373"/>
                  </a:cxn>
                  <a:cxn ang="0">
                    <a:pos x="40" y="427"/>
                  </a:cxn>
                  <a:cxn ang="0">
                    <a:pos x="104" y="522"/>
                  </a:cxn>
                  <a:cxn ang="0">
                    <a:pos x="146" y="557"/>
                  </a:cxn>
                  <a:cxn ang="0">
                    <a:pos x="254" y="603"/>
                  </a:cxn>
                  <a:cxn ang="0">
                    <a:pos x="3336" y="608"/>
                  </a:cxn>
                  <a:cxn ang="0">
                    <a:pos x="3452" y="585"/>
                  </a:cxn>
                  <a:cxn ang="0">
                    <a:pos x="3501" y="558"/>
                  </a:cxn>
                  <a:cxn ang="0">
                    <a:pos x="3582" y="477"/>
                  </a:cxn>
                  <a:cxn ang="0">
                    <a:pos x="3609" y="428"/>
                  </a:cxn>
                  <a:cxn ang="0">
                    <a:pos x="3632" y="312"/>
                  </a:cxn>
                  <a:cxn ang="0">
                    <a:pos x="3627" y="254"/>
                  </a:cxn>
                  <a:cxn ang="0">
                    <a:pos x="3581" y="146"/>
                  </a:cxn>
                  <a:cxn ang="0">
                    <a:pos x="3546" y="104"/>
                  </a:cxn>
                  <a:cxn ang="0">
                    <a:pos x="3451" y="40"/>
                  </a:cxn>
                  <a:cxn ang="0">
                    <a:pos x="3397" y="22"/>
                  </a:cxn>
                  <a:cxn ang="0">
                    <a:pos x="252" y="22"/>
                  </a:cxn>
                  <a:cxn ang="0">
                    <a:pos x="198" y="40"/>
                  </a:cxn>
                  <a:cxn ang="0">
                    <a:pos x="103" y="104"/>
                  </a:cxn>
                  <a:cxn ang="0">
                    <a:pos x="68" y="146"/>
                  </a:cxn>
                  <a:cxn ang="0">
                    <a:pos x="22" y="254"/>
                  </a:cxn>
                  <a:cxn ang="0">
                    <a:pos x="16" y="312"/>
                  </a:cxn>
                </a:cxnLst>
                <a:rect l="0" t="0" r="r" b="b"/>
                <a:pathLst>
                  <a:path w="3648" h="624">
                    <a:moveTo>
                      <a:pt x="0" y="313"/>
                    </a:moveTo>
                    <a:cubicBezTo>
                      <a:pt x="0" y="313"/>
                      <a:pt x="0" y="312"/>
                      <a:pt x="0" y="312"/>
                    </a:cubicBezTo>
                    <a:lnTo>
                      <a:pt x="6" y="251"/>
                    </a:lnTo>
                    <a:cubicBezTo>
                      <a:pt x="7" y="250"/>
                      <a:pt x="7" y="250"/>
                      <a:pt x="7" y="249"/>
                    </a:cubicBezTo>
                    <a:lnTo>
                      <a:pt x="25" y="192"/>
                    </a:lnTo>
                    <a:cubicBezTo>
                      <a:pt x="25" y="192"/>
                      <a:pt x="25" y="191"/>
                      <a:pt x="25" y="191"/>
                    </a:cubicBezTo>
                    <a:lnTo>
                      <a:pt x="53" y="139"/>
                    </a:lnTo>
                    <a:cubicBezTo>
                      <a:pt x="54" y="138"/>
                      <a:pt x="54" y="138"/>
                      <a:pt x="54" y="137"/>
                    </a:cubicBezTo>
                    <a:lnTo>
                      <a:pt x="91" y="92"/>
                    </a:lnTo>
                    <a:cubicBezTo>
                      <a:pt x="92" y="92"/>
                      <a:pt x="92" y="92"/>
                      <a:pt x="92" y="91"/>
                    </a:cubicBezTo>
                    <a:lnTo>
                      <a:pt x="137" y="54"/>
                    </a:lnTo>
                    <a:cubicBezTo>
                      <a:pt x="138" y="54"/>
                      <a:pt x="138" y="54"/>
                      <a:pt x="139" y="53"/>
                    </a:cubicBezTo>
                    <a:lnTo>
                      <a:pt x="191" y="25"/>
                    </a:lnTo>
                    <a:cubicBezTo>
                      <a:pt x="191" y="25"/>
                      <a:pt x="192" y="25"/>
                      <a:pt x="192" y="25"/>
                    </a:cubicBezTo>
                    <a:lnTo>
                      <a:pt x="249" y="7"/>
                    </a:lnTo>
                    <a:cubicBezTo>
                      <a:pt x="250" y="7"/>
                      <a:pt x="250" y="7"/>
                      <a:pt x="251" y="6"/>
                    </a:cubicBezTo>
                    <a:lnTo>
                      <a:pt x="312" y="0"/>
                    </a:lnTo>
                    <a:lnTo>
                      <a:pt x="3336" y="0"/>
                    </a:lnTo>
                    <a:lnTo>
                      <a:pt x="3398" y="6"/>
                    </a:lnTo>
                    <a:cubicBezTo>
                      <a:pt x="3399" y="7"/>
                      <a:pt x="3399" y="7"/>
                      <a:pt x="3400" y="7"/>
                    </a:cubicBezTo>
                    <a:lnTo>
                      <a:pt x="3457" y="25"/>
                    </a:lnTo>
                    <a:cubicBezTo>
                      <a:pt x="3457" y="25"/>
                      <a:pt x="3458" y="25"/>
                      <a:pt x="3458" y="25"/>
                    </a:cubicBezTo>
                    <a:lnTo>
                      <a:pt x="3510" y="53"/>
                    </a:lnTo>
                    <a:cubicBezTo>
                      <a:pt x="3511" y="54"/>
                      <a:pt x="3511" y="54"/>
                      <a:pt x="3512" y="54"/>
                    </a:cubicBezTo>
                    <a:lnTo>
                      <a:pt x="3557" y="91"/>
                    </a:lnTo>
                    <a:cubicBezTo>
                      <a:pt x="3557" y="92"/>
                      <a:pt x="3557" y="92"/>
                      <a:pt x="3558" y="92"/>
                    </a:cubicBezTo>
                    <a:lnTo>
                      <a:pt x="3595" y="137"/>
                    </a:lnTo>
                    <a:cubicBezTo>
                      <a:pt x="3595" y="138"/>
                      <a:pt x="3595" y="138"/>
                      <a:pt x="3596" y="139"/>
                    </a:cubicBezTo>
                    <a:lnTo>
                      <a:pt x="3624" y="191"/>
                    </a:lnTo>
                    <a:cubicBezTo>
                      <a:pt x="3624" y="191"/>
                      <a:pt x="3624" y="192"/>
                      <a:pt x="3624" y="192"/>
                    </a:cubicBezTo>
                    <a:lnTo>
                      <a:pt x="3642" y="249"/>
                    </a:lnTo>
                    <a:cubicBezTo>
                      <a:pt x="3642" y="250"/>
                      <a:pt x="3642" y="250"/>
                      <a:pt x="3642" y="251"/>
                    </a:cubicBezTo>
                    <a:lnTo>
                      <a:pt x="3648" y="312"/>
                    </a:lnTo>
                    <a:cubicBezTo>
                      <a:pt x="3648" y="312"/>
                      <a:pt x="3648" y="313"/>
                      <a:pt x="3648" y="313"/>
                    </a:cubicBezTo>
                    <a:lnTo>
                      <a:pt x="3642" y="374"/>
                    </a:lnTo>
                    <a:cubicBezTo>
                      <a:pt x="3642" y="375"/>
                      <a:pt x="3642" y="375"/>
                      <a:pt x="3642" y="376"/>
                    </a:cubicBezTo>
                    <a:lnTo>
                      <a:pt x="3624" y="433"/>
                    </a:lnTo>
                    <a:cubicBezTo>
                      <a:pt x="3624" y="433"/>
                      <a:pt x="3624" y="434"/>
                      <a:pt x="3624" y="434"/>
                    </a:cubicBezTo>
                    <a:lnTo>
                      <a:pt x="3596" y="486"/>
                    </a:lnTo>
                    <a:cubicBezTo>
                      <a:pt x="3595" y="487"/>
                      <a:pt x="3595" y="487"/>
                      <a:pt x="3595" y="488"/>
                    </a:cubicBezTo>
                    <a:lnTo>
                      <a:pt x="3558" y="533"/>
                    </a:lnTo>
                    <a:cubicBezTo>
                      <a:pt x="3557" y="533"/>
                      <a:pt x="3557" y="533"/>
                      <a:pt x="3557" y="534"/>
                    </a:cubicBezTo>
                    <a:lnTo>
                      <a:pt x="3512" y="571"/>
                    </a:lnTo>
                    <a:cubicBezTo>
                      <a:pt x="3511" y="571"/>
                      <a:pt x="3511" y="571"/>
                      <a:pt x="3510" y="572"/>
                    </a:cubicBezTo>
                    <a:lnTo>
                      <a:pt x="3458" y="600"/>
                    </a:lnTo>
                    <a:cubicBezTo>
                      <a:pt x="3458" y="600"/>
                      <a:pt x="3457" y="600"/>
                      <a:pt x="3457" y="600"/>
                    </a:cubicBezTo>
                    <a:lnTo>
                      <a:pt x="3400" y="618"/>
                    </a:lnTo>
                    <a:cubicBezTo>
                      <a:pt x="3399" y="618"/>
                      <a:pt x="3399" y="618"/>
                      <a:pt x="3398" y="618"/>
                    </a:cubicBezTo>
                    <a:lnTo>
                      <a:pt x="3337" y="624"/>
                    </a:lnTo>
                    <a:lnTo>
                      <a:pt x="312" y="624"/>
                    </a:lnTo>
                    <a:lnTo>
                      <a:pt x="251" y="618"/>
                    </a:lnTo>
                    <a:cubicBezTo>
                      <a:pt x="250" y="618"/>
                      <a:pt x="250" y="618"/>
                      <a:pt x="249" y="618"/>
                    </a:cubicBezTo>
                    <a:lnTo>
                      <a:pt x="192" y="600"/>
                    </a:lnTo>
                    <a:cubicBezTo>
                      <a:pt x="192" y="600"/>
                      <a:pt x="191" y="600"/>
                      <a:pt x="191" y="600"/>
                    </a:cubicBezTo>
                    <a:lnTo>
                      <a:pt x="139" y="572"/>
                    </a:lnTo>
                    <a:cubicBezTo>
                      <a:pt x="138" y="571"/>
                      <a:pt x="138" y="571"/>
                      <a:pt x="137" y="571"/>
                    </a:cubicBezTo>
                    <a:lnTo>
                      <a:pt x="92" y="534"/>
                    </a:lnTo>
                    <a:cubicBezTo>
                      <a:pt x="92" y="533"/>
                      <a:pt x="92" y="533"/>
                      <a:pt x="91" y="533"/>
                    </a:cubicBezTo>
                    <a:lnTo>
                      <a:pt x="54" y="488"/>
                    </a:lnTo>
                    <a:cubicBezTo>
                      <a:pt x="54" y="487"/>
                      <a:pt x="54" y="487"/>
                      <a:pt x="53" y="486"/>
                    </a:cubicBezTo>
                    <a:lnTo>
                      <a:pt x="25" y="434"/>
                    </a:lnTo>
                    <a:cubicBezTo>
                      <a:pt x="25" y="434"/>
                      <a:pt x="25" y="433"/>
                      <a:pt x="25" y="433"/>
                    </a:cubicBezTo>
                    <a:lnTo>
                      <a:pt x="7" y="376"/>
                    </a:lnTo>
                    <a:cubicBezTo>
                      <a:pt x="7" y="375"/>
                      <a:pt x="7" y="375"/>
                      <a:pt x="6" y="374"/>
                    </a:cubicBezTo>
                    <a:lnTo>
                      <a:pt x="0" y="313"/>
                    </a:lnTo>
                    <a:close/>
                    <a:moveTo>
                      <a:pt x="22" y="373"/>
                    </a:moveTo>
                    <a:lnTo>
                      <a:pt x="22" y="371"/>
                    </a:lnTo>
                    <a:lnTo>
                      <a:pt x="40" y="428"/>
                    </a:lnTo>
                    <a:lnTo>
                      <a:pt x="40" y="427"/>
                    </a:lnTo>
                    <a:lnTo>
                      <a:pt x="68" y="479"/>
                    </a:lnTo>
                    <a:lnTo>
                      <a:pt x="67" y="477"/>
                    </a:lnTo>
                    <a:lnTo>
                      <a:pt x="104" y="522"/>
                    </a:lnTo>
                    <a:lnTo>
                      <a:pt x="103" y="521"/>
                    </a:lnTo>
                    <a:lnTo>
                      <a:pt x="148" y="558"/>
                    </a:lnTo>
                    <a:lnTo>
                      <a:pt x="146" y="557"/>
                    </a:lnTo>
                    <a:lnTo>
                      <a:pt x="198" y="585"/>
                    </a:lnTo>
                    <a:lnTo>
                      <a:pt x="197" y="585"/>
                    </a:lnTo>
                    <a:lnTo>
                      <a:pt x="254" y="603"/>
                    </a:lnTo>
                    <a:lnTo>
                      <a:pt x="252" y="602"/>
                    </a:lnTo>
                    <a:lnTo>
                      <a:pt x="312" y="608"/>
                    </a:lnTo>
                    <a:lnTo>
                      <a:pt x="3336" y="608"/>
                    </a:lnTo>
                    <a:lnTo>
                      <a:pt x="3397" y="602"/>
                    </a:lnTo>
                    <a:lnTo>
                      <a:pt x="3395" y="603"/>
                    </a:lnTo>
                    <a:lnTo>
                      <a:pt x="3452" y="585"/>
                    </a:lnTo>
                    <a:lnTo>
                      <a:pt x="3451" y="585"/>
                    </a:lnTo>
                    <a:lnTo>
                      <a:pt x="3503" y="557"/>
                    </a:lnTo>
                    <a:lnTo>
                      <a:pt x="3501" y="558"/>
                    </a:lnTo>
                    <a:lnTo>
                      <a:pt x="3546" y="521"/>
                    </a:lnTo>
                    <a:lnTo>
                      <a:pt x="3545" y="522"/>
                    </a:lnTo>
                    <a:lnTo>
                      <a:pt x="3582" y="477"/>
                    </a:lnTo>
                    <a:lnTo>
                      <a:pt x="3581" y="479"/>
                    </a:lnTo>
                    <a:lnTo>
                      <a:pt x="3609" y="427"/>
                    </a:lnTo>
                    <a:lnTo>
                      <a:pt x="3609" y="428"/>
                    </a:lnTo>
                    <a:lnTo>
                      <a:pt x="3627" y="371"/>
                    </a:lnTo>
                    <a:lnTo>
                      <a:pt x="3626" y="373"/>
                    </a:lnTo>
                    <a:lnTo>
                      <a:pt x="3632" y="312"/>
                    </a:lnTo>
                    <a:lnTo>
                      <a:pt x="3632" y="313"/>
                    </a:lnTo>
                    <a:lnTo>
                      <a:pt x="3626" y="252"/>
                    </a:lnTo>
                    <a:lnTo>
                      <a:pt x="3627" y="254"/>
                    </a:lnTo>
                    <a:lnTo>
                      <a:pt x="3609" y="197"/>
                    </a:lnTo>
                    <a:lnTo>
                      <a:pt x="3609" y="198"/>
                    </a:lnTo>
                    <a:lnTo>
                      <a:pt x="3581" y="146"/>
                    </a:lnTo>
                    <a:lnTo>
                      <a:pt x="3582" y="148"/>
                    </a:lnTo>
                    <a:lnTo>
                      <a:pt x="3545" y="103"/>
                    </a:lnTo>
                    <a:lnTo>
                      <a:pt x="3546" y="104"/>
                    </a:lnTo>
                    <a:lnTo>
                      <a:pt x="3501" y="67"/>
                    </a:lnTo>
                    <a:lnTo>
                      <a:pt x="3503" y="68"/>
                    </a:lnTo>
                    <a:lnTo>
                      <a:pt x="3451" y="40"/>
                    </a:lnTo>
                    <a:lnTo>
                      <a:pt x="3452" y="40"/>
                    </a:lnTo>
                    <a:lnTo>
                      <a:pt x="3395" y="22"/>
                    </a:lnTo>
                    <a:lnTo>
                      <a:pt x="3397" y="22"/>
                    </a:lnTo>
                    <a:lnTo>
                      <a:pt x="3336" y="16"/>
                    </a:lnTo>
                    <a:lnTo>
                      <a:pt x="313" y="16"/>
                    </a:lnTo>
                    <a:lnTo>
                      <a:pt x="252" y="22"/>
                    </a:lnTo>
                    <a:lnTo>
                      <a:pt x="254" y="22"/>
                    </a:lnTo>
                    <a:lnTo>
                      <a:pt x="197" y="40"/>
                    </a:lnTo>
                    <a:lnTo>
                      <a:pt x="198" y="40"/>
                    </a:lnTo>
                    <a:lnTo>
                      <a:pt x="146" y="68"/>
                    </a:lnTo>
                    <a:lnTo>
                      <a:pt x="148" y="67"/>
                    </a:lnTo>
                    <a:lnTo>
                      <a:pt x="103" y="104"/>
                    </a:lnTo>
                    <a:lnTo>
                      <a:pt x="104" y="103"/>
                    </a:lnTo>
                    <a:lnTo>
                      <a:pt x="67" y="148"/>
                    </a:lnTo>
                    <a:lnTo>
                      <a:pt x="68" y="146"/>
                    </a:lnTo>
                    <a:lnTo>
                      <a:pt x="40" y="198"/>
                    </a:lnTo>
                    <a:lnTo>
                      <a:pt x="40" y="197"/>
                    </a:lnTo>
                    <a:lnTo>
                      <a:pt x="22" y="254"/>
                    </a:lnTo>
                    <a:lnTo>
                      <a:pt x="22" y="252"/>
                    </a:lnTo>
                    <a:lnTo>
                      <a:pt x="16" y="313"/>
                    </a:lnTo>
                    <a:lnTo>
                      <a:pt x="16" y="312"/>
                    </a:lnTo>
                    <a:lnTo>
                      <a:pt x="22" y="37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9" name="Rectangle 622"/>
              <p:cNvSpPr>
                <a:spLocks noChangeArrowheads="1"/>
              </p:cNvSpPr>
              <p:nvPr/>
            </p:nvSpPr>
            <p:spPr bwMode="auto">
              <a:xfrm>
                <a:off x="1030" y="2786"/>
                <a:ext cx="172" cy="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生活支援</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80" name="Freeform 623"/>
              <p:cNvSpPr>
                <a:spLocks/>
              </p:cNvSpPr>
              <p:nvPr/>
            </p:nvSpPr>
            <p:spPr bwMode="auto">
              <a:xfrm>
                <a:off x="857" y="2862"/>
                <a:ext cx="614" cy="95"/>
              </a:xfrm>
              <a:custGeom>
                <a:avLst/>
                <a:gdLst/>
                <a:ahLst/>
                <a:cxnLst>
                  <a:cxn ang="0">
                    <a:pos x="0" y="304"/>
                  </a:cxn>
                  <a:cxn ang="0">
                    <a:pos x="304" y="0"/>
                  </a:cxn>
                  <a:cxn ang="0">
                    <a:pos x="304" y="0"/>
                  </a:cxn>
                  <a:cxn ang="0">
                    <a:pos x="304" y="0"/>
                  </a:cxn>
                  <a:cxn ang="0">
                    <a:pos x="3312" y="0"/>
                  </a:cxn>
                  <a:cxn ang="0">
                    <a:pos x="3312" y="0"/>
                  </a:cxn>
                  <a:cxn ang="0">
                    <a:pos x="3616" y="304"/>
                  </a:cxn>
                  <a:cxn ang="0">
                    <a:pos x="3616" y="304"/>
                  </a:cxn>
                  <a:cxn ang="0">
                    <a:pos x="3616" y="304"/>
                  </a:cxn>
                  <a:cxn ang="0">
                    <a:pos x="3616" y="304"/>
                  </a:cxn>
                  <a:cxn ang="0">
                    <a:pos x="3616" y="304"/>
                  </a:cxn>
                  <a:cxn ang="0">
                    <a:pos x="3312" y="608"/>
                  </a:cxn>
                  <a:cxn ang="0">
                    <a:pos x="3312" y="608"/>
                  </a:cxn>
                  <a:cxn ang="0">
                    <a:pos x="3312" y="608"/>
                  </a:cxn>
                  <a:cxn ang="0">
                    <a:pos x="304" y="608"/>
                  </a:cxn>
                  <a:cxn ang="0">
                    <a:pos x="304" y="608"/>
                  </a:cxn>
                  <a:cxn ang="0">
                    <a:pos x="0" y="304"/>
                  </a:cxn>
                  <a:cxn ang="0">
                    <a:pos x="0" y="304"/>
                  </a:cxn>
                </a:cxnLst>
                <a:rect l="0" t="0" r="r" b="b"/>
                <a:pathLst>
                  <a:path w="3616" h="608">
                    <a:moveTo>
                      <a:pt x="0" y="304"/>
                    </a:moveTo>
                    <a:cubicBezTo>
                      <a:pt x="0" y="137"/>
                      <a:pt x="137" y="0"/>
                      <a:pt x="304" y="0"/>
                    </a:cubicBezTo>
                    <a:cubicBezTo>
                      <a:pt x="304" y="0"/>
                      <a:pt x="304" y="0"/>
                      <a:pt x="304" y="0"/>
                    </a:cubicBezTo>
                    <a:lnTo>
                      <a:pt x="304" y="0"/>
                    </a:lnTo>
                    <a:lnTo>
                      <a:pt x="3312" y="0"/>
                    </a:lnTo>
                    <a:lnTo>
                      <a:pt x="3312" y="0"/>
                    </a:lnTo>
                    <a:cubicBezTo>
                      <a:pt x="3480" y="0"/>
                      <a:pt x="3616" y="137"/>
                      <a:pt x="3616" y="304"/>
                    </a:cubicBezTo>
                    <a:cubicBezTo>
                      <a:pt x="3616" y="304"/>
                      <a:pt x="3616" y="304"/>
                      <a:pt x="3616" y="304"/>
                    </a:cubicBezTo>
                    <a:lnTo>
                      <a:pt x="3616" y="304"/>
                    </a:lnTo>
                    <a:lnTo>
                      <a:pt x="3616" y="304"/>
                    </a:lnTo>
                    <a:lnTo>
                      <a:pt x="3616" y="304"/>
                    </a:lnTo>
                    <a:cubicBezTo>
                      <a:pt x="3616" y="472"/>
                      <a:pt x="3480" y="608"/>
                      <a:pt x="3312" y="608"/>
                    </a:cubicBezTo>
                    <a:cubicBezTo>
                      <a:pt x="3312" y="608"/>
                      <a:pt x="3312" y="608"/>
                      <a:pt x="3312" y="608"/>
                    </a:cubicBezTo>
                    <a:lnTo>
                      <a:pt x="3312" y="608"/>
                    </a:lnTo>
                    <a:lnTo>
                      <a:pt x="304" y="608"/>
                    </a:lnTo>
                    <a:lnTo>
                      <a:pt x="304" y="608"/>
                    </a:lnTo>
                    <a:cubicBezTo>
                      <a:pt x="137" y="608"/>
                      <a:pt x="0" y="472"/>
                      <a:pt x="0" y="304"/>
                    </a:cubicBezTo>
                    <a:cubicBezTo>
                      <a:pt x="0" y="304"/>
                      <a:pt x="0" y="304"/>
                      <a:pt x="0" y="304"/>
                    </a:cubicBezTo>
                    <a:close/>
                  </a:path>
                </a:pathLst>
              </a:custGeom>
              <a:solidFill>
                <a:srgbClr val="DCE6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1" name="Freeform 624"/>
              <p:cNvSpPr>
                <a:spLocks noEditPoints="1"/>
              </p:cNvSpPr>
              <p:nvPr/>
            </p:nvSpPr>
            <p:spPr bwMode="auto">
              <a:xfrm>
                <a:off x="856" y="2861"/>
                <a:ext cx="616" cy="97"/>
              </a:xfrm>
              <a:custGeom>
                <a:avLst/>
                <a:gdLst/>
                <a:ahLst/>
                <a:cxnLst>
                  <a:cxn ang="0">
                    <a:pos x="6" y="251"/>
                  </a:cxn>
                  <a:cxn ang="0">
                    <a:pos x="25" y="191"/>
                  </a:cxn>
                  <a:cxn ang="0">
                    <a:pos x="91" y="92"/>
                  </a:cxn>
                  <a:cxn ang="0">
                    <a:pos x="139" y="53"/>
                  </a:cxn>
                  <a:cxn ang="0">
                    <a:pos x="249" y="7"/>
                  </a:cxn>
                  <a:cxn ang="0">
                    <a:pos x="3320" y="0"/>
                  </a:cxn>
                  <a:cxn ang="0">
                    <a:pos x="3441" y="25"/>
                  </a:cxn>
                  <a:cxn ang="0">
                    <a:pos x="3496" y="54"/>
                  </a:cxn>
                  <a:cxn ang="0">
                    <a:pos x="3579" y="137"/>
                  </a:cxn>
                  <a:cxn ang="0">
                    <a:pos x="3608" y="192"/>
                  </a:cxn>
                  <a:cxn ang="0">
                    <a:pos x="3632" y="312"/>
                  </a:cxn>
                  <a:cxn ang="0">
                    <a:pos x="3626" y="376"/>
                  </a:cxn>
                  <a:cxn ang="0">
                    <a:pos x="3580" y="486"/>
                  </a:cxn>
                  <a:cxn ang="0">
                    <a:pos x="3541" y="534"/>
                  </a:cxn>
                  <a:cxn ang="0">
                    <a:pos x="3442" y="600"/>
                  </a:cxn>
                  <a:cxn ang="0">
                    <a:pos x="3382" y="618"/>
                  </a:cxn>
                  <a:cxn ang="0">
                    <a:pos x="251" y="618"/>
                  </a:cxn>
                  <a:cxn ang="0">
                    <a:pos x="191" y="600"/>
                  </a:cxn>
                  <a:cxn ang="0">
                    <a:pos x="92" y="534"/>
                  </a:cxn>
                  <a:cxn ang="0">
                    <a:pos x="53" y="486"/>
                  </a:cxn>
                  <a:cxn ang="0">
                    <a:pos x="7" y="376"/>
                  </a:cxn>
                  <a:cxn ang="0">
                    <a:pos x="22" y="373"/>
                  </a:cxn>
                  <a:cxn ang="0">
                    <a:pos x="40" y="427"/>
                  </a:cxn>
                  <a:cxn ang="0">
                    <a:pos x="104" y="522"/>
                  </a:cxn>
                  <a:cxn ang="0">
                    <a:pos x="146" y="557"/>
                  </a:cxn>
                  <a:cxn ang="0">
                    <a:pos x="254" y="603"/>
                  </a:cxn>
                  <a:cxn ang="0">
                    <a:pos x="3320" y="608"/>
                  </a:cxn>
                  <a:cxn ang="0">
                    <a:pos x="3436" y="585"/>
                  </a:cxn>
                  <a:cxn ang="0">
                    <a:pos x="3485" y="558"/>
                  </a:cxn>
                  <a:cxn ang="0">
                    <a:pos x="3566" y="477"/>
                  </a:cxn>
                  <a:cxn ang="0">
                    <a:pos x="3593" y="428"/>
                  </a:cxn>
                  <a:cxn ang="0">
                    <a:pos x="3616" y="312"/>
                  </a:cxn>
                  <a:cxn ang="0">
                    <a:pos x="3611" y="254"/>
                  </a:cxn>
                  <a:cxn ang="0">
                    <a:pos x="3565" y="146"/>
                  </a:cxn>
                  <a:cxn ang="0">
                    <a:pos x="3530" y="104"/>
                  </a:cxn>
                  <a:cxn ang="0">
                    <a:pos x="3435" y="40"/>
                  </a:cxn>
                  <a:cxn ang="0">
                    <a:pos x="3381" y="22"/>
                  </a:cxn>
                  <a:cxn ang="0">
                    <a:pos x="252" y="22"/>
                  </a:cxn>
                  <a:cxn ang="0">
                    <a:pos x="198" y="40"/>
                  </a:cxn>
                  <a:cxn ang="0">
                    <a:pos x="103" y="104"/>
                  </a:cxn>
                  <a:cxn ang="0">
                    <a:pos x="68" y="146"/>
                  </a:cxn>
                  <a:cxn ang="0">
                    <a:pos x="22" y="254"/>
                  </a:cxn>
                  <a:cxn ang="0">
                    <a:pos x="16" y="312"/>
                  </a:cxn>
                </a:cxnLst>
                <a:rect l="0" t="0" r="r" b="b"/>
                <a:pathLst>
                  <a:path w="3632" h="624">
                    <a:moveTo>
                      <a:pt x="0" y="313"/>
                    </a:moveTo>
                    <a:cubicBezTo>
                      <a:pt x="0" y="313"/>
                      <a:pt x="0" y="312"/>
                      <a:pt x="0" y="312"/>
                    </a:cubicBezTo>
                    <a:lnTo>
                      <a:pt x="6" y="251"/>
                    </a:lnTo>
                    <a:cubicBezTo>
                      <a:pt x="7" y="250"/>
                      <a:pt x="7" y="250"/>
                      <a:pt x="7" y="249"/>
                    </a:cubicBezTo>
                    <a:lnTo>
                      <a:pt x="25" y="192"/>
                    </a:lnTo>
                    <a:cubicBezTo>
                      <a:pt x="25" y="192"/>
                      <a:pt x="25" y="191"/>
                      <a:pt x="25" y="191"/>
                    </a:cubicBezTo>
                    <a:lnTo>
                      <a:pt x="53" y="139"/>
                    </a:lnTo>
                    <a:cubicBezTo>
                      <a:pt x="54" y="138"/>
                      <a:pt x="54" y="138"/>
                      <a:pt x="54" y="137"/>
                    </a:cubicBezTo>
                    <a:lnTo>
                      <a:pt x="91" y="92"/>
                    </a:lnTo>
                    <a:cubicBezTo>
                      <a:pt x="92" y="92"/>
                      <a:pt x="92" y="92"/>
                      <a:pt x="92" y="91"/>
                    </a:cubicBezTo>
                    <a:lnTo>
                      <a:pt x="137" y="54"/>
                    </a:lnTo>
                    <a:cubicBezTo>
                      <a:pt x="138" y="54"/>
                      <a:pt x="138" y="54"/>
                      <a:pt x="139" y="53"/>
                    </a:cubicBezTo>
                    <a:lnTo>
                      <a:pt x="191" y="25"/>
                    </a:lnTo>
                    <a:cubicBezTo>
                      <a:pt x="191" y="25"/>
                      <a:pt x="192" y="25"/>
                      <a:pt x="192" y="25"/>
                    </a:cubicBezTo>
                    <a:lnTo>
                      <a:pt x="249" y="7"/>
                    </a:lnTo>
                    <a:cubicBezTo>
                      <a:pt x="250" y="7"/>
                      <a:pt x="250" y="7"/>
                      <a:pt x="251" y="6"/>
                    </a:cubicBezTo>
                    <a:lnTo>
                      <a:pt x="312" y="0"/>
                    </a:lnTo>
                    <a:lnTo>
                      <a:pt x="3320" y="0"/>
                    </a:lnTo>
                    <a:lnTo>
                      <a:pt x="3382" y="6"/>
                    </a:lnTo>
                    <a:cubicBezTo>
                      <a:pt x="3383" y="7"/>
                      <a:pt x="3383" y="7"/>
                      <a:pt x="3384" y="7"/>
                    </a:cubicBezTo>
                    <a:lnTo>
                      <a:pt x="3441" y="25"/>
                    </a:lnTo>
                    <a:cubicBezTo>
                      <a:pt x="3441" y="25"/>
                      <a:pt x="3442" y="25"/>
                      <a:pt x="3442" y="25"/>
                    </a:cubicBezTo>
                    <a:lnTo>
                      <a:pt x="3494" y="53"/>
                    </a:lnTo>
                    <a:cubicBezTo>
                      <a:pt x="3495" y="54"/>
                      <a:pt x="3495" y="54"/>
                      <a:pt x="3496" y="54"/>
                    </a:cubicBezTo>
                    <a:lnTo>
                      <a:pt x="3541" y="91"/>
                    </a:lnTo>
                    <a:cubicBezTo>
                      <a:pt x="3541" y="92"/>
                      <a:pt x="3541" y="92"/>
                      <a:pt x="3542" y="92"/>
                    </a:cubicBezTo>
                    <a:lnTo>
                      <a:pt x="3579" y="137"/>
                    </a:lnTo>
                    <a:cubicBezTo>
                      <a:pt x="3579" y="138"/>
                      <a:pt x="3579" y="138"/>
                      <a:pt x="3580" y="139"/>
                    </a:cubicBezTo>
                    <a:lnTo>
                      <a:pt x="3608" y="191"/>
                    </a:lnTo>
                    <a:cubicBezTo>
                      <a:pt x="3608" y="191"/>
                      <a:pt x="3608" y="192"/>
                      <a:pt x="3608" y="192"/>
                    </a:cubicBezTo>
                    <a:lnTo>
                      <a:pt x="3626" y="249"/>
                    </a:lnTo>
                    <a:cubicBezTo>
                      <a:pt x="3626" y="250"/>
                      <a:pt x="3626" y="250"/>
                      <a:pt x="3626" y="251"/>
                    </a:cubicBezTo>
                    <a:lnTo>
                      <a:pt x="3632" y="312"/>
                    </a:lnTo>
                    <a:cubicBezTo>
                      <a:pt x="3632" y="312"/>
                      <a:pt x="3632" y="313"/>
                      <a:pt x="3632" y="313"/>
                    </a:cubicBezTo>
                    <a:lnTo>
                      <a:pt x="3626" y="374"/>
                    </a:lnTo>
                    <a:cubicBezTo>
                      <a:pt x="3626" y="375"/>
                      <a:pt x="3626" y="375"/>
                      <a:pt x="3626" y="376"/>
                    </a:cubicBezTo>
                    <a:lnTo>
                      <a:pt x="3608" y="433"/>
                    </a:lnTo>
                    <a:cubicBezTo>
                      <a:pt x="3608" y="433"/>
                      <a:pt x="3608" y="434"/>
                      <a:pt x="3608" y="434"/>
                    </a:cubicBezTo>
                    <a:lnTo>
                      <a:pt x="3580" y="486"/>
                    </a:lnTo>
                    <a:cubicBezTo>
                      <a:pt x="3579" y="487"/>
                      <a:pt x="3579" y="487"/>
                      <a:pt x="3579" y="488"/>
                    </a:cubicBezTo>
                    <a:lnTo>
                      <a:pt x="3542" y="533"/>
                    </a:lnTo>
                    <a:cubicBezTo>
                      <a:pt x="3541" y="533"/>
                      <a:pt x="3541" y="533"/>
                      <a:pt x="3541" y="534"/>
                    </a:cubicBezTo>
                    <a:lnTo>
                      <a:pt x="3496" y="571"/>
                    </a:lnTo>
                    <a:cubicBezTo>
                      <a:pt x="3495" y="571"/>
                      <a:pt x="3495" y="571"/>
                      <a:pt x="3494" y="572"/>
                    </a:cubicBezTo>
                    <a:lnTo>
                      <a:pt x="3442" y="600"/>
                    </a:lnTo>
                    <a:cubicBezTo>
                      <a:pt x="3442" y="600"/>
                      <a:pt x="3441" y="600"/>
                      <a:pt x="3441" y="600"/>
                    </a:cubicBezTo>
                    <a:lnTo>
                      <a:pt x="3384" y="618"/>
                    </a:lnTo>
                    <a:cubicBezTo>
                      <a:pt x="3383" y="618"/>
                      <a:pt x="3383" y="618"/>
                      <a:pt x="3382" y="618"/>
                    </a:cubicBezTo>
                    <a:lnTo>
                      <a:pt x="3321" y="624"/>
                    </a:lnTo>
                    <a:lnTo>
                      <a:pt x="312" y="624"/>
                    </a:lnTo>
                    <a:lnTo>
                      <a:pt x="251" y="618"/>
                    </a:lnTo>
                    <a:cubicBezTo>
                      <a:pt x="250" y="618"/>
                      <a:pt x="250" y="618"/>
                      <a:pt x="249" y="618"/>
                    </a:cubicBezTo>
                    <a:lnTo>
                      <a:pt x="192" y="600"/>
                    </a:lnTo>
                    <a:cubicBezTo>
                      <a:pt x="192" y="600"/>
                      <a:pt x="191" y="600"/>
                      <a:pt x="191" y="600"/>
                    </a:cubicBezTo>
                    <a:lnTo>
                      <a:pt x="139" y="572"/>
                    </a:lnTo>
                    <a:cubicBezTo>
                      <a:pt x="138" y="571"/>
                      <a:pt x="138" y="571"/>
                      <a:pt x="137" y="571"/>
                    </a:cubicBezTo>
                    <a:lnTo>
                      <a:pt x="92" y="534"/>
                    </a:lnTo>
                    <a:cubicBezTo>
                      <a:pt x="92" y="533"/>
                      <a:pt x="92" y="533"/>
                      <a:pt x="91" y="533"/>
                    </a:cubicBezTo>
                    <a:lnTo>
                      <a:pt x="54" y="488"/>
                    </a:lnTo>
                    <a:cubicBezTo>
                      <a:pt x="54" y="487"/>
                      <a:pt x="54" y="487"/>
                      <a:pt x="53" y="486"/>
                    </a:cubicBezTo>
                    <a:lnTo>
                      <a:pt x="25" y="434"/>
                    </a:lnTo>
                    <a:cubicBezTo>
                      <a:pt x="25" y="434"/>
                      <a:pt x="25" y="433"/>
                      <a:pt x="25" y="433"/>
                    </a:cubicBezTo>
                    <a:lnTo>
                      <a:pt x="7" y="376"/>
                    </a:lnTo>
                    <a:cubicBezTo>
                      <a:pt x="7" y="375"/>
                      <a:pt x="7" y="375"/>
                      <a:pt x="6" y="374"/>
                    </a:cubicBezTo>
                    <a:lnTo>
                      <a:pt x="0" y="313"/>
                    </a:lnTo>
                    <a:close/>
                    <a:moveTo>
                      <a:pt x="22" y="373"/>
                    </a:moveTo>
                    <a:lnTo>
                      <a:pt x="22" y="371"/>
                    </a:lnTo>
                    <a:lnTo>
                      <a:pt x="40" y="428"/>
                    </a:lnTo>
                    <a:lnTo>
                      <a:pt x="40" y="427"/>
                    </a:lnTo>
                    <a:lnTo>
                      <a:pt x="68" y="479"/>
                    </a:lnTo>
                    <a:lnTo>
                      <a:pt x="67" y="477"/>
                    </a:lnTo>
                    <a:lnTo>
                      <a:pt x="104" y="522"/>
                    </a:lnTo>
                    <a:lnTo>
                      <a:pt x="103" y="521"/>
                    </a:lnTo>
                    <a:lnTo>
                      <a:pt x="148" y="558"/>
                    </a:lnTo>
                    <a:lnTo>
                      <a:pt x="146" y="557"/>
                    </a:lnTo>
                    <a:lnTo>
                      <a:pt x="198" y="585"/>
                    </a:lnTo>
                    <a:lnTo>
                      <a:pt x="197" y="585"/>
                    </a:lnTo>
                    <a:lnTo>
                      <a:pt x="254" y="603"/>
                    </a:lnTo>
                    <a:lnTo>
                      <a:pt x="252" y="602"/>
                    </a:lnTo>
                    <a:lnTo>
                      <a:pt x="312" y="608"/>
                    </a:lnTo>
                    <a:lnTo>
                      <a:pt x="3320" y="608"/>
                    </a:lnTo>
                    <a:lnTo>
                      <a:pt x="3381" y="602"/>
                    </a:lnTo>
                    <a:lnTo>
                      <a:pt x="3379" y="603"/>
                    </a:lnTo>
                    <a:lnTo>
                      <a:pt x="3436" y="585"/>
                    </a:lnTo>
                    <a:lnTo>
                      <a:pt x="3435" y="585"/>
                    </a:lnTo>
                    <a:lnTo>
                      <a:pt x="3487" y="557"/>
                    </a:lnTo>
                    <a:lnTo>
                      <a:pt x="3485" y="558"/>
                    </a:lnTo>
                    <a:lnTo>
                      <a:pt x="3530" y="521"/>
                    </a:lnTo>
                    <a:lnTo>
                      <a:pt x="3529" y="522"/>
                    </a:lnTo>
                    <a:lnTo>
                      <a:pt x="3566" y="477"/>
                    </a:lnTo>
                    <a:lnTo>
                      <a:pt x="3565" y="479"/>
                    </a:lnTo>
                    <a:lnTo>
                      <a:pt x="3593" y="427"/>
                    </a:lnTo>
                    <a:lnTo>
                      <a:pt x="3593" y="428"/>
                    </a:lnTo>
                    <a:lnTo>
                      <a:pt x="3611" y="371"/>
                    </a:lnTo>
                    <a:lnTo>
                      <a:pt x="3610" y="373"/>
                    </a:lnTo>
                    <a:lnTo>
                      <a:pt x="3616" y="312"/>
                    </a:lnTo>
                    <a:lnTo>
                      <a:pt x="3616" y="313"/>
                    </a:lnTo>
                    <a:lnTo>
                      <a:pt x="3610" y="252"/>
                    </a:lnTo>
                    <a:lnTo>
                      <a:pt x="3611" y="254"/>
                    </a:lnTo>
                    <a:lnTo>
                      <a:pt x="3593" y="197"/>
                    </a:lnTo>
                    <a:lnTo>
                      <a:pt x="3593" y="198"/>
                    </a:lnTo>
                    <a:lnTo>
                      <a:pt x="3565" y="146"/>
                    </a:lnTo>
                    <a:lnTo>
                      <a:pt x="3566" y="148"/>
                    </a:lnTo>
                    <a:lnTo>
                      <a:pt x="3529" y="103"/>
                    </a:lnTo>
                    <a:lnTo>
                      <a:pt x="3530" y="104"/>
                    </a:lnTo>
                    <a:lnTo>
                      <a:pt x="3485" y="67"/>
                    </a:lnTo>
                    <a:lnTo>
                      <a:pt x="3487" y="68"/>
                    </a:lnTo>
                    <a:lnTo>
                      <a:pt x="3435" y="40"/>
                    </a:lnTo>
                    <a:lnTo>
                      <a:pt x="3436" y="40"/>
                    </a:lnTo>
                    <a:lnTo>
                      <a:pt x="3379" y="22"/>
                    </a:lnTo>
                    <a:lnTo>
                      <a:pt x="3381" y="22"/>
                    </a:lnTo>
                    <a:lnTo>
                      <a:pt x="3320" y="16"/>
                    </a:lnTo>
                    <a:lnTo>
                      <a:pt x="313" y="16"/>
                    </a:lnTo>
                    <a:lnTo>
                      <a:pt x="252" y="22"/>
                    </a:lnTo>
                    <a:lnTo>
                      <a:pt x="254" y="22"/>
                    </a:lnTo>
                    <a:lnTo>
                      <a:pt x="197" y="40"/>
                    </a:lnTo>
                    <a:lnTo>
                      <a:pt x="198" y="40"/>
                    </a:lnTo>
                    <a:lnTo>
                      <a:pt x="146" y="68"/>
                    </a:lnTo>
                    <a:lnTo>
                      <a:pt x="148" y="67"/>
                    </a:lnTo>
                    <a:lnTo>
                      <a:pt x="103" y="104"/>
                    </a:lnTo>
                    <a:lnTo>
                      <a:pt x="104" y="103"/>
                    </a:lnTo>
                    <a:lnTo>
                      <a:pt x="67" y="148"/>
                    </a:lnTo>
                    <a:lnTo>
                      <a:pt x="68" y="146"/>
                    </a:lnTo>
                    <a:lnTo>
                      <a:pt x="40" y="198"/>
                    </a:lnTo>
                    <a:lnTo>
                      <a:pt x="40" y="197"/>
                    </a:lnTo>
                    <a:lnTo>
                      <a:pt x="22" y="254"/>
                    </a:lnTo>
                    <a:lnTo>
                      <a:pt x="22" y="252"/>
                    </a:lnTo>
                    <a:lnTo>
                      <a:pt x="16" y="313"/>
                    </a:lnTo>
                    <a:lnTo>
                      <a:pt x="16" y="312"/>
                    </a:lnTo>
                    <a:lnTo>
                      <a:pt x="22" y="373"/>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2" name="Rectangle 625"/>
              <p:cNvSpPr>
                <a:spLocks noChangeArrowheads="1"/>
              </p:cNvSpPr>
              <p:nvPr/>
            </p:nvSpPr>
            <p:spPr bwMode="auto">
              <a:xfrm>
                <a:off x="1033" y="2880"/>
                <a:ext cx="101" cy="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集落</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83" name="Rectangle 626"/>
              <p:cNvSpPr>
                <a:spLocks noChangeArrowheads="1"/>
              </p:cNvSpPr>
              <p:nvPr/>
            </p:nvSpPr>
            <p:spPr bwMode="auto">
              <a:xfrm>
                <a:off x="1163" y="2880"/>
                <a:ext cx="101" cy="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支援</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84" name="Rectangle 627"/>
              <p:cNvSpPr>
                <a:spLocks noChangeArrowheads="1"/>
              </p:cNvSpPr>
              <p:nvPr/>
            </p:nvSpPr>
            <p:spPr bwMode="auto">
              <a:xfrm>
                <a:off x="785" y="3050"/>
                <a:ext cx="766"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dirty="0" smtClean="0">
                    <a:ln>
                      <a:noFill/>
                    </a:ln>
                    <a:solidFill>
                      <a:srgbClr val="000000"/>
                    </a:solidFill>
                    <a:effectLst/>
                    <a:latin typeface="ＭＳ Ｐゴシック" pitchFamily="50" charset="-128"/>
                    <a:ea typeface="ＭＳ Ｐゴシック" pitchFamily="50" charset="-128"/>
                  </a:rPr>
                  <a:t>集落の支え合い活動の拠点</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sp>
          <p:nvSpPr>
            <p:cNvPr id="229" name="Freeform 629"/>
            <p:cNvSpPr>
              <a:spLocks/>
            </p:cNvSpPr>
            <p:nvPr/>
          </p:nvSpPr>
          <p:spPr bwMode="auto">
            <a:xfrm>
              <a:off x="5659862" y="2375174"/>
              <a:ext cx="603406" cy="286453"/>
            </a:xfrm>
            <a:custGeom>
              <a:avLst/>
              <a:gdLst/>
              <a:ahLst/>
              <a:cxnLst>
                <a:cxn ang="0">
                  <a:pos x="48" y="0"/>
                </a:cxn>
                <a:cxn ang="0">
                  <a:pos x="64" y="720"/>
                </a:cxn>
                <a:cxn ang="0">
                  <a:pos x="40" y="696"/>
                </a:cxn>
                <a:cxn ang="0">
                  <a:pos x="1112" y="680"/>
                </a:cxn>
                <a:cxn ang="0">
                  <a:pos x="1113" y="728"/>
                </a:cxn>
                <a:cxn ang="0">
                  <a:pos x="41" y="744"/>
                </a:cxn>
                <a:cxn ang="0">
                  <a:pos x="16" y="721"/>
                </a:cxn>
                <a:cxn ang="0">
                  <a:pos x="0" y="1"/>
                </a:cxn>
                <a:cxn ang="0">
                  <a:pos x="48" y="0"/>
                </a:cxn>
              </a:cxnLst>
              <a:rect l="0" t="0" r="r" b="b"/>
              <a:pathLst>
                <a:path w="1113" h="745">
                  <a:moveTo>
                    <a:pt x="48" y="0"/>
                  </a:moveTo>
                  <a:lnTo>
                    <a:pt x="64" y="720"/>
                  </a:lnTo>
                  <a:lnTo>
                    <a:pt x="40" y="696"/>
                  </a:lnTo>
                  <a:lnTo>
                    <a:pt x="1112" y="680"/>
                  </a:lnTo>
                  <a:lnTo>
                    <a:pt x="1113" y="728"/>
                  </a:lnTo>
                  <a:lnTo>
                    <a:pt x="41" y="744"/>
                  </a:lnTo>
                  <a:cubicBezTo>
                    <a:pt x="28" y="745"/>
                    <a:pt x="17" y="734"/>
                    <a:pt x="16" y="721"/>
                  </a:cubicBezTo>
                  <a:lnTo>
                    <a:pt x="0" y="1"/>
                  </a:lnTo>
                  <a:lnTo>
                    <a:pt x="48" y="0"/>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630"/>
            <p:cNvSpPr>
              <a:spLocks/>
            </p:cNvSpPr>
            <p:nvPr/>
          </p:nvSpPr>
          <p:spPr bwMode="auto">
            <a:xfrm>
              <a:off x="4929190" y="2446612"/>
              <a:ext cx="1025525" cy="350837"/>
            </a:xfrm>
            <a:custGeom>
              <a:avLst/>
              <a:gdLst/>
              <a:ahLst/>
              <a:cxnLst>
                <a:cxn ang="0">
                  <a:pos x="0" y="120"/>
                </a:cxn>
                <a:cxn ang="0">
                  <a:pos x="120" y="0"/>
                </a:cxn>
                <a:cxn ang="0">
                  <a:pos x="120" y="0"/>
                </a:cxn>
                <a:cxn ang="0">
                  <a:pos x="120" y="0"/>
                </a:cxn>
                <a:cxn ang="0">
                  <a:pos x="1130" y="0"/>
                </a:cxn>
                <a:cxn ang="0">
                  <a:pos x="1100" y="0"/>
                </a:cxn>
                <a:cxn ang="0">
                  <a:pos x="1614" y="0"/>
                </a:cxn>
                <a:cxn ang="0">
                  <a:pos x="1816" y="0"/>
                </a:cxn>
                <a:cxn ang="0">
                  <a:pos x="1816" y="0"/>
                </a:cxn>
                <a:cxn ang="0">
                  <a:pos x="1936" y="120"/>
                </a:cxn>
                <a:cxn ang="0">
                  <a:pos x="1936" y="120"/>
                </a:cxn>
                <a:cxn ang="0">
                  <a:pos x="1936" y="120"/>
                </a:cxn>
                <a:cxn ang="0">
                  <a:pos x="1936" y="120"/>
                </a:cxn>
                <a:cxn ang="0">
                  <a:pos x="1936" y="120"/>
                </a:cxn>
                <a:cxn ang="0">
                  <a:pos x="1936" y="300"/>
                </a:cxn>
                <a:cxn ang="0">
                  <a:pos x="1936" y="600"/>
                </a:cxn>
                <a:cxn ang="0">
                  <a:pos x="1936" y="600"/>
                </a:cxn>
                <a:cxn ang="0">
                  <a:pos x="1816" y="720"/>
                </a:cxn>
                <a:cxn ang="0">
                  <a:pos x="1816" y="720"/>
                </a:cxn>
                <a:cxn ang="0">
                  <a:pos x="1816" y="720"/>
                </a:cxn>
                <a:cxn ang="0">
                  <a:pos x="1614" y="720"/>
                </a:cxn>
                <a:cxn ang="0">
                  <a:pos x="1130" y="720"/>
                </a:cxn>
                <a:cxn ang="0">
                  <a:pos x="1130" y="720"/>
                </a:cxn>
                <a:cxn ang="0">
                  <a:pos x="120" y="720"/>
                </a:cxn>
                <a:cxn ang="0">
                  <a:pos x="120" y="720"/>
                </a:cxn>
                <a:cxn ang="0">
                  <a:pos x="0" y="600"/>
                </a:cxn>
                <a:cxn ang="0">
                  <a:pos x="0" y="600"/>
                </a:cxn>
                <a:cxn ang="0">
                  <a:pos x="0" y="600"/>
                </a:cxn>
                <a:cxn ang="0">
                  <a:pos x="0" y="300"/>
                </a:cxn>
                <a:cxn ang="0">
                  <a:pos x="0" y="120"/>
                </a:cxn>
                <a:cxn ang="0">
                  <a:pos x="0" y="120"/>
                </a:cxn>
              </a:cxnLst>
              <a:rect l="0" t="0" r="r" b="b"/>
              <a:pathLst>
                <a:path w="1936" h="720">
                  <a:moveTo>
                    <a:pt x="0" y="120"/>
                  </a:moveTo>
                  <a:cubicBezTo>
                    <a:pt x="0" y="54"/>
                    <a:pt x="54" y="0"/>
                    <a:pt x="120" y="0"/>
                  </a:cubicBezTo>
                  <a:cubicBezTo>
                    <a:pt x="120" y="0"/>
                    <a:pt x="120" y="0"/>
                    <a:pt x="120" y="0"/>
                  </a:cubicBezTo>
                  <a:lnTo>
                    <a:pt x="120" y="0"/>
                  </a:lnTo>
                  <a:lnTo>
                    <a:pt x="1130" y="0"/>
                  </a:lnTo>
                  <a:lnTo>
                    <a:pt x="1100" y="0"/>
                  </a:lnTo>
                  <a:lnTo>
                    <a:pt x="1614" y="0"/>
                  </a:lnTo>
                  <a:lnTo>
                    <a:pt x="1816" y="0"/>
                  </a:lnTo>
                  <a:lnTo>
                    <a:pt x="1816" y="0"/>
                  </a:lnTo>
                  <a:cubicBezTo>
                    <a:pt x="1883" y="0"/>
                    <a:pt x="1936" y="54"/>
                    <a:pt x="1936" y="120"/>
                  </a:cubicBezTo>
                  <a:cubicBezTo>
                    <a:pt x="1936" y="120"/>
                    <a:pt x="1936" y="120"/>
                    <a:pt x="1936" y="120"/>
                  </a:cubicBezTo>
                  <a:lnTo>
                    <a:pt x="1936" y="120"/>
                  </a:lnTo>
                  <a:lnTo>
                    <a:pt x="1936" y="120"/>
                  </a:lnTo>
                  <a:lnTo>
                    <a:pt x="1936" y="120"/>
                  </a:lnTo>
                  <a:lnTo>
                    <a:pt x="1936" y="300"/>
                  </a:lnTo>
                  <a:lnTo>
                    <a:pt x="1936" y="600"/>
                  </a:lnTo>
                  <a:lnTo>
                    <a:pt x="1936" y="600"/>
                  </a:lnTo>
                  <a:cubicBezTo>
                    <a:pt x="1936" y="667"/>
                    <a:pt x="1883" y="720"/>
                    <a:pt x="1816" y="720"/>
                  </a:cubicBezTo>
                  <a:cubicBezTo>
                    <a:pt x="1816" y="720"/>
                    <a:pt x="1816" y="720"/>
                    <a:pt x="1816" y="720"/>
                  </a:cubicBezTo>
                  <a:lnTo>
                    <a:pt x="1816" y="720"/>
                  </a:lnTo>
                  <a:lnTo>
                    <a:pt x="1614" y="720"/>
                  </a:lnTo>
                  <a:lnTo>
                    <a:pt x="1130" y="720"/>
                  </a:lnTo>
                  <a:lnTo>
                    <a:pt x="1130" y="720"/>
                  </a:lnTo>
                  <a:lnTo>
                    <a:pt x="120" y="720"/>
                  </a:lnTo>
                  <a:lnTo>
                    <a:pt x="120" y="720"/>
                  </a:lnTo>
                  <a:cubicBezTo>
                    <a:pt x="54" y="720"/>
                    <a:pt x="0" y="667"/>
                    <a:pt x="0" y="600"/>
                  </a:cubicBezTo>
                  <a:cubicBezTo>
                    <a:pt x="0" y="600"/>
                    <a:pt x="0" y="600"/>
                    <a:pt x="0" y="600"/>
                  </a:cubicBezTo>
                  <a:lnTo>
                    <a:pt x="0" y="600"/>
                  </a:lnTo>
                  <a:lnTo>
                    <a:pt x="0" y="300"/>
                  </a:lnTo>
                  <a:lnTo>
                    <a:pt x="0" y="120"/>
                  </a:lnTo>
                  <a:lnTo>
                    <a:pt x="0" y="120"/>
                  </a:lnTo>
                  <a:close/>
                </a:path>
              </a:pathLst>
            </a:custGeom>
            <a:solidFill>
              <a:srgbClr val="FDEAD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1" name="Freeform 631"/>
            <p:cNvSpPr>
              <a:spLocks noEditPoints="1"/>
            </p:cNvSpPr>
            <p:nvPr/>
          </p:nvSpPr>
          <p:spPr bwMode="auto">
            <a:xfrm>
              <a:off x="4929190" y="2446612"/>
              <a:ext cx="1042988" cy="366712"/>
            </a:xfrm>
            <a:custGeom>
              <a:avLst/>
              <a:gdLst/>
              <a:ahLst/>
              <a:cxnLst>
                <a:cxn ang="0">
                  <a:pos x="1" y="133"/>
                </a:cxn>
                <a:cxn ang="0">
                  <a:pos x="12" y="80"/>
                </a:cxn>
                <a:cxn ang="0">
                  <a:pos x="42" y="38"/>
                </a:cxn>
                <a:cxn ang="0">
                  <a:pos x="86" y="10"/>
                </a:cxn>
                <a:cxn ang="0">
                  <a:pos x="136" y="0"/>
                </a:cxn>
                <a:cxn ang="0">
                  <a:pos x="1168" y="0"/>
                </a:cxn>
                <a:cxn ang="0">
                  <a:pos x="1116" y="32"/>
                </a:cxn>
                <a:cxn ang="0">
                  <a:pos x="1630" y="0"/>
                </a:cxn>
                <a:cxn ang="0">
                  <a:pos x="1835" y="1"/>
                </a:cxn>
                <a:cxn ang="0">
                  <a:pos x="1889" y="12"/>
                </a:cxn>
                <a:cxn ang="0">
                  <a:pos x="1931" y="42"/>
                </a:cxn>
                <a:cxn ang="0">
                  <a:pos x="1959" y="86"/>
                </a:cxn>
                <a:cxn ang="0">
                  <a:pos x="1968" y="136"/>
                </a:cxn>
                <a:cxn ang="0">
                  <a:pos x="1968" y="616"/>
                </a:cxn>
                <a:cxn ang="0">
                  <a:pos x="1959" y="666"/>
                </a:cxn>
                <a:cxn ang="0">
                  <a:pos x="1931" y="711"/>
                </a:cxn>
                <a:cxn ang="0">
                  <a:pos x="1889" y="741"/>
                </a:cxn>
                <a:cxn ang="0">
                  <a:pos x="1835" y="752"/>
                </a:cxn>
                <a:cxn ang="0">
                  <a:pos x="1630" y="752"/>
                </a:cxn>
                <a:cxn ang="0">
                  <a:pos x="136" y="752"/>
                </a:cxn>
                <a:cxn ang="0">
                  <a:pos x="86" y="743"/>
                </a:cxn>
                <a:cxn ang="0">
                  <a:pos x="42" y="715"/>
                </a:cxn>
                <a:cxn ang="0">
                  <a:pos x="12" y="673"/>
                </a:cxn>
                <a:cxn ang="0">
                  <a:pos x="1" y="619"/>
                </a:cxn>
                <a:cxn ang="0">
                  <a:pos x="0" y="316"/>
                </a:cxn>
                <a:cxn ang="0">
                  <a:pos x="32" y="316"/>
                </a:cxn>
                <a:cxn ang="0">
                  <a:pos x="32" y="613"/>
                </a:cxn>
                <a:cxn ang="0">
                  <a:pos x="39" y="654"/>
                </a:cxn>
                <a:cxn ang="0">
                  <a:pos x="61" y="688"/>
                </a:cxn>
                <a:cxn ang="0">
                  <a:pos x="92" y="712"/>
                </a:cxn>
                <a:cxn ang="0">
                  <a:pos x="136" y="720"/>
                </a:cxn>
                <a:cxn ang="0">
                  <a:pos x="1630" y="720"/>
                </a:cxn>
                <a:cxn ang="0">
                  <a:pos x="1829" y="721"/>
                </a:cxn>
                <a:cxn ang="0">
                  <a:pos x="1870" y="714"/>
                </a:cxn>
                <a:cxn ang="0">
                  <a:pos x="1904" y="692"/>
                </a:cxn>
                <a:cxn ang="0">
                  <a:pos x="1928" y="660"/>
                </a:cxn>
                <a:cxn ang="0">
                  <a:pos x="1936" y="616"/>
                </a:cxn>
                <a:cxn ang="0">
                  <a:pos x="1936" y="136"/>
                </a:cxn>
                <a:cxn ang="0">
                  <a:pos x="1928" y="92"/>
                </a:cxn>
                <a:cxn ang="0">
                  <a:pos x="1904" y="61"/>
                </a:cxn>
                <a:cxn ang="0">
                  <a:pos x="1870" y="39"/>
                </a:cxn>
                <a:cxn ang="0">
                  <a:pos x="1829" y="32"/>
                </a:cxn>
                <a:cxn ang="0">
                  <a:pos x="1630" y="32"/>
                </a:cxn>
                <a:cxn ang="0">
                  <a:pos x="1116" y="0"/>
                </a:cxn>
                <a:cxn ang="0">
                  <a:pos x="1146" y="32"/>
                </a:cxn>
                <a:cxn ang="0">
                  <a:pos x="139" y="32"/>
                </a:cxn>
                <a:cxn ang="0">
                  <a:pos x="99" y="39"/>
                </a:cxn>
                <a:cxn ang="0">
                  <a:pos x="65" y="61"/>
                </a:cxn>
                <a:cxn ang="0">
                  <a:pos x="41" y="92"/>
                </a:cxn>
                <a:cxn ang="0">
                  <a:pos x="32" y="136"/>
                </a:cxn>
              </a:cxnLst>
              <a:rect l="0" t="0" r="r" b="b"/>
              <a:pathLst>
                <a:path w="1968" h="752">
                  <a:moveTo>
                    <a:pt x="0" y="136"/>
                  </a:moveTo>
                  <a:cubicBezTo>
                    <a:pt x="0" y="135"/>
                    <a:pt x="1" y="134"/>
                    <a:pt x="1" y="133"/>
                  </a:cubicBezTo>
                  <a:lnTo>
                    <a:pt x="10" y="86"/>
                  </a:lnTo>
                  <a:cubicBezTo>
                    <a:pt x="10" y="84"/>
                    <a:pt x="11" y="82"/>
                    <a:pt x="12" y="80"/>
                  </a:cubicBezTo>
                  <a:lnTo>
                    <a:pt x="38" y="42"/>
                  </a:lnTo>
                  <a:cubicBezTo>
                    <a:pt x="39" y="41"/>
                    <a:pt x="41" y="39"/>
                    <a:pt x="42" y="38"/>
                  </a:cubicBezTo>
                  <a:lnTo>
                    <a:pt x="80" y="12"/>
                  </a:lnTo>
                  <a:cubicBezTo>
                    <a:pt x="82" y="11"/>
                    <a:pt x="84" y="10"/>
                    <a:pt x="86" y="10"/>
                  </a:cubicBezTo>
                  <a:lnTo>
                    <a:pt x="133" y="1"/>
                  </a:lnTo>
                  <a:cubicBezTo>
                    <a:pt x="134" y="1"/>
                    <a:pt x="135" y="0"/>
                    <a:pt x="136" y="0"/>
                  </a:cubicBezTo>
                  <a:lnTo>
                    <a:pt x="1146" y="0"/>
                  </a:lnTo>
                  <a:lnTo>
                    <a:pt x="1168" y="0"/>
                  </a:lnTo>
                  <a:lnTo>
                    <a:pt x="1168" y="32"/>
                  </a:lnTo>
                  <a:lnTo>
                    <a:pt x="1116" y="32"/>
                  </a:lnTo>
                  <a:cubicBezTo>
                    <a:pt x="1095" y="32"/>
                    <a:pt x="1095" y="0"/>
                    <a:pt x="1116" y="0"/>
                  </a:cubicBezTo>
                  <a:lnTo>
                    <a:pt x="1630" y="0"/>
                  </a:lnTo>
                  <a:lnTo>
                    <a:pt x="1832" y="0"/>
                  </a:lnTo>
                  <a:cubicBezTo>
                    <a:pt x="1833" y="0"/>
                    <a:pt x="1834" y="1"/>
                    <a:pt x="1835" y="1"/>
                  </a:cubicBezTo>
                  <a:lnTo>
                    <a:pt x="1882" y="10"/>
                  </a:lnTo>
                  <a:cubicBezTo>
                    <a:pt x="1885" y="10"/>
                    <a:pt x="1887" y="11"/>
                    <a:pt x="1889" y="12"/>
                  </a:cubicBezTo>
                  <a:lnTo>
                    <a:pt x="1926" y="38"/>
                  </a:lnTo>
                  <a:cubicBezTo>
                    <a:pt x="1928" y="39"/>
                    <a:pt x="1930" y="41"/>
                    <a:pt x="1931" y="42"/>
                  </a:cubicBezTo>
                  <a:lnTo>
                    <a:pt x="1957" y="80"/>
                  </a:lnTo>
                  <a:cubicBezTo>
                    <a:pt x="1958" y="82"/>
                    <a:pt x="1959" y="84"/>
                    <a:pt x="1959" y="86"/>
                  </a:cubicBezTo>
                  <a:lnTo>
                    <a:pt x="1968" y="133"/>
                  </a:lnTo>
                  <a:cubicBezTo>
                    <a:pt x="1968" y="134"/>
                    <a:pt x="1968" y="135"/>
                    <a:pt x="1968" y="136"/>
                  </a:cubicBezTo>
                  <a:lnTo>
                    <a:pt x="1968" y="316"/>
                  </a:lnTo>
                  <a:lnTo>
                    <a:pt x="1968" y="616"/>
                  </a:lnTo>
                  <a:cubicBezTo>
                    <a:pt x="1968" y="617"/>
                    <a:pt x="1968" y="618"/>
                    <a:pt x="1968" y="619"/>
                  </a:cubicBezTo>
                  <a:lnTo>
                    <a:pt x="1959" y="666"/>
                  </a:lnTo>
                  <a:cubicBezTo>
                    <a:pt x="1959" y="669"/>
                    <a:pt x="1958" y="671"/>
                    <a:pt x="1957" y="673"/>
                  </a:cubicBezTo>
                  <a:lnTo>
                    <a:pt x="1931" y="711"/>
                  </a:lnTo>
                  <a:cubicBezTo>
                    <a:pt x="1930" y="712"/>
                    <a:pt x="1928" y="714"/>
                    <a:pt x="1926" y="715"/>
                  </a:cubicBezTo>
                  <a:lnTo>
                    <a:pt x="1889" y="741"/>
                  </a:lnTo>
                  <a:cubicBezTo>
                    <a:pt x="1887" y="742"/>
                    <a:pt x="1885" y="743"/>
                    <a:pt x="1882" y="743"/>
                  </a:cubicBezTo>
                  <a:lnTo>
                    <a:pt x="1835" y="752"/>
                  </a:lnTo>
                  <a:cubicBezTo>
                    <a:pt x="1834" y="752"/>
                    <a:pt x="1833" y="752"/>
                    <a:pt x="1832" y="752"/>
                  </a:cubicBezTo>
                  <a:lnTo>
                    <a:pt x="1630" y="752"/>
                  </a:lnTo>
                  <a:lnTo>
                    <a:pt x="1146" y="752"/>
                  </a:lnTo>
                  <a:lnTo>
                    <a:pt x="136" y="752"/>
                  </a:lnTo>
                  <a:cubicBezTo>
                    <a:pt x="135" y="752"/>
                    <a:pt x="134" y="752"/>
                    <a:pt x="133" y="752"/>
                  </a:cubicBezTo>
                  <a:lnTo>
                    <a:pt x="86" y="743"/>
                  </a:lnTo>
                  <a:cubicBezTo>
                    <a:pt x="84" y="743"/>
                    <a:pt x="82" y="742"/>
                    <a:pt x="80" y="741"/>
                  </a:cubicBezTo>
                  <a:lnTo>
                    <a:pt x="42" y="715"/>
                  </a:lnTo>
                  <a:cubicBezTo>
                    <a:pt x="41" y="714"/>
                    <a:pt x="39" y="712"/>
                    <a:pt x="38" y="711"/>
                  </a:cubicBezTo>
                  <a:lnTo>
                    <a:pt x="12" y="673"/>
                  </a:lnTo>
                  <a:cubicBezTo>
                    <a:pt x="11" y="671"/>
                    <a:pt x="10" y="669"/>
                    <a:pt x="10" y="666"/>
                  </a:cubicBezTo>
                  <a:lnTo>
                    <a:pt x="1" y="619"/>
                  </a:lnTo>
                  <a:cubicBezTo>
                    <a:pt x="1" y="618"/>
                    <a:pt x="0" y="617"/>
                    <a:pt x="0" y="616"/>
                  </a:cubicBezTo>
                  <a:lnTo>
                    <a:pt x="0" y="316"/>
                  </a:lnTo>
                  <a:lnTo>
                    <a:pt x="0" y="136"/>
                  </a:lnTo>
                  <a:close/>
                  <a:moveTo>
                    <a:pt x="32" y="316"/>
                  </a:moveTo>
                  <a:lnTo>
                    <a:pt x="32" y="616"/>
                  </a:lnTo>
                  <a:lnTo>
                    <a:pt x="32" y="613"/>
                  </a:lnTo>
                  <a:lnTo>
                    <a:pt x="41" y="660"/>
                  </a:lnTo>
                  <a:lnTo>
                    <a:pt x="39" y="654"/>
                  </a:lnTo>
                  <a:lnTo>
                    <a:pt x="65" y="692"/>
                  </a:lnTo>
                  <a:lnTo>
                    <a:pt x="61" y="688"/>
                  </a:lnTo>
                  <a:lnTo>
                    <a:pt x="99" y="714"/>
                  </a:lnTo>
                  <a:lnTo>
                    <a:pt x="92" y="712"/>
                  </a:lnTo>
                  <a:lnTo>
                    <a:pt x="139" y="721"/>
                  </a:lnTo>
                  <a:lnTo>
                    <a:pt x="136" y="720"/>
                  </a:lnTo>
                  <a:lnTo>
                    <a:pt x="1146" y="720"/>
                  </a:lnTo>
                  <a:lnTo>
                    <a:pt x="1630" y="720"/>
                  </a:lnTo>
                  <a:lnTo>
                    <a:pt x="1832" y="720"/>
                  </a:lnTo>
                  <a:lnTo>
                    <a:pt x="1829" y="721"/>
                  </a:lnTo>
                  <a:lnTo>
                    <a:pt x="1876" y="712"/>
                  </a:lnTo>
                  <a:lnTo>
                    <a:pt x="1870" y="714"/>
                  </a:lnTo>
                  <a:lnTo>
                    <a:pt x="1908" y="688"/>
                  </a:lnTo>
                  <a:lnTo>
                    <a:pt x="1904" y="692"/>
                  </a:lnTo>
                  <a:lnTo>
                    <a:pt x="1930" y="654"/>
                  </a:lnTo>
                  <a:lnTo>
                    <a:pt x="1928" y="660"/>
                  </a:lnTo>
                  <a:lnTo>
                    <a:pt x="1937" y="613"/>
                  </a:lnTo>
                  <a:lnTo>
                    <a:pt x="1936" y="616"/>
                  </a:lnTo>
                  <a:lnTo>
                    <a:pt x="1936" y="316"/>
                  </a:lnTo>
                  <a:lnTo>
                    <a:pt x="1936" y="136"/>
                  </a:lnTo>
                  <a:lnTo>
                    <a:pt x="1937" y="139"/>
                  </a:lnTo>
                  <a:lnTo>
                    <a:pt x="1928" y="92"/>
                  </a:lnTo>
                  <a:lnTo>
                    <a:pt x="1930" y="99"/>
                  </a:lnTo>
                  <a:lnTo>
                    <a:pt x="1904" y="61"/>
                  </a:lnTo>
                  <a:lnTo>
                    <a:pt x="1908" y="65"/>
                  </a:lnTo>
                  <a:lnTo>
                    <a:pt x="1870" y="39"/>
                  </a:lnTo>
                  <a:lnTo>
                    <a:pt x="1876" y="41"/>
                  </a:lnTo>
                  <a:lnTo>
                    <a:pt x="1829" y="32"/>
                  </a:lnTo>
                  <a:lnTo>
                    <a:pt x="1832" y="32"/>
                  </a:lnTo>
                  <a:lnTo>
                    <a:pt x="1630" y="32"/>
                  </a:lnTo>
                  <a:lnTo>
                    <a:pt x="1116" y="32"/>
                  </a:lnTo>
                  <a:lnTo>
                    <a:pt x="1116" y="0"/>
                  </a:lnTo>
                  <a:lnTo>
                    <a:pt x="1146" y="0"/>
                  </a:lnTo>
                  <a:lnTo>
                    <a:pt x="1146" y="32"/>
                  </a:lnTo>
                  <a:lnTo>
                    <a:pt x="136" y="32"/>
                  </a:lnTo>
                  <a:lnTo>
                    <a:pt x="139" y="32"/>
                  </a:lnTo>
                  <a:lnTo>
                    <a:pt x="92" y="41"/>
                  </a:lnTo>
                  <a:lnTo>
                    <a:pt x="99" y="39"/>
                  </a:lnTo>
                  <a:lnTo>
                    <a:pt x="61" y="65"/>
                  </a:lnTo>
                  <a:lnTo>
                    <a:pt x="65" y="61"/>
                  </a:lnTo>
                  <a:lnTo>
                    <a:pt x="39" y="99"/>
                  </a:lnTo>
                  <a:lnTo>
                    <a:pt x="41" y="92"/>
                  </a:lnTo>
                  <a:lnTo>
                    <a:pt x="32" y="139"/>
                  </a:lnTo>
                  <a:lnTo>
                    <a:pt x="32" y="136"/>
                  </a:lnTo>
                  <a:lnTo>
                    <a:pt x="32" y="316"/>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2" name="Rectangle 632"/>
            <p:cNvSpPr>
              <a:spLocks noChangeArrowheads="1"/>
            </p:cNvSpPr>
            <p:nvPr/>
          </p:nvSpPr>
          <p:spPr bwMode="auto">
            <a:xfrm>
              <a:off x="5263775" y="2470344"/>
              <a:ext cx="228600" cy="936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dirty="0" smtClean="0">
                  <a:ln>
                    <a:noFill/>
                  </a:ln>
                  <a:solidFill>
                    <a:srgbClr val="000000"/>
                  </a:solidFill>
                  <a:effectLst/>
                  <a:latin typeface="HG丸ｺﾞｼｯｸM-PRO" pitchFamily="50" charset="-128"/>
                  <a:ea typeface="HG丸ｺﾞｼｯｸM-PRO" pitchFamily="50" charset="-128"/>
                </a:rPr>
                <a:t>あったか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33" name="Rectangle 633"/>
            <p:cNvSpPr>
              <a:spLocks noChangeArrowheads="1"/>
            </p:cNvSpPr>
            <p:nvPr/>
          </p:nvSpPr>
          <p:spPr bwMode="auto">
            <a:xfrm>
              <a:off x="5078038" y="2571944"/>
              <a:ext cx="414338" cy="936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dirty="0" smtClean="0">
                  <a:ln>
                    <a:noFill/>
                  </a:ln>
                  <a:solidFill>
                    <a:srgbClr val="000000"/>
                  </a:solidFill>
                  <a:effectLst/>
                  <a:latin typeface="HG丸ｺﾞｼｯｸM-PRO" pitchFamily="50" charset="-128"/>
                  <a:ea typeface="HG丸ｺﾞｼｯｸM-PRO" pitchFamily="50" charset="-128"/>
                </a:rPr>
                <a:t>ふれあいセンター</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34" name="Rectangle 634"/>
            <p:cNvSpPr>
              <a:spLocks noChangeArrowheads="1"/>
            </p:cNvSpPr>
            <p:nvPr/>
          </p:nvSpPr>
          <p:spPr bwMode="auto">
            <a:xfrm>
              <a:off x="5078038" y="2671956"/>
              <a:ext cx="414338" cy="936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dirty="0" smtClean="0">
                  <a:ln>
                    <a:noFill/>
                  </a:ln>
                  <a:solidFill>
                    <a:srgbClr val="000000"/>
                  </a:solidFill>
                  <a:effectLst/>
                  <a:latin typeface="HG丸ｺﾞｼｯｸM-PRO" pitchFamily="50" charset="-128"/>
                  <a:ea typeface="HG丸ｺﾞｼｯｸM-PRO" pitchFamily="50" charset="-128"/>
                </a:rPr>
                <a:t>のサテライト機能</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35" name="Rectangle 635"/>
            <p:cNvSpPr>
              <a:spLocks noChangeArrowheads="1"/>
            </p:cNvSpPr>
            <p:nvPr/>
          </p:nvSpPr>
          <p:spPr bwMode="auto">
            <a:xfrm>
              <a:off x="5998000" y="2517165"/>
              <a:ext cx="160338" cy="1174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1" i="0" u="none" strike="noStrike" cap="none" normalizeH="0" baseline="0" smtClean="0">
                  <a:ln>
                    <a:noFill/>
                  </a:ln>
                  <a:solidFill>
                    <a:srgbClr val="000000"/>
                  </a:solidFill>
                  <a:effectLst/>
                  <a:latin typeface="ＭＳ Ｐゴシック" pitchFamily="50" charset="-128"/>
                  <a:ea typeface="ＭＳ Ｐゴシック" pitchFamily="50" charset="-128"/>
                </a:rPr>
                <a:t>連携</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nvGrpSpPr>
            <p:cNvPr id="236" name="グループ化 7"/>
            <p:cNvGrpSpPr/>
            <p:nvPr/>
          </p:nvGrpSpPr>
          <p:grpSpPr>
            <a:xfrm>
              <a:off x="8293348" y="3044513"/>
              <a:ext cx="321939" cy="193675"/>
              <a:chOff x="5167314" y="6175375"/>
              <a:chExt cx="321939" cy="193675"/>
            </a:xfrm>
          </p:grpSpPr>
          <p:grpSp>
            <p:nvGrpSpPr>
              <p:cNvPr id="259" name="グループ化 3"/>
              <p:cNvGrpSpPr/>
              <p:nvPr/>
            </p:nvGrpSpPr>
            <p:grpSpPr>
              <a:xfrm>
                <a:off x="5167314" y="6185008"/>
                <a:ext cx="321939" cy="176212"/>
                <a:chOff x="4762501" y="6516688"/>
                <a:chExt cx="321939" cy="176212"/>
              </a:xfrm>
            </p:grpSpPr>
            <p:sp>
              <p:nvSpPr>
                <p:cNvPr id="262" name="Freeform 373"/>
                <p:cNvSpPr>
                  <a:spLocks/>
                </p:cNvSpPr>
                <p:nvPr/>
              </p:nvSpPr>
              <p:spPr bwMode="auto">
                <a:xfrm>
                  <a:off x="4764088" y="6518876"/>
                  <a:ext cx="318465" cy="172436"/>
                </a:xfrm>
                <a:custGeom>
                  <a:avLst/>
                  <a:gdLst/>
                  <a:ahLst/>
                  <a:cxnLst>
                    <a:cxn ang="0">
                      <a:pos x="75" y="0"/>
                    </a:cxn>
                    <a:cxn ang="0">
                      <a:pos x="201" y="0"/>
                    </a:cxn>
                    <a:cxn ang="0">
                      <a:pos x="275" y="68"/>
                    </a:cxn>
                    <a:cxn ang="0">
                      <a:pos x="275" y="137"/>
                    </a:cxn>
                    <a:cxn ang="0">
                      <a:pos x="275" y="137"/>
                    </a:cxn>
                    <a:cxn ang="0">
                      <a:pos x="0" y="137"/>
                    </a:cxn>
                    <a:cxn ang="0">
                      <a:pos x="0" y="137"/>
                    </a:cxn>
                    <a:cxn ang="0">
                      <a:pos x="0" y="68"/>
                    </a:cxn>
                    <a:cxn ang="0">
                      <a:pos x="75" y="0"/>
                    </a:cxn>
                  </a:cxnLst>
                  <a:rect l="0" t="0" r="r" b="b"/>
                  <a:pathLst>
                    <a:path w="275" h="137">
                      <a:moveTo>
                        <a:pt x="75" y="0"/>
                      </a:moveTo>
                      <a:lnTo>
                        <a:pt x="201" y="0"/>
                      </a:lnTo>
                      <a:lnTo>
                        <a:pt x="275" y="68"/>
                      </a:lnTo>
                      <a:lnTo>
                        <a:pt x="275" y="137"/>
                      </a:lnTo>
                      <a:lnTo>
                        <a:pt x="275" y="137"/>
                      </a:lnTo>
                      <a:lnTo>
                        <a:pt x="0" y="137"/>
                      </a:lnTo>
                      <a:lnTo>
                        <a:pt x="0" y="137"/>
                      </a:lnTo>
                      <a:lnTo>
                        <a:pt x="0" y="68"/>
                      </a:lnTo>
                      <a:lnTo>
                        <a:pt x="75" y="0"/>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3" name="Freeform 374"/>
                <p:cNvSpPr>
                  <a:spLocks noEditPoints="1"/>
                </p:cNvSpPr>
                <p:nvPr/>
              </p:nvSpPr>
              <p:spPr bwMode="auto">
                <a:xfrm>
                  <a:off x="4762501" y="6516688"/>
                  <a:ext cx="321939" cy="176212"/>
                </a:xfrm>
                <a:custGeom>
                  <a:avLst/>
                  <a:gdLst/>
                  <a:ahLst/>
                  <a:cxnLst>
                    <a:cxn ang="0">
                      <a:pos x="427" y="3"/>
                    </a:cxn>
                    <a:cxn ang="0">
                      <a:pos x="432" y="0"/>
                    </a:cxn>
                    <a:cxn ang="0">
                      <a:pos x="1152" y="0"/>
                    </a:cxn>
                    <a:cxn ang="0">
                      <a:pos x="1158" y="3"/>
                    </a:cxn>
                    <a:cxn ang="0">
                      <a:pos x="1582" y="427"/>
                    </a:cxn>
                    <a:cxn ang="0">
                      <a:pos x="1584" y="432"/>
                    </a:cxn>
                    <a:cxn ang="0">
                      <a:pos x="1584" y="856"/>
                    </a:cxn>
                    <a:cxn ang="0">
                      <a:pos x="1576" y="864"/>
                    </a:cxn>
                    <a:cxn ang="0">
                      <a:pos x="8" y="864"/>
                    </a:cxn>
                    <a:cxn ang="0">
                      <a:pos x="0" y="856"/>
                    </a:cxn>
                    <a:cxn ang="0">
                      <a:pos x="0" y="432"/>
                    </a:cxn>
                    <a:cxn ang="0">
                      <a:pos x="3" y="427"/>
                    </a:cxn>
                    <a:cxn ang="0">
                      <a:pos x="427" y="3"/>
                    </a:cxn>
                    <a:cxn ang="0">
                      <a:pos x="14" y="438"/>
                    </a:cxn>
                    <a:cxn ang="0">
                      <a:pos x="16" y="432"/>
                    </a:cxn>
                    <a:cxn ang="0">
                      <a:pos x="16" y="856"/>
                    </a:cxn>
                    <a:cxn ang="0">
                      <a:pos x="8" y="848"/>
                    </a:cxn>
                    <a:cxn ang="0">
                      <a:pos x="1576" y="848"/>
                    </a:cxn>
                    <a:cxn ang="0">
                      <a:pos x="1568" y="856"/>
                    </a:cxn>
                    <a:cxn ang="0">
                      <a:pos x="1568" y="432"/>
                    </a:cxn>
                    <a:cxn ang="0">
                      <a:pos x="1571" y="438"/>
                    </a:cxn>
                    <a:cxn ang="0">
                      <a:pos x="1147" y="14"/>
                    </a:cxn>
                    <a:cxn ang="0">
                      <a:pos x="1152" y="16"/>
                    </a:cxn>
                    <a:cxn ang="0">
                      <a:pos x="432" y="16"/>
                    </a:cxn>
                    <a:cxn ang="0">
                      <a:pos x="438" y="14"/>
                    </a:cxn>
                    <a:cxn ang="0">
                      <a:pos x="14" y="438"/>
                    </a:cxn>
                  </a:cxnLst>
                  <a:rect l="0" t="0" r="r" b="b"/>
                  <a:pathLst>
                    <a:path w="1584" h="864">
                      <a:moveTo>
                        <a:pt x="427" y="3"/>
                      </a:moveTo>
                      <a:cubicBezTo>
                        <a:pt x="428" y="1"/>
                        <a:pt x="430" y="0"/>
                        <a:pt x="432" y="0"/>
                      </a:cubicBezTo>
                      <a:lnTo>
                        <a:pt x="1152" y="0"/>
                      </a:lnTo>
                      <a:cubicBezTo>
                        <a:pt x="1155" y="0"/>
                        <a:pt x="1157" y="1"/>
                        <a:pt x="1158" y="3"/>
                      </a:cubicBezTo>
                      <a:lnTo>
                        <a:pt x="1582" y="427"/>
                      </a:lnTo>
                      <a:cubicBezTo>
                        <a:pt x="1584" y="428"/>
                        <a:pt x="1584" y="430"/>
                        <a:pt x="1584" y="432"/>
                      </a:cubicBezTo>
                      <a:lnTo>
                        <a:pt x="1584" y="856"/>
                      </a:lnTo>
                      <a:cubicBezTo>
                        <a:pt x="1584" y="861"/>
                        <a:pt x="1581" y="864"/>
                        <a:pt x="1576" y="864"/>
                      </a:cubicBezTo>
                      <a:lnTo>
                        <a:pt x="8" y="864"/>
                      </a:lnTo>
                      <a:cubicBezTo>
                        <a:pt x="4" y="864"/>
                        <a:pt x="0" y="861"/>
                        <a:pt x="0" y="856"/>
                      </a:cubicBezTo>
                      <a:lnTo>
                        <a:pt x="0" y="432"/>
                      </a:lnTo>
                      <a:cubicBezTo>
                        <a:pt x="0" y="430"/>
                        <a:pt x="1" y="428"/>
                        <a:pt x="3" y="427"/>
                      </a:cubicBezTo>
                      <a:lnTo>
                        <a:pt x="427" y="3"/>
                      </a:lnTo>
                      <a:close/>
                      <a:moveTo>
                        <a:pt x="14" y="438"/>
                      </a:moveTo>
                      <a:lnTo>
                        <a:pt x="16" y="432"/>
                      </a:lnTo>
                      <a:lnTo>
                        <a:pt x="16" y="856"/>
                      </a:lnTo>
                      <a:lnTo>
                        <a:pt x="8" y="848"/>
                      </a:lnTo>
                      <a:lnTo>
                        <a:pt x="1576" y="848"/>
                      </a:lnTo>
                      <a:lnTo>
                        <a:pt x="1568" y="856"/>
                      </a:lnTo>
                      <a:lnTo>
                        <a:pt x="1568" y="432"/>
                      </a:lnTo>
                      <a:lnTo>
                        <a:pt x="1571" y="438"/>
                      </a:lnTo>
                      <a:lnTo>
                        <a:pt x="1147" y="14"/>
                      </a:lnTo>
                      <a:lnTo>
                        <a:pt x="1152" y="16"/>
                      </a:lnTo>
                      <a:lnTo>
                        <a:pt x="432" y="16"/>
                      </a:lnTo>
                      <a:lnTo>
                        <a:pt x="438" y="14"/>
                      </a:lnTo>
                      <a:lnTo>
                        <a:pt x="14" y="4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260" name="Rectangle 363"/>
              <p:cNvSpPr>
                <a:spLocks noChangeArrowheads="1"/>
              </p:cNvSpPr>
              <p:nvPr/>
            </p:nvSpPr>
            <p:spPr bwMode="auto">
              <a:xfrm>
                <a:off x="5262563" y="6175375"/>
                <a:ext cx="139700"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dirty="0" smtClean="0">
                    <a:ln>
                      <a:noFill/>
                    </a:ln>
                    <a:solidFill>
                      <a:srgbClr val="FFFFFF"/>
                    </a:solidFill>
                    <a:effectLst/>
                    <a:latin typeface="ＭＳ Ｐゴシック" pitchFamily="50" charset="-128"/>
                    <a:ea typeface="ＭＳ Ｐゴシック" pitchFamily="50" charset="-128"/>
                  </a:rPr>
                  <a:t>専門</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61" name="Rectangle 364"/>
              <p:cNvSpPr>
                <a:spLocks noChangeArrowheads="1"/>
              </p:cNvSpPr>
              <p:nvPr/>
            </p:nvSpPr>
            <p:spPr bwMode="auto">
              <a:xfrm>
                <a:off x="5262563" y="6265863"/>
                <a:ext cx="139700"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smtClean="0">
                    <a:ln>
                      <a:noFill/>
                    </a:ln>
                    <a:solidFill>
                      <a:srgbClr val="FFFFFF"/>
                    </a:solidFill>
                    <a:effectLst/>
                    <a:latin typeface="ＭＳ Ｐゴシック" pitchFamily="50" charset="-128"/>
                    <a:ea typeface="ＭＳ Ｐゴシック" pitchFamily="50" charset="-128"/>
                  </a:rPr>
                  <a:t>職種</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grpSp>
          <p:nvGrpSpPr>
            <p:cNvPr id="237" name="グループ化 10"/>
            <p:cNvGrpSpPr/>
            <p:nvPr/>
          </p:nvGrpSpPr>
          <p:grpSpPr>
            <a:xfrm>
              <a:off x="6219589" y="3316767"/>
              <a:ext cx="321939" cy="193675"/>
              <a:chOff x="2005015" y="6395244"/>
              <a:chExt cx="321939" cy="193675"/>
            </a:xfrm>
          </p:grpSpPr>
          <p:sp>
            <p:nvSpPr>
              <p:cNvPr id="254" name="Freeform 374"/>
              <p:cNvSpPr>
                <a:spLocks noEditPoints="1"/>
              </p:cNvSpPr>
              <p:nvPr/>
            </p:nvSpPr>
            <p:spPr bwMode="auto">
              <a:xfrm>
                <a:off x="2005015" y="6396531"/>
                <a:ext cx="321939" cy="176212"/>
              </a:xfrm>
              <a:custGeom>
                <a:avLst/>
                <a:gdLst/>
                <a:ahLst/>
                <a:cxnLst>
                  <a:cxn ang="0">
                    <a:pos x="427" y="3"/>
                  </a:cxn>
                  <a:cxn ang="0">
                    <a:pos x="432" y="0"/>
                  </a:cxn>
                  <a:cxn ang="0">
                    <a:pos x="1152" y="0"/>
                  </a:cxn>
                  <a:cxn ang="0">
                    <a:pos x="1158" y="3"/>
                  </a:cxn>
                  <a:cxn ang="0">
                    <a:pos x="1582" y="427"/>
                  </a:cxn>
                  <a:cxn ang="0">
                    <a:pos x="1584" y="432"/>
                  </a:cxn>
                  <a:cxn ang="0">
                    <a:pos x="1584" y="856"/>
                  </a:cxn>
                  <a:cxn ang="0">
                    <a:pos x="1576" y="864"/>
                  </a:cxn>
                  <a:cxn ang="0">
                    <a:pos x="8" y="864"/>
                  </a:cxn>
                  <a:cxn ang="0">
                    <a:pos x="0" y="856"/>
                  </a:cxn>
                  <a:cxn ang="0">
                    <a:pos x="0" y="432"/>
                  </a:cxn>
                  <a:cxn ang="0">
                    <a:pos x="3" y="427"/>
                  </a:cxn>
                  <a:cxn ang="0">
                    <a:pos x="427" y="3"/>
                  </a:cxn>
                  <a:cxn ang="0">
                    <a:pos x="14" y="438"/>
                  </a:cxn>
                  <a:cxn ang="0">
                    <a:pos x="16" y="432"/>
                  </a:cxn>
                  <a:cxn ang="0">
                    <a:pos x="16" y="856"/>
                  </a:cxn>
                  <a:cxn ang="0">
                    <a:pos x="8" y="848"/>
                  </a:cxn>
                  <a:cxn ang="0">
                    <a:pos x="1576" y="848"/>
                  </a:cxn>
                  <a:cxn ang="0">
                    <a:pos x="1568" y="856"/>
                  </a:cxn>
                  <a:cxn ang="0">
                    <a:pos x="1568" y="432"/>
                  </a:cxn>
                  <a:cxn ang="0">
                    <a:pos x="1571" y="438"/>
                  </a:cxn>
                  <a:cxn ang="0">
                    <a:pos x="1147" y="14"/>
                  </a:cxn>
                  <a:cxn ang="0">
                    <a:pos x="1152" y="16"/>
                  </a:cxn>
                  <a:cxn ang="0">
                    <a:pos x="432" y="16"/>
                  </a:cxn>
                  <a:cxn ang="0">
                    <a:pos x="438" y="14"/>
                  </a:cxn>
                  <a:cxn ang="0">
                    <a:pos x="14" y="438"/>
                  </a:cxn>
                </a:cxnLst>
                <a:rect l="0" t="0" r="r" b="b"/>
                <a:pathLst>
                  <a:path w="1584" h="864">
                    <a:moveTo>
                      <a:pt x="427" y="3"/>
                    </a:moveTo>
                    <a:cubicBezTo>
                      <a:pt x="428" y="1"/>
                      <a:pt x="430" y="0"/>
                      <a:pt x="432" y="0"/>
                    </a:cubicBezTo>
                    <a:lnTo>
                      <a:pt x="1152" y="0"/>
                    </a:lnTo>
                    <a:cubicBezTo>
                      <a:pt x="1155" y="0"/>
                      <a:pt x="1157" y="1"/>
                      <a:pt x="1158" y="3"/>
                    </a:cubicBezTo>
                    <a:lnTo>
                      <a:pt x="1582" y="427"/>
                    </a:lnTo>
                    <a:cubicBezTo>
                      <a:pt x="1584" y="428"/>
                      <a:pt x="1584" y="430"/>
                      <a:pt x="1584" y="432"/>
                    </a:cubicBezTo>
                    <a:lnTo>
                      <a:pt x="1584" y="856"/>
                    </a:lnTo>
                    <a:cubicBezTo>
                      <a:pt x="1584" y="861"/>
                      <a:pt x="1581" y="864"/>
                      <a:pt x="1576" y="864"/>
                    </a:cubicBezTo>
                    <a:lnTo>
                      <a:pt x="8" y="864"/>
                    </a:lnTo>
                    <a:cubicBezTo>
                      <a:pt x="4" y="864"/>
                      <a:pt x="0" y="861"/>
                      <a:pt x="0" y="856"/>
                    </a:cubicBezTo>
                    <a:lnTo>
                      <a:pt x="0" y="432"/>
                    </a:lnTo>
                    <a:cubicBezTo>
                      <a:pt x="0" y="430"/>
                      <a:pt x="1" y="428"/>
                      <a:pt x="3" y="427"/>
                    </a:cubicBezTo>
                    <a:lnTo>
                      <a:pt x="427" y="3"/>
                    </a:lnTo>
                    <a:close/>
                    <a:moveTo>
                      <a:pt x="14" y="438"/>
                    </a:moveTo>
                    <a:lnTo>
                      <a:pt x="16" y="432"/>
                    </a:lnTo>
                    <a:lnTo>
                      <a:pt x="16" y="856"/>
                    </a:lnTo>
                    <a:lnTo>
                      <a:pt x="8" y="848"/>
                    </a:lnTo>
                    <a:lnTo>
                      <a:pt x="1576" y="848"/>
                    </a:lnTo>
                    <a:lnTo>
                      <a:pt x="1568" y="856"/>
                    </a:lnTo>
                    <a:lnTo>
                      <a:pt x="1568" y="432"/>
                    </a:lnTo>
                    <a:lnTo>
                      <a:pt x="1571" y="438"/>
                    </a:lnTo>
                    <a:lnTo>
                      <a:pt x="1147" y="14"/>
                    </a:lnTo>
                    <a:lnTo>
                      <a:pt x="1152" y="16"/>
                    </a:lnTo>
                    <a:lnTo>
                      <a:pt x="432" y="16"/>
                    </a:lnTo>
                    <a:lnTo>
                      <a:pt x="438" y="14"/>
                    </a:lnTo>
                    <a:lnTo>
                      <a:pt x="14" y="4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255" name="グループ化 8"/>
              <p:cNvGrpSpPr/>
              <p:nvPr/>
            </p:nvGrpSpPr>
            <p:grpSpPr>
              <a:xfrm>
                <a:off x="2006602" y="6395244"/>
                <a:ext cx="318465" cy="193675"/>
                <a:chOff x="2006602" y="6395244"/>
                <a:chExt cx="318465" cy="193675"/>
              </a:xfrm>
            </p:grpSpPr>
            <p:sp>
              <p:nvSpPr>
                <p:cNvPr id="256" name="Freeform 373"/>
                <p:cNvSpPr>
                  <a:spLocks/>
                </p:cNvSpPr>
                <p:nvPr/>
              </p:nvSpPr>
              <p:spPr bwMode="auto">
                <a:xfrm>
                  <a:off x="2006602" y="6398719"/>
                  <a:ext cx="318465" cy="172436"/>
                </a:xfrm>
                <a:custGeom>
                  <a:avLst/>
                  <a:gdLst/>
                  <a:ahLst/>
                  <a:cxnLst>
                    <a:cxn ang="0">
                      <a:pos x="75" y="0"/>
                    </a:cxn>
                    <a:cxn ang="0">
                      <a:pos x="201" y="0"/>
                    </a:cxn>
                    <a:cxn ang="0">
                      <a:pos x="275" y="68"/>
                    </a:cxn>
                    <a:cxn ang="0">
                      <a:pos x="275" y="137"/>
                    </a:cxn>
                    <a:cxn ang="0">
                      <a:pos x="275" y="137"/>
                    </a:cxn>
                    <a:cxn ang="0">
                      <a:pos x="0" y="137"/>
                    </a:cxn>
                    <a:cxn ang="0">
                      <a:pos x="0" y="137"/>
                    </a:cxn>
                    <a:cxn ang="0">
                      <a:pos x="0" y="68"/>
                    </a:cxn>
                    <a:cxn ang="0">
                      <a:pos x="75" y="0"/>
                    </a:cxn>
                  </a:cxnLst>
                  <a:rect l="0" t="0" r="r" b="b"/>
                  <a:pathLst>
                    <a:path w="275" h="137">
                      <a:moveTo>
                        <a:pt x="75" y="0"/>
                      </a:moveTo>
                      <a:lnTo>
                        <a:pt x="201" y="0"/>
                      </a:lnTo>
                      <a:lnTo>
                        <a:pt x="275" y="68"/>
                      </a:lnTo>
                      <a:lnTo>
                        <a:pt x="275" y="137"/>
                      </a:lnTo>
                      <a:lnTo>
                        <a:pt x="275" y="137"/>
                      </a:lnTo>
                      <a:lnTo>
                        <a:pt x="0" y="137"/>
                      </a:lnTo>
                      <a:lnTo>
                        <a:pt x="0" y="137"/>
                      </a:lnTo>
                      <a:lnTo>
                        <a:pt x="0" y="68"/>
                      </a:lnTo>
                      <a:lnTo>
                        <a:pt x="75" y="0"/>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7" name="Rectangle 379"/>
                <p:cNvSpPr>
                  <a:spLocks noChangeArrowheads="1"/>
                </p:cNvSpPr>
                <p:nvPr/>
              </p:nvSpPr>
              <p:spPr bwMode="auto">
                <a:xfrm>
                  <a:off x="2096927" y="6395244"/>
                  <a:ext cx="138113"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dirty="0" smtClean="0">
                      <a:ln>
                        <a:noFill/>
                      </a:ln>
                      <a:solidFill>
                        <a:srgbClr val="FFFFFF"/>
                      </a:solidFill>
                      <a:effectLst/>
                      <a:latin typeface="ＭＳ Ｐゴシック" pitchFamily="50" charset="-128"/>
                      <a:ea typeface="ＭＳ Ｐゴシック" pitchFamily="50" charset="-128"/>
                    </a:rPr>
                    <a:t>行政</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58" name="Rectangle 380"/>
                <p:cNvSpPr>
                  <a:spLocks noChangeArrowheads="1"/>
                </p:cNvSpPr>
                <p:nvPr/>
              </p:nvSpPr>
              <p:spPr bwMode="auto">
                <a:xfrm>
                  <a:off x="2096927" y="6485732"/>
                  <a:ext cx="138113"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dirty="0" smtClean="0">
                      <a:ln>
                        <a:noFill/>
                      </a:ln>
                      <a:solidFill>
                        <a:srgbClr val="FFFFFF"/>
                      </a:solidFill>
                      <a:effectLst/>
                      <a:latin typeface="ＭＳ Ｐゴシック" pitchFamily="50" charset="-128"/>
                      <a:ea typeface="ＭＳ Ｐゴシック" pitchFamily="50" charset="-128"/>
                    </a:rPr>
                    <a:t>機関</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grpSp>
          <p:nvGrpSpPr>
            <p:cNvPr id="238" name="グループ化 11"/>
            <p:cNvGrpSpPr/>
            <p:nvPr/>
          </p:nvGrpSpPr>
          <p:grpSpPr>
            <a:xfrm>
              <a:off x="5943216" y="3151668"/>
              <a:ext cx="321939" cy="193675"/>
              <a:chOff x="2002957" y="6363492"/>
              <a:chExt cx="321939" cy="193675"/>
            </a:xfrm>
          </p:grpSpPr>
          <p:sp>
            <p:nvSpPr>
              <p:cNvPr id="250" name="Freeform 373"/>
              <p:cNvSpPr>
                <a:spLocks/>
              </p:cNvSpPr>
              <p:nvPr/>
            </p:nvSpPr>
            <p:spPr bwMode="auto">
              <a:xfrm>
                <a:off x="2004544" y="6369649"/>
                <a:ext cx="318465" cy="172436"/>
              </a:xfrm>
              <a:custGeom>
                <a:avLst/>
                <a:gdLst/>
                <a:ahLst/>
                <a:cxnLst>
                  <a:cxn ang="0">
                    <a:pos x="75" y="0"/>
                  </a:cxn>
                  <a:cxn ang="0">
                    <a:pos x="201" y="0"/>
                  </a:cxn>
                  <a:cxn ang="0">
                    <a:pos x="275" y="68"/>
                  </a:cxn>
                  <a:cxn ang="0">
                    <a:pos x="275" y="137"/>
                  </a:cxn>
                  <a:cxn ang="0">
                    <a:pos x="275" y="137"/>
                  </a:cxn>
                  <a:cxn ang="0">
                    <a:pos x="0" y="137"/>
                  </a:cxn>
                  <a:cxn ang="0">
                    <a:pos x="0" y="137"/>
                  </a:cxn>
                  <a:cxn ang="0">
                    <a:pos x="0" y="68"/>
                  </a:cxn>
                  <a:cxn ang="0">
                    <a:pos x="75" y="0"/>
                  </a:cxn>
                </a:cxnLst>
                <a:rect l="0" t="0" r="r" b="b"/>
                <a:pathLst>
                  <a:path w="275" h="137">
                    <a:moveTo>
                      <a:pt x="75" y="0"/>
                    </a:moveTo>
                    <a:lnTo>
                      <a:pt x="201" y="0"/>
                    </a:lnTo>
                    <a:lnTo>
                      <a:pt x="275" y="68"/>
                    </a:lnTo>
                    <a:lnTo>
                      <a:pt x="275" y="137"/>
                    </a:lnTo>
                    <a:lnTo>
                      <a:pt x="275" y="137"/>
                    </a:lnTo>
                    <a:lnTo>
                      <a:pt x="0" y="137"/>
                    </a:lnTo>
                    <a:lnTo>
                      <a:pt x="0" y="137"/>
                    </a:lnTo>
                    <a:lnTo>
                      <a:pt x="0" y="68"/>
                    </a:lnTo>
                    <a:lnTo>
                      <a:pt x="75" y="0"/>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1" name="Freeform 374"/>
              <p:cNvSpPr>
                <a:spLocks noEditPoints="1"/>
              </p:cNvSpPr>
              <p:nvPr/>
            </p:nvSpPr>
            <p:spPr bwMode="auto">
              <a:xfrm>
                <a:off x="2002957" y="6367461"/>
                <a:ext cx="321939" cy="176212"/>
              </a:xfrm>
              <a:custGeom>
                <a:avLst/>
                <a:gdLst/>
                <a:ahLst/>
                <a:cxnLst>
                  <a:cxn ang="0">
                    <a:pos x="427" y="3"/>
                  </a:cxn>
                  <a:cxn ang="0">
                    <a:pos x="432" y="0"/>
                  </a:cxn>
                  <a:cxn ang="0">
                    <a:pos x="1152" y="0"/>
                  </a:cxn>
                  <a:cxn ang="0">
                    <a:pos x="1158" y="3"/>
                  </a:cxn>
                  <a:cxn ang="0">
                    <a:pos x="1582" y="427"/>
                  </a:cxn>
                  <a:cxn ang="0">
                    <a:pos x="1584" y="432"/>
                  </a:cxn>
                  <a:cxn ang="0">
                    <a:pos x="1584" y="856"/>
                  </a:cxn>
                  <a:cxn ang="0">
                    <a:pos x="1576" y="864"/>
                  </a:cxn>
                  <a:cxn ang="0">
                    <a:pos x="8" y="864"/>
                  </a:cxn>
                  <a:cxn ang="0">
                    <a:pos x="0" y="856"/>
                  </a:cxn>
                  <a:cxn ang="0">
                    <a:pos x="0" y="432"/>
                  </a:cxn>
                  <a:cxn ang="0">
                    <a:pos x="3" y="427"/>
                  </a:cxn>
                  <a:cxn ang="0">
                    <a:pos x="427" y="3"/>
                  </a:cxn>
                  <a:cxn ang="0">
                    <a:pos x="14" y="438"/>
                  </a:cxn>
                  <a:cxn ang="0">
                    <a:pos x="16" y="432"/>
                  </a:cxn>
                  <a:cxn ang="0">
                    <a:pos x="16" y="856"/>
                  </a:cxn>
                  <a:cxn ang="0">
                    <a:pos x="8" y="848"/>
                  </a:cxn>
                  <a:cxn ang="0">
                    <a:pos x="1576" y="848"/>
                  </a:cxn>
                  <a:cxn ang="0">
                    <a:pos x="1568" y="856"/>
                  </a:cxn>
                  <a:cxn ang="0">
                    <a:pos x="1568" y="432"/>
                  </a:cxn>
                  <a:cxn ang="0">
                    <a:pos x="1571" y="438"/>
                  </a:cxn>
                  <a:cxn ang="0">
                    <a:pos x="1147" y="14"/>
                  </a:cxn>
                  <a:cxn ang="0">
                    <a:pos x="1152" y="16"/>
                  </a:cxn>
                  <a:cxn ang="0">
                    <a:pos x="432" y="16"/>
                  </a:cxn>
                  <a:cxn ang="0">
                    <a:pos x="438" y="14"/>
                  </a:cxn>
                  <a:cxn ang="0">
                    <a:pos x="14" y="438"/>
                  </a:cxn>
                </a:cxnLst>
                <a:rect l="0" t="0" r="r" b="b"/>
                <a:pathLst>
                  <a:path w="1584" h="864">
                    <a:moveTo>
                      <a:pt x="427" y="3"/>
                    </a:moveTo>
                    <a:cubicBezTo>
                      <a:pt x="428" y="1"/>
                      <a:pt x="430" y="0"/>
                      <a:pt x="432" y="0"/>
                    </a:cubicBezTo>
                    <a:lnTo>
                      <a:pt x="1152" y="0"/>
                    </a:lnTo>
                    <a:cubicBezTo>
                      <a:pt x="1155" y="0"/>
                      <a:pt x="1157" y="1"/>
                      <a:pt x="1158" y="3"/>
                    </a:cubicBezTo>
                    <a:lnTo>
                      <a:pt x="1582" y="427"/>
                    </a:lnTo>
                    <a:cubicBezTo>
                      <a:pt x="1584" y="428"/>
                      <a:pt x="1584" y="430"/>
                      <a:pt x="1584" y="432"/>
                    </a:cubicBezTo>
                    <a:lnTo>
                      <a:pt x="1584" y="856"/>
                    </a:lnTo>
                    <a:cubicBezTo>
                      <a:pt x="1584" y="861"/>
                      <a:pt x="1581" y="864"/>
                      <a:pt x="1576" y="864"/>
                    </a:cubicBezTo>
                    <a:lnTo>
                      <a:pt x="8" y="864"/>
                    </a:lnTo>
                    <a:cubicBezTo>
                      <a:pt x="4" y="864"/>
                      <a:pt x="0" y="861"/>
                      <a:pt x="0" y="856"/>
                    </a:cubicBezTo>
                    <a:lnTo>
                      <a:pt x="0" y="432"/>
                    </a:lnTo>
                    <a:cubicBezTo>
                      <a:pt x="0" y="430"/>
                      <a:pt x="1" y="428"/>
                      <a:pt x="3" y="427"/>
                    </a:cubicBezTo>
                    <a:lnTo>
                      <a:pt x="427" y="3"/>
                    </a:lnTo>
                    <a:close/>
                    <a:moveTo>
                      <a:pt x="14" y="438"/>
                    </a:moveTo>
                    <a:lnTo>
                      <a:pt x="16" y="432"/>
                    </a:lnTo>
                    <a:lnTo>
                      <a:pt x="16" y="856"/>
                    </a:lnTo>
                    <a:lnTo>
                      <a:pt x="8" y="848"/>
                    </a:lnTo>
                    <a:lnTo>
                      <a:pt x="1576" y="848"/>
                    </a:lnTo>
                    <a:lnTo>
                      <a:pt x="1568" y="856"/>
                    </a:lnTo>
                    <a:lnTo>
                      <a:pt x="1568" y="432"/>
                    </a:lnTo>
                    <a:lnTo>
                      <a:pt x="1571" y="438"/>
                    </a:lnTo>
                    <a:lnTo>
                      <a:pt x="1147" y="14"/>
                    </a:lnTo>
                    <a:lnTo>
                      <a:pt x="1152" y="16"/>
                    </a:lnTo>
                    <a:lnTo>
                      <a:pt x="432" y="16"/>
                    </a:lnTo>
                    <a:lnTo>
                      <a:pt x="438" y="14"/>
                    </a:lnTo>
                    <a:lnTo>
                      <a:pt x="14" y="4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2" name="Rectangle 371"/>
              <p:cNvSpPr>
                <a:spLocks noChangeArrowheads="1"/>
              </p:cNvSpPr>
              <p:nvPr/>
            </p:nvSpPr>
            <p:spPr bwMode="auto">
              <a:xfrm>
                <a:off x="2096170" y="6363492"/>
                <a:ext cx="138113"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dirty="0" smtClean="0">
                    <a:ln>
                      <a:noFill/>
                    </a:ln>
                    <a:solidFill>
                      <a:srgbClr val="FFFFFF"/>
                    </a:solidFill>
                    <a:effectLst/>
                    <a:latin typeface="ＭＳ Ｐゴシック" pitchFamily="50" charset="-128"/>
                    <a:ea typeface="ＭＳ Ｐゴシック" pitchFamily="50" charset="-128"/>
                  </a:rPr>
                  <a:t>介護</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53" name="Rectangle 372"/>
              <p:cNvSpPr>
                <a:spLocks noChangeArrowheads="1"/>
              </p:cNvSpPr>
              <p:nvPr/>
            </p:nvSpPr>
            <p:spPr bwMode="auto">
              <a:xfrm>
                <a:off x="2051720" y="6453980"/>
                <a:ext cx="182563"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smtClean="0">
                    <a:ln>
                      <a:noFill/>
                    </a:ln>
                    <a:solidFill>
                      <a:srgbClr val="FFFFFF"/>
                    </a:solidFill>
                    <a:effectLst/>
                    <a:latin typeface="ＭＳ Ｐゴシック" pitchFamily="50" charset="-128"/>
                    <a:ea typeface="ＭＳ Ｐゴシック" pitchFamily="50" charset="-128"/>
                  </a:rPr>
                  <a:t>事業所</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grpSp>
          <p:nvGrpSpPr>
            <p:cNvPr id="239" name="グループ化 12"/>
            <p:cNvGrpSpPr/>
            <p:nvPr/>
          </p:nvGrpSpPr>
          <p:grpSpPr>
            <a:xfrm>
              <a:off x="5853812" y="2836986"/>
              <a:ext cx="321939" cy="193674"/>
              <a:chOff x="1908176" y="5671766"/>
              <a:chExt cx="321939" cy="193674"/>
            </a:xfrm>
          </p:grpSpPr>
          <p:sp>
            <p:nvSpPr>
              <p:cNvPr id="246" name="Freeform 373"/>
              <p:cNvSpPr>
                <a:spLocks/>
              </p:cNvSpPr>
              <p:nvPr/>
            </p:nvSpPr>
            <p:spPr bwMode="auto">
              <a:xfrm>
                <a:off x="1909763" y="5673954"/>
                <a:ext cx="318465" cy="172436"/>
              </a:xfrm>
              <a:custGeom>
                <a:avLst/>
                <a:gdLst/>
                <a:ahLst/>
                <a:cxnLst>
                  <a:cxn ang="0">
                    <a:pos x="75" y="0"/>
                  </a:cxn>
                  <a:cxn ang="0">
                    <a:pos x="201" y="0"/>
                  </a:cxn>
                  <a:cxn ang="0">
                    <a:pos x="275" y="68"/>
                  </a:cxn>
                  <a:cxn ang="0">
                    <a:pos x="275" y="137"/>
                  </a:cxn>
                  <a:cxn ang="0">
                    <a:pos x="275" y="137"/>
                  </a:cxn>
                  <a:cxn ang="0">
                    <a:pos x="0" y="137"/>
                  </a:cxn>
                  <a:cxn ang="0">
                    <a:pos x="0" y="137"/>
                  </a:cxn>
                  <a:cxn ang="0">
                    <a:pos x="0" y="68"/>
                  </a:cxn>
                  <a:cxn ang="0">
                    <a:pos x="75" y="0"/>
                  </a:cxn>
                </a:cxnLst>
                <a:rect l="0" t="0" r="r" b="b"/>
                <a:pathLst>
                  <a:path w="275" h="137">
                    <a:moveTo>
                      <a:pt x="75" y="0"/>
                    </a:moveTo>
                    <a:lnTo>
                      <a:pt x="201" y="0"/>
                    </a:lnTo>
                    <a:lnTo>
                      <a:pt x="275" y="68"/>
                    </a:lnTo>
                    <a:lnTo>
                      <a:pt x="275" y="137"/>
                    </a:lnTo>
                    <a:lnTo>
                      <a:pt x="275" y="137"/>
                    </a:lnTo>
                    <a:lnTo>
                      <a:pt x="0" y="137"/>
                    </a:lnTo>
                    <a:lnTo>
                      <a:pt x="0" y="137"/>
                    </a:lnTo>
                    <a:lnTo>
                      <a:pt x="0" y="68"/>
                    </a:lnTo>
                    <a:lnTo>
                      <a:pt x="75" y="0"/>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7" name="Freeform 374"/>
              <p:cNvSpPr>
                <a:spLocks noEditPoints="1"/>
              </p:cNvSpPr>
              <p:nvPr/>
            </p:nvSpPr>
            <p:spPr bwMode="auto">
              <a:xfrm>
                <a:off x="1908176" y="5671766"/>
                <a:ext cx="321939" cy="176212"/>
              </a:xfrm>
              <a:custGeom>
                <a:avLst/>
                <a:gdLst/>
                <a:ahLst/>
                <a:cxnLst>
                  <a:cxn ang="0">
                    <a:pos x="427" y="3"/>
                  </a:cxn>
                  <a:cxn ang="0">
                    <a:pos x="432" y="0"/>
                  </a:cxn>
                  <a:cxn ang="0">
                    <a:pos x="1152" y="0"/>
                  </a:cxn>
                  <a:cxn ang="0">
                    <a:pos x="1158" y="3"/>
                  </a:cxn>
                  <a:cxn ang="0">
                    <a:pos x="1582" y="427"/>
                  </a:cxn>
                  <a:cxn ang="0">
                    <a:pos x="1584" y="432"/>
                  </a:cxn>
                  <a:cxn ang="0">
                    <a:pos x="1584" y="856"/>
                  </a:cxn>
                  <a:cxn ang="0">
                    <a:pos x="1576" y="864"/>
                  </a:cxn>
                  <a:cxn ang="0">
                    <a:pos x="8" y="864"/>
                  </a:cxn>
                  <a:cxn ang="0">
                    <a:pos x="0" y="856"/>
                  </a:cxn>
                  <a:cxn ang="0">
                    <a:pos x="0" y="432"/>
                  </a:cxn>
                  <a:cxn ang="0">
                    <a:pos x="3" y="427"/>
                  </a:cxn>
                  <a:cxn ang="0">
                    <a:pos x="427" y="3"/>
                  </a:cxn>
                  <a:cxn ang="0">
                    <a:pos x="14" y="438"/>
                  </a:cxn>
                  <a:cxn ang="0">
                    <a:pos x="16" y="432"/>
                  </a:cxn>
                  <a:cxn ang="0">
                    <a:pos x="16" y="856"/>
                  </a:cxn>
                  <a:cxn ang="0">
                    <a:pos x="8" y="848"/>
                  </a:cxn>
                  <a:cxn ang="0">
                    <a:pos x="1576" y="848"/>
                  </a:cxn>
                  <a:cxn ang="0">
                    <a:pos x="1568" y="856"/>
                  </a:cxn>
                  <a:cxn ang="0">
                    <a:pos x="1568" y="432"/>
                  </a:cxn>
                  <a:cxn ang="0">
                    <a:pos x="1571" y="438"/>
                  </a:cxn>
                  <a:cxn ang="0">
                    <a:pos x="1147" y="14"/>
                  </a:cxn>
                  <a:cxn ang="0">
                    <a:pos x="1152" y="16"/>
                  </a:cxn>
                  <a:cxn ang="0">
                    <a:pos x="432" y="16"/>
                  </a:cxn>
                  <a:cxn ang="0">
                    <a:pos x="438" y="14"/>
                  </a:cxn>
                  <a:cxn ang="0">
                    <a:pos x="14" y="438"/>
                  </a:cxn>
                </a:cxnLst>
                <a:rect l="0" t="0" r="r" b="b"/>
                <a:pathLst>
                  <a:path w="1584" h="864">
                    <a:moveTo>
                      <a:pt x="427" y="3"/>
                    </a:moveTo>
                    <a:cubicBezTo>
                      <a:pt x="428" y="1"/>
                      <a:pt x="430" y="0"/>
                      <a:pt x="432" y="0"/>
                    </a:cubicBezTo>
                    <a:lnTo>
                      <a:pt x="1152" y="0"/>
                    </a:lnTo>
                    <a:cubicBezTo>
                      <a:pt x="1155" y="0"/>
                      <a:pt x="1157" y="1"/>
                      <a:pt x="1158" y="3"/>
                    </a:cubicBezTo>
                    <a:lnTo>
                      <a:pt x="1582" y="427"/>
                    </a:lnTo>
                    <a:cubicBezTo>
                      <a:pt x="1584" y="428"/>
                      <a:pt x="1584" y="430"/>
                      <a:pt x="1584" y="432"/>
                    </a:cubicBezTo>
                    <a:lnTo>
                      <a:pt x="1584" y="856"/>
                    </a:lnTo>
                    <a:cubicBezTo>
                      <a:pt x="1584" y="861"/>
                      <a:pt x="1581" y="864"/>
                      <a:pt x="1576" y="864"/>
                    </a:cubicBezTo>
                    <a:lnTo>
                      <a:pt x="8" y="864"/>
                    </a:lnTo>
                    <a:cubicBezTo>
                      <a:pt x="4" y="864"/>
                      <a:pt x="0" y="861"/>
                      <a:pt x="0" y="856"/>
                    </a:cubicBezTo>
                    <a:lnTo>
                      <a:pt x="0" y="432"/>
                    </a:lnTo>
                    <a:cubicBezTo>
                      <a:pt x="0" y="430"/>
                      <a:pt x="1" y="428"/>
                      <a:pt x="3" y="427"/>
                    </a:cubicBezTo>
                    <a:lnTo>
                      <a:pt x="427" y="3"/>
                    </a:lnTo>
                    <a:close/>
                    <a:moveTo>
                      <a:pt x="14" y="438"/>
                    </a:moveTo>
                    <a:lnTo>
                      <a:pt x="16" y="432"/>
                    </a:lnTo>
                    <a:lnTo>
                      <a:pt x="16" y="856"/>
                    </a:lnTo>
                    <a:lnTo>
                      <a:pt x="8" y="848"/>
                    </a:lnTo>
                    <a:lnTo>
                      <a:pt x="1576" y="848"/>
                    </a:lnTo>
                    <a:lnTo>
                      <a:pt x="1568" y="856"/>
                    </a:lnTo>
                    <a:lnTo>
                      <a:pt x="1568" y="432"/>
                    </a:lnTo>
                    <a:lnTo>
                      <a:pt x="1571" y="438"/>
                    </a:lnTo>
                    <a:lnTo>
                      <a:pt x="1147" y="14"/>
                    </a:lnTo>
                    <a:lnTo>
                      <a:pt x="1152" y="16"/>
                    </a:lnTo>
                    <a:lnTo>
                      <a:pt x="432" y="16"/>
                    </a:lnTo>
                    <a:lnTo>
                      <a:pt x="438" y="14"/>
                    </a:lnTo>
                    <a:lnTo>
                      <a:pt x="14" y="43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8" name="Rectangle 367"/>
              <p:cNvSpPr>
                <a:spLocks noChangeArrowheads="1"/>
              </p:cNvSpPr>
              <p:nvPr/>
            </p:nvSpPr>
            <p:spPr bwMode="auto">
              <a:xfrm>
                <a:off x="1999938" y="5671766"/>
                <a:ext cx="138113"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dirty="0" smtClean="0">
                    <a:ln>
                      <a:noFill/>
                    </a:ln>
                    <a:solidFill>
                      <a:srgbClr val="FFFFFF"/>
                    </a:solidFill>
                    <a:effectLst/>
                    <a:latin typeface="ＭＳ Ｐゴシック" pitchFamily="50" charset="-128"/>
                    <a:ea typeface="ＭＳ Ｐゴシック" pitchFamily="50" charset="-128"/>
                  </a:rPr>
                  <a:t>保健</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49" name="Rectangle 368"/>
              <p:cNvSpPr>
                <a:spLocks noChangeArrowheads="1"/>
              </p:cNvSpPr>
              <p:nvPr/>
            </p:nvSpPr>
            <p:spPr bwMode="auto">
              <a:xfrm>
                <a:off x="1999938" y="5762253"/>
                <a:ext cx="138113" cy="103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dirty="0" smtClean="0">
                    <a:ln>
                      <a:noFill/>
                    </a:ln>
                    <a:solidFill>
                      <a:srgbClr val="FFFFFF"/>
                    </a:solidFill>
                    <a:effectLst/>
                    <a:latin typeface="ＭＳ Ｐゴシック" pitchFamily="50" charset="-128"/>
                    <a:ea typeface="ＭＳ Ｐゴシック" pitchFamily="50" charset="-128"/>
                  </a:rPr>
                  <a:t>機関</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sp>
          <p:nvSpPr>
            <p:cNvPr id="240" name="正方形/長方形 239"/>
            <p:cNvSpPr/>
            <p:nvPr/>
          </p:nvSpPr>
          <p:spPr>
            <a:xfrm>
              <a:off x="6643702" y="1946546"/>
              <a:ext cx="1143008" cy="14287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0" rIns="0" rtlCol="0" anchor="ctr"/>
            <a:lstStyle/>
            <a:p>
              <a:pPr lvl="0" algn="ctr"/>
              <a:r>
                <a:rPr lang="ja-JP" altLang="ja-JP" sz="800" dirty="0" smtClean="0">
                  <a:solidFill>
                    <a:srgbClr val="000000"/>
                  </a:solidFill>
                  <a:latin typeface="ＭＳ Ｐゴシック" pitchFamily="50" charset="-128"/>
                  <a:ea typeface="ＭＳ Ｐゴシック" pitchFamily="50" charset="-128"/>
                </a:rPr>
                <a:t>日中の居場所・見守りの場</a:t>
              </a:r>
              <a:endParaRPr lang="ja-JP" altLang="ja-JP" sz="800" dirty="0" smtClean="0">
                <a:solidFill>
                  <a:schemeClr val="tx1"/>
                </a:solidFill>
                <a:latin typeface="Arial" pitchFamily="34" charset="0"/>
                <a:ea typeface="ＭＳ Ｐゴシック" pitchFamily="50" charset="-128"/>
              </a:endParaRPr>
            </a:p>
          </p:txBody>
        </p:sp>
        <p:sp>
          <p:nvSpPr>
            <p:cNvPr id="241" name="対角する 2 つの角を丸めた四角形 240"/>
            <p:cNvSpPr/>
            <p:nvPr/>
          </p:nvSpPr>
          <p:spPr>
            <a:xfrm>
              <a:off x="6286512" y="2303736"/>
              <a:ext cx="857256" cy="142876"/>
            </a:xfrm>
            <a:prstGeom prst="round2DiagRect">
              <a:avLst>
                <a:gd name="adj1" fmla="val 50000"/>
                <a:gd name="adj2" fmla="val 0"/>
              </a:avLst>
            </a:prstGeom>
            <a:ln w="12700"/>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800" b="1" dirty="0" smtClean="0"/>
                <a:t>訪問・相談・つなぎ</a:t>
              </a:r>
              <a:endParaRPr kumimoji="1" lang="ja-JP" altLang="en-US" sz="800" b="1" dirty="0"/>
            </a:p>
          </p:txBody>
        </p:sp>
        <p:sp>
          <p:nvSpPr>
            <p:cNvPr id="242" name="テキスト ボックス 241"/>
            <p:cNvSpPr txBox="1"/>
            <p:nvPr/>
          </p:nvSpPr>
          <p:spPr>
            <a:xfrm>
              <a:off x="6429388" y="2109187"/>
              <a:ext cx="1571636" cy="123111"/>
            </a:xfrm>
            <a:prstGeom prst="rect">
              <a:avLst/>
            </a:prstGeom>
            <a:noFill/>
          </p:spPr>
          <p:txBody>
            <a:bodyPr wrap="square" lIns="0" tIns="0" rIns="0" bIns="0" rtlCol="0">
              <a:spAutoFit/>
            </a:bodyPr>
            <a:lstStyle/>
            <a:p>
              <a:r>
                <a:rPr kumimoji="1" lang="ja-JP" altLang="en-US" sz="800" dirty="0" smtClean="0"/>
                <a:t>●高齢者、子ども、障害者、その他</a:t>
              </a:r>
              <a:endParaRPr kumimoji="1" lang="ja-JP" altLang="en-US" dirty="0"/>
            </a:p>
          </p:txBody>
        </p:sp>
        <p:sp>
          <p:nvSpPr>
            <p:cNvPr id="243" name="正方形/長方形 242"/>
            <p:cNvSpPr/>
            <p:nvPr/>
          </p:nvSpPr>
          <p:spPr>
            <a:xfrm>
              <a:off x="6329375" y="2518050"/>
              <a:ext cx="857256" cy="214314"/>
            </a:xfrm>
            <a:prstGeom prst="rect">
              <a:avLst/>
            </a:prstGeom>
            <a:solidFill>
              <a:srgbClr val="FFFFFF"/>
            </a:solidFill>
            <a:ln w="6350">
              <a:solidFill>
                <a:srgbClr val="FFCCC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8515350" algn="r"/>
                </a:tabLst>
              </a:pPr>
              <a:r>
                <a:rPr kumimoji="1" lang="ja-JP" altLang="en-US" sz="700" dirty="0" smtClean="0">
                  <a:solidFill>
                    <a:schemeClr val="tx1"/>
                  </a:solidFill>
                  <a:latin typeface="ＭＳ Ｐゴシック" pitchFamily="50" charset="-128"/>
                </a:rPr>
                <a:t>地域包括支援ネット</a:t>
              </a:r>
              <a:endParaRPr kumimoji="1" lang="en-US" altLang="ja-JP" sz="700" dirty="0" smtClean="0">
                <a:solidFill>
                  <a:schemeClr val="tx1"/>
                </a:solidFill>
                <a:latin typeface="ＭＳ Ｐゴシック" pitchFamily="50" charset="-128"/>
              </a:endParaRPr>
            </a:p>
            <a:p>
              <a:pPr algn="ctr">
                <a:tabLst>
                  <a:tab pos="8515350" algn="r"/>
                </a:tabLst>
              </a:pPr>
              <a:r>
                <a:rPr lang="ja-JP" altLang="en-US" sz="700" dirty="0" smtClean="0">
                  <a:solidFill>
                    <a:schemeClr val="tx1"/>
                  </a:solidFill>
                  <a:latin typeface="ＭＳ Ｐゴシック" pitchFamily="50" charset="-128"/>
                </a:rPr>
                <a:t>ワークシステムの構築</a:t>
              </a:r>
              <a:endParaRPr kumimoji="1" lang="ja-JP" altLang="en-US" sz="700" dirty="0" smtClean="0">
                <a:solidFill>
                  <a:schemeClr val="tx1"/>
                </a:solidFill>
                <a:latin typeface="ＭＳ Ｐゴシック" pitchFamily="50" charset="-128"/>
              </a:endParaRPr>
            </a:p>
          </p:txBody>
        </p:sp>
        <p:sp>
          <p:nvSpPr>
            <p:cNvPr id="244" name="対角する 2 つの角を丸めた四角形 243"/>
            <p:cNvSpPr/>
            <p:nvPr/>
          </p:nvSpPr>
          <p:spPr>
            <a:xfrm>
              <a:off x="7286644" y="2303736"/>
              <a:ext cx="714380" cy="142876"/>
            </a:xfrm>
            <a:prstGeom prst="round2DiagRect">
              <a:avLst>
                <a:gd name="adj1" fmla="val 50000"/>
                <a:gd name="adj2" fmla="val 0"/>
              </a:avLst>
            </a:prstGeom>
            <a:ln w="12700"/>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800" b="1" dirty="0" smtClean="0"/>
                <a:t>生活支援</a:t>
              </a:r>
              <a:endParaRPr kumimoji="1" lang="ja-JP" altLang="en-US" sz="800" b="1" dirty="0"/>
            </a:p>
          </p:txBody>
        </p:sp>
        <p:sp>
          <p:nvSpPr>
            <p:cNvPr id="245" name="正方形/長方形 244"/>
            <p:cNvSpPr/>
            <p:nvPr/>
          </p:nvSpPr>
          <p:spPr>
            <a:xfrm>
              <a:off x="7286644" y="2518050"/>
              <a:ext cx="714380" cy="214314"/>
            </a:xfrm>
            <a:prstGeom prst="rect">
              <a:avLst/>
            </a:prstGeom>
            <a:solidFill>
              <a:srgbClr val="FFFFFF"/>
            </a:solidFill>
            <a:ln w="6350">
              <a:solidFill>
                <a:srgbClr val="FFCCC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8515350" algn="r"/>
                </a:tabLst>
              </a:pPr>
              <a:r>
                <a:rPr kumimoji="1" lang="ja-JP" altLang="en-US" sz="700" dirty="0" smtClean="0">
                  <a:solidFill>
                    <a:schemeClr val="tx1"/>
                  </a:solidFill>
                  <a:latin typeface="ＭＳ Ｐゴシック" pitchFamily="50" charset="-128"/>
                </a:rPr>
                <a:t>新たな支え合い</a:t>
              </a:r>
              <a:endParaRPr kumimoji="1" lang="en-US" altLang="ja-JP" sz="700" dirty="0" smtClean="0">
                <a:solidFill>
                  <a:schemeClr val="tx1"/>
                </a:solidFill>
                <a:latin typeface="ＭＳ Ｐゴシック" pitchFamily="50" charset="-128"/>
              </a:endParaRPr>
            </a:p>
            <a:p>
              <a:pPr algn="ctr">
                <a:tabLst>
                  <a:tab pos="8515350" algn="r"/>
                </a:tabLst>
              </a:pPr>
              <a:r>
                <a:rPr kumimoji="1" lang="ja-JP" altLang="en-US" sz="700" dirty="0" smtClean="0">
                  <a:solidFill>
                    <a:schemeClr val="tx1"/>
                  </a:solidFill>
                  <a:latin typeface="ＭＳ Ｐゴシック" pitchFamily="50" charset="-128"/>
                </a:rPr>
                <a:t>の仕組みづくり</a:t>
              </a:r>
            </a:p>
          </p:txBody>
        </p:sp>
      </p:grpSp>
      <p:sp>
        <p:nvSpPr>
          <p:cNvPr id="128" name="正方形/長方形 127"/>
          <p:cNvSpPr/>
          <p:nvPr/>
        </p:nvSpPr>
        <p:spPr>
          <a:xfrm>
            <a:off x="341918" y="1002966"/>
            <a:ext cx="4000528" cy="785818"/>
          </a:xfrm>
          <a:prstGeom prst="rect">
            <a:avLst/>
          </a:prstGeom>
          <a:noFill/>
          <a:ln w="6350">
            <a:prstDash val="dash"/>
          </a:ln>
        </p:spPr>
        <p:style>
          <a:lnRef idx="2">
            <a:schemeClr val="dk1"/>
          </a:lnRef>
          <a:fillRef idx="1">
            <a:schemeClr val="lt1"/>
          </a:fillRef>
          <a:effectRef idx="0">
            <a:schemeClr val="dk1"/>
          </a:effectRef>
          <a:fontRef idx="minor">
            <a:schemeClr val="dk1"/>
          </a:fontRef>
        </p:style>
        <p:txBody>
          <a:bodyPr rtlCol="0" anchor="ctr"/>
          <a:lstStyle/>
          <a:p>
            <a:pPr algn="ctr">
              <a:tabLst>
                <a:tab pos="8515350" algn="r"/>
              </a:tabLst>
            </a:pPr>
            <a:endParaRPr kumimoji="1" lang="ja-JP" altLang="en-US" sz="1300" dirty="0" smtClean="0">
              <a:solidFill>
                <a:schemeClr val="tx1"/>
              </a:solidFill>
              <a:latin typeface="ＭＳ Ｐゴシック" pitchFamily="50" charset="-128"/>
            </a:endParaRPr>
          </a:p>
        </p:txBody>
      </p:sp>
      <p:sp>
        <p:nvSpPr>
          <p:cNvPr id="120" name="正方形/長方形 119"/>
          <p:cNvSpPr/>
          <p:nvPr/>
        </p:nvSpPr>
        <p:spPr>
          <a:xfrm>
            <a:off x="206374" y="3417976"/>
            <a:ext cx="8758114" cy="2297039"/>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121" name="テキスト ボックス 18"/>
          <p:cNvSpPr txBox="1">
            <a:spLocks noChangeArrowheads="1"/>
          </p:cNvSpPr>
          <p:nvPr/>
        </p:nvSpPr>
        <p:spPr bwMode="auto">
          <a:xfrm>
            <a:off x="-4857816" y="3500438"/>
            <a:ext cx="4429156" cy="276999"/>
          </a:xfrm>
          <a:prstGeom prst="rect">
            <a:avLst/>
          </a:prstGeom>
          <a:noFill/>
          <a:ln w="9525">
            <a:noFill/>
            <a:miter lim="800000"/>
            <a:headEnd/>
            <a:tailEnd/>
          </a:ln>
        </p:spPr>
        <p:txBody>
          <a:bodyPr wrap="square">
            <a:spAutoFit/>
          </a:bodyPr>
          <a:lstStyle/>
          <a:p>
            <a:pPr marL="85725" indent="-85725">
              <a:spcAft>
                <a:spcPts val="0"/>
              </a:spcAft>
            </a:pPr>
            <a:r>
              <a:rPr lang="ja-JP" altLang="en-US" sz="1200" dirty="0" smtClean="0">
                <a:latin typeface="ＭＳ Ｐ明朝" pitchFamily="18" charset="-128"/>
                <a:ea typeface="ＭＳ Ｐ明朝" pitchFamily="18" charset="-128"/>
              </a:rPr>
              <a:t>・次の見直しにより、医師</a:t>
            </a:r>
            <a:r>
              <a:rPr lang="ja-JP" altLang="en-US" sz="1200" dirty="0">
                <a:latin typeface="ＭＳ Ｐ明朝" pitchFamily="18" charset="-128"/>
                <a:ea typeface="ＭＳ Ｐ明朝" pitchFamily="18" charset="-128"/>
              </a:rPr>
              <a:t>の地域間、診療科間における偏在を</a:t>
            </a:r>
            <a:r>
              <a:rPr lang="ja-JP" altLang="en-US" sz="1200" dirty="0" smtClean="0">
                <a:latin typeface="ＭＳ Ｐ明朝" pitchFamily="18" charset="-128"/>
                <a:ea typeface="ＭＳ Ｐ明朝" pitchFamily="18" charset="-128"/>
              </a:rPr>
              <a:t>解消</a:t>
            </a:r>
            <a:endParaRPr lang="en-US" altLang="ja-JP" sz="1200" dirty="0">
              <a:latin typeface="ＭＳ Ｐ明朝" pitchFamily="18" charset="-128"/>
              <a:ea typeface="ＭＳ Ｐ明朝" pitchFamily="18" charset="-128"/>
            </a:endParaRPr>
          </a:p>
        </p:txBody>
      </p:sp>
      <p:grpSp>
        <p:nvGrpSpPr>
          <p:cNvPr id="122" name="グループ化 121"/>
          <p:cNvGrpSpPr/>
          <p:nvPr/>
        </p:nvGrpSpPr>
        <p:grpSpPr>
          <a:xfrm>
            <a:off x="144494" y="3187905"/>
            <a:ext cx="8928100" cy="280212"/>
            <a:chOff x="0" y="-234968"/>
            <a:chExt cx="8928100" cy="280212"/>
          </a:xfrm>
        </p:grpSpPr>
        <p:sp>
          <p:nvSpPr>
            <p:cNvPr id="123" name="正方形/長方形 122"/>
            <p:cNvSpPr/>
            <p:nvPr/>
          </p:nvSpPr>
          <p:spPr>
            <a:xfrm>
              <a:off x="0" y="-234968"/>
              <a:ext cx="8928100" cy="280212"/>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24" name="正方形/長方形 123"/>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３－２</a:t>
              </a:r>
              <a:endParaRPr lang="ja-JP" altLang="en-US" sz="1400" b="1" dirty="0">
                <a:solidFill>
                  <a:schemeClr val="tx1"/>
                </a:solidFill>
                <a:latin typeface="ＭＳ ゴシック" pitchFamily="49" charset="-128"/>
                <a:ea typeface="ＭＳ ゴシック" pitchFamily="49" charset="-128"/>
              </a:endParaRPr>
            </a:p>
          </p:txBody>
        </p:sp>
        <p:sp>
          <p:nvSpPr>
            <p:cNvPr id="125" name="正方形/長方形 124"/>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誰もが安心な医療を受けることができる仕組みの構築</a:t>
              </a:r>
              <a:r>
                <a:rPr lang="en-US" altLang="ja-JP" sz="1400" dirty="0" smtClean="0">
                  <a:solidFill>
                    <a:schemeClr val="tx1"/>
                  </a:solidFill>
                </a:rPr>
                <a:t>	</a:t>
              </a:r>
              <a:endParaRPr lang="ja-JP" altLang="en-US" sz="1400" dirty="0">
                <a:solidFill>
                  <a:schemeClr val="tx1"/>
                </a:solidFill>
              </a:endParaRPr>
            </a:p>
          </p:txBody>
        </p:sp>
      </p:grpSp>
      <p:sp>
        <p:nvSpPr>
          <p:cNvPr id="127" name="テキスト ボックス 18"/>
          <p:cNvSpPr txBox="1">
            <a:spLocks noChangeArrowheads="1"/>
          </p:cNvSpPr>
          <p:nvPr/>
        </p:nvSpPr>
        <p:spPr bwMode="auto">
          <a:xfrm>
            <a:off x="250825" y="3535363"/>
            <a:ext cx="8569325" cy="1900520"/>
          </a:xfrm>
          <a:prstGeom prst="rect">
            <a:avLst/>
          </a:prstGeom>
          <a:noFill/>
          <a:ln w="9525">
            <a:noFill/>
            <a:miter lim="800000"/>
            <a:headEnd/>
            <a:tailEnd/>
          </a:ln>
        </p:spPr>
        <p:txBody>
          <a:bodyPr>
            <a:spAutoFit/>
          </a:bodyPr>
          <a:lstStyle/>
          <a:p>
            <a:pPr>
              <a:spcAft>
                <a:spcPts val="300"/>
              </a:spcAft>
            </a:pPr>
            <a:r>
              <a:rPr lang="ja-JP" altLang="en-US" sz="1200" dirty="0">
                <a:latin typeface="ＭＳ Ｐゴシック" charset="-128"/>
              </a:rPr>
              <a:t>○専門医制度の見直しによる医師の確保</a:t>
            </a:r>
            <a:endParaRPr lang="en-US" altLang="ja-JP" sz="1200" dirty="0">
              <a:latin typeface="ＭＳ Ｐゴシック" charset="-128"/>
            </a:endParaRPr>
          </a:p>
          <a:p>
            <a:pPr eaLnBrk="0" hangingPunct="0">
              <a:spcAft>
                <a:spcPts val="0"/>
              </a:spcAft>
            </a:pPr>
            <a:r>
              <a:rPr lang="ja-JP" altLang="en-US" sz="1200" dirty="0">
                <a:latin typeface="ＭＳ Ｐ明朝" pitchFamily="18" charset="-128"/>
                <a:ea typeface="ＭＳ Ｐ明朝" pitchFamily="18" charset="-128"/>
              </a:rPr>
              <a:t>　医師不足地域での勤務やへき地等の医療機関での一定期間の研修を資格取得条件への追加</a:t>
            </a:r>
          </a:p>
          <a:p>
            <a:pPr eaLnBrk="0" hangingPunct="0">
              <a:spcAft>
                <a:spcPts val="0"/>
              </a:spcAft>
            </a:pPr>
            <a:r>
              <a:rPr lang="ja-JP" altLang="en-US" sz="1200" dirty="0">
                <a:latin typeface="ＭＳ Ｐ明朝" pitchFamily="18" charset="-128"/>
                <a:ea typeface="ＭＳ Ｐ明朝" pitchFamily="18" charset="-128"/>
              </a:rPr>
              <a:t>　地域や診療科・診療領域ごとに養成プログラムの定員を設定</a:t>
            </a:r>
          </a:p>
          <a:p>
            <a:pPr>
              <a:spcAft>
                <a:spcPts val="300"/>
              </a:spcAft>
            </a:pPr>
            <a:r>
              <a:rPr lang="ja-JP" altLang="en-US" sz="200" dirty="0">
                <a:latin typeface="ＭＳ Ｐゴシック" charset="-128"/>
              </a:rPr>
              <a:t>　 </a:t>
            </a:r>
            <a:endParaRPr lang="en-US" altLang="ja-JP" sz="200" dirty="0">
              <a:latin typeface="ＭＳ Ｐゴシック" charset="-128"/>
            </a:endParaRPr>
          </a:p>
          <a:p>
            <a:pPr>
              <a:spcAft>
                <a:spcPts val="300"/>
              </a:spcAft>
            </a:pPr>
            <a:r>
              <a:rPr lang="ja-JP" altLang="en-US" sz="1200" dirty="0">
                <a:latin typeface="ＭＳ Ｐゴシック" charset="-128"/>
              </a:rPr>
              <a:t>○総合診療専門医の養成と医師の確保</a:t>
            </a:r>
            <a:endParaRPr lang="ja-JP" altLang="en-US" sz="1200" dirty="0">
              <a:latin typeface="ＭＳ Ｐ明朝" pitchFamily="18" charset="-128"/>
              <a:ea typeface="ＭＳ Ｐ明朝" pitchFamily="18" charset="-128"/>
            </a:endParaRPr>
          </a:p>
          <a:p>
            <a:pPr eaLnBrk="0" hangingPunct="0">
              <a:spcAft>
                <a:spcPts val="600"/>
              </a:spcAft>
            </a:pPr>
            <a:r>
              <a:rPr lang="ja-JP" altLang="en-US" sz="1200" dirty="0">
                <a:latin typeface="ＭＳ Ｐ明朝" pitchFamily="18" charset="-128"/>
                <a:ea typeface="ＭＳ Ｐ明朝" pitchFamily="18" charset="-128"/>
              </a:rPr>
              <a:t>　総合的な診療能力を有する医師の定義を明確化し、全国統一の基準の下、基本領域の専門医の一つとして位置付け　など</a:t>
            </a:r>
          </a:p>
          <a:p>
            <a:pPr eaLnBrk="0" hangingPunct="0">
              <a:spcAft>
                <a:spcPts val="300"/>
              </a:spcAft>
            </a:pPr>
            <a:endParaRPr lang="en-US" altLang="ja-JP" sz="200" dirty="0">
              <a:latin typeface="ＭＳ Ｐゴシック" charset="-128"/>
            </a:endParaRPr>
          </a:p>
          <a:p>
            <a:pPr eaLnBrk="0" hangingPunct="0">
              <a:spcAft>
                <a:spcPts val="300"/>
              </a:spcAft>
            </a:pPr>
            <a:r>
              <a:rPr lang="ja-JP" altLang="en-US" sz="1200" dirty="0">
                <a:latin typeface="ＭＳ Ｐゴシック" charset="-128"/>
              </a:rPr>
              <a:t>○医師臨床研修制度の見直しによる医師の確保</a:t>
            </a:r>
            <a:endParaRPr lang="en-US" altLang="ja-JP" sz="1200" dirty="0">
              <a:latin typeface="ＭＳ Ｐゴシック" charset="-128"/>
            </a:endParaRPr>
          </a:p>
          <a:p>
            <a:pPr eaLnBrk="0" hangingPunct="0">
              <a:spcAft>
                <a:spcPts val="0"/>
              </a:spcAft>
            </a:pPr>
            <a:r>
              <a:rPr lang="ja-JP" altLang="en-US" sz="1200" dirty="0">
                <a:latin typeface="ＭＳ Ｐ明朝" pitchFamily="18" charset="-128"/>
                <a:ea typeface="ＭＳ Ｐ明朝" pitchFamily="18" charset="-128"/>
              </a:rPr>
              <a:t>　全国の募集定員の総数を研修希望者の総数レベルに引き下げ、都道府県別の募集定員を医師不足地域に多く配分するよう、</a:t>
            </a:r>
          </a:p>
          <a:p>
            <a:pPr eaLnBrk="0" hangingPunct="0">
              <a:spcAft>
                <a:spcPts val="0"/>
              </a:spcAft>
            </a:pPr>
            <a:r>
              <a:rPr lang="ja-JP" altLang="en-US" sz="1200" dirty="0">
                <a:latin typeface="ＭＳ Ｐ明朝" pitchFamily="18" charset="-128"/>
                <a:ea typeface="ＭＳ Ｐ明朝" pitchFamily="18" charset="-128"/>
              </a:rPr>
              <a:t>　募集定員の設定方法の見直し　など</a:t>
            </a:r>
            <a:endParaRPr lang="en-US" altLang="ja-JP" sz="1200" dirty="0">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EBF4">
            <a:alpha val="69804"/>
          </a:srgbClr>
        </a:solidFill>
        <a:effectLst/>
      </p:bgPr>
    </p:bg>
    <p:spTree>
      <p:nvGrpSpPr>
        <p:cNvPr id="1" name=""/>
        <p:cNvGrpSpPr/>
        <p:nvPr/>
      </p:nvGrpSpPr>
      <p:grpSpPr>
        <a:xfrm>
          <a:off x="0" y="0"/>
          <a:ext cx="0" cy="0"/>
          <a:chOff x="0" y="0"/>
          <a:chExt cx="0" cy="0"/>
        </a:xfrm>
      </p:grpSpPr>
      <p:sp>
        <p:nvSpPr>
          <p:cNvPr id="24" name="テキスト ボックス 23"/>
          <p:cNvSpPr txBox="1"/>
          <p:nvPr/>
        </p:nvSpPr>
        <p:spPr>
          <a:xfrm>
            <a:off x="8800697" y="437357"/>
            <a:ext cx="415636" cy="276999"/>
          </a:xfrm>
          <a:prstGeom prst="rect">
            <a:avLst/>
          </a:prstGeom>
          <a:noFill/>
        </p:spPr>
        <p:txBody>
          <a:bodyPr wrap="square" rtlCol="0">
            <a:spAutoFit/>
          </a:bodyPr>
          <a:lstStyle/>
          <a:p>
            <a:r>
              <a:rPr kumimoji="1" lang="en-US" altLang="ja-JP" sz="1200" dirty="0" smtClean="0">
                <a:solidFill>
                  <a:schemeClr val="bg1">
                    <a:lumMod val="65000"/>
                  </a:schemeClr>
                </a:solidFill>
              </a:rPr>
              <a:t>9</a:t>
            </a:r>
            <a:endParaRPr kumimoji="1" lang="ja-JP" altLang="en-US" sz="1200" dirty="0">
              <a:solidFill>
                <a:schemeClr val="bg1">
                  <a:lumMod val="65000"/>
                </a:schemeClr>
              </a:solidFill>
            </a:endParaRPr>
          </a:p>
        </p:txBody>
      </p:sp>
      <p:sp>
        <p:nvSpPr>
          <p:cNvPr id="15" name="正方形/長方形 14"/>
          <p:cNvSpPr/>
          <p:nvPr/>
        </p:nvSpPr>
        <p:spPr>
          <a:xfrm>
            <a:off x="28575" y="357166"/>
            <a:ext cx="8829705" cy="474662"/>
          </a:xfrm>
          <a:prstGeom prst="rect">
            <a:avLst/>
          </a:prstGeom>
          <a:noFill/>
          <a:ln w="76200" cmpd="thinThick">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a:solidFill>
                  <a:schemeClr val="tx1"/>
                </a:solidFill>
                <a:latin typeface="ＭＳ ゴシック" pitchFamily="49" charset="-128"/>
                <a:ea typeface="ＭＳ ゴシック" pitchFamily="49" charset="-128"/>
              </a:rPr>
              <a:t>４</a:t>
            </a:r>
            <a:r>
              <a:rPr lang="ja-JP" altLang="en-US" b="1" dirty="0" smtClean="0">
                <a:solidFill>
                  <a:schemeClr val="tx1"/>
                </a:solidFill>
                <a:latin typeface="ＭＳ ゴシック" pitchFamily="49" charset="-128"/>
                <a:ea typeface="ＭＳ ゴシック" pitchFamily="49" charset="-128"/>
              </a:rPr>
              <a:t>．</a:t>
            </a:r>
            <a:r>
              <a:rPr lang="ja-JP" altLang="en-US" b="1" dirty="0">
                <a:solidFill>
                  <a:schemeClr val="tx1"/>
                </a:solidFill>
                <a:latin typeface="ＭＳ ゴシック" pitchFamily="49" charset="-128"/>
                <a:ea typeface="ＭＳ ゴシック" pitchFamily="49" charset="-128"/>
              </a:rPr>
              <a:t>子どもを産み、育てる環境づくり</a:t>
            </a:r>
          </a:p>
        </p:txBody>
      </p:sp>
      <p:sp>
        <p:nvSpPr>
          <p:cNvPr id="18" name="正方形/長方形 17"/>
          <p:cNvSpPr/>
          <p:nvPr/>
        </p:nvSpPr>
        <p:spPr>
          <a:xfrm>
            <a:off x="84138" y="971529"/>
            <a:ext cx="1357312" cy="247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現状・課題</a:t>
            </a:r>
          </a:p>
        </p:txBody>
      </p:sp>
      <p:sp>
        <p:nvSpPr>
          <p:cNvPr id="27" name="テキスト ボックス 563"/>
          <p:cNvSpPr txBox="1">
            <a:spLocks noChangeArrowheads="1"/>
          </p:cNvSpPr>
          <p:nvPr/>
        </p:nvSpPr>
        <p:spPr bwMode="auto">
          <a:xfrm>
            <a:off x="6572264" y="6357958"/>
            <a:ext cx="1928826" cy="338554"/>
          </a:xfrm>
          <a:prstGeom prst="rect">
            <a:avLst/>
          </a:prstGeom>
          <a:noFill/>
          <a:ln w="9525">
            <a:noFill/>
            <a:miter lim="800000"/>
            <a:headEnd/>
            <a:tailEnd/>
          </a:ln>
        </p:spPr>
        <p:txBody>
          <a:bodyPr wrap="square">
            <a:spAutoFit/>
          </a:bodyPr>
          <a:lstStyle/>
          <a:p>
            <a:pPr>
              <a:defRPr/>
            </a:pPr>
            <a:r>
              <a:rPr lang="ja-JP" altLang="en-US" sz="800" spc="-20" dirty="0">
                <a:latin typeface="ＭＳ Ｐ明朝" pitchFamily="18" charset="-128"/>
                <a:ea typeface="ＭＳ Ｐ明朝" pitchFamily="18" charset="-128"/>
              </a:rPr>
              <a:t>資料：社会保障・人口問題</a:t>
            </a:r>
            <a:r>
              <a:rPr lang="ja-JP" altLang="en-US" sz="800" spc="-20" dirty="0" smtClean="0">
                <a:latin typeface="ＭＳ Ｐ明朝" pitchFamily="18" charset="-128"/>
                <a:ea typeface="ＭＳ Ｐ明朝" pitchFamily="18" charset="-128"/>
              </a:rPr>
              <a:t>研究所</a:t>
            </a:r>
            <a:r>
              <a:rPr lang="en-US" altLang="ja-JP" sz="800" spc="-20" dirty="0" smtClean="0">
                <a:latin typeface="ＭＳ Ｐ明朝" pitchFamily="18" charset="-128"/>
                <a:ea typeface="ＭＳ Ｐ明朝" pitchFamily="18" charset="-128"/>
              </a:rPr>
              <a:t/>
            </a:r>
            <a:br>
              <a:rPr lang="en-US" altLang="ja-JP" sz="800" spc="-20" dirty="0" smtClean="0">
                <a:latin typeface="ＭＳ Ｐ明朝" pitchFamily="18" charset="-128"/>
                <a:ea typeface="ＭＳ Ｐ明朝" pitchFamily="18" charset="-128"/>
              </a:rPr>
            </a:br>
            <a:r>
              <a:rPr lang="ja-JP" altLang="en-US" sz="800" spc="-20" dirty="0" smtClean="0">
                <a:latin typeface="ＭＳ Ｐ明朝" pitchFamily="18" charset="-128"/>
                <a:ea typeface="ＭＳ Ｐ明朝" pitchFamily="18" charset="-128"/>
              </a:rPr>
              <a:t>「</a:t>
            </a:r>
            <a:r>
              <a:rPr lang="zh-TW" altLang="en-US" sz="800" spc="-20" dirty="0">
                <a:latin typeface="ＭＳ Ｐ明朝" pitchFamily="18" charset="-128"/>
                <a:ea typeface="ＭＳ Ｐ明朝" pitchFamily="18" charset="-128"/>
              </a:rPr>
              <a:t>第</a:t>
            </a:r>
            <a:r>
              <a:rPr lang="en-US" altLang="zh-TW" sz="800" spc="-20" dirty="0">
                <a:latin typeface="ＭＳ Ｐ明朝" pitchFamily="18" charset="-128"/>
                <a:ea typeface="ＭＳ Ｐ明朝" pitchFamily="18" charset="-128"/>
              </a:rPr>
              <a:t>14 </a:t>
            </a:r>
            <a:r>
              <a:rPr lang="zh-TW" altLang="en-US" sz="800" spc="-20" dirty="0">
                <a:latin typeface="ＭＳ Ｐ明朝" pitchFamily="18" charset="-128"/>
                <a:ea typeface="ＭＳ Ｐ明朝" pitchFamily="18" charset="-128"/>
              </a:rPr>
              <a:t>回出生動向基本調査</a:t>
            </a:r>
            <a:r>
              <a:rPr lang="ja-JP" altLang="en-US" sz="800" spc="-20" dirty="0">
                <a:latin typeface="ＭＳ Ｐ明朝" pitchFamily="18" charset="-128"/>
                <a:ea typeface="ＭＳ Ｐ明朝" pitchFamily="18" charset="-128"/>
              </a:rPr>
              <a:t>（</a:t>
            </a:r>
            <a:r>
              <a:rPr lang="en-US" altLang="ja-JP" sz="800" spc="-20" dirty="0">
                <a:latin typeface="ＭＳ Ｐ明朝" pitchFamily="18" charset="-128"/>
                <a:ea typeface="ＭＳ Ｐ明朝" pitchFamily="18" charset="-128"/>
              </a:rPr>
              <a:t>2010</a:t>
            </a:r>
            <a:r>
              <a:rPr lang="ja-JP" altLang="en-US" sz="800" spc="-20" dirty="0">
                <a:latin typeface="ＭＳ Ｐ明朝" pitchFamily="18" charset="-128"/>
                <a:ea typeface="ＭＳ Ｐ明朝" pitchFamily="18" charset="-128"/>
              </a:rPr>
              <a:t>年）」</a:t>
            </a:r>
          </a:p>
        </p:txBody>
      </p:sp>
      <p:pic>
        <p:nvPicPr>
          <p:cNvPr id="28" name="Picture 1"/>
          <p:cNvPicPr>
            <a:picLocks noChangeAspect="1" noChangeArrowheads="1"/>
          </p:cNvPicPr>
          <p:nvPr/>
        </p:nvPicPr>
        <p:blipFill>
          <a:blip r:embed="rId2" cstate="screen"/>
          <a:srcRect/>
          <a:stretch>
            <a:fillRect/>
          </a:stretch>
        </p:blipFill>
        <p:spPr bwMode="auto">
          <a:xfrm>
            <a:off x="1928794" y="4870832"/>
            <a:ext cx="2332854" cy="1849064"/>
          </a:xfrm>
          <a:prstGeom prst="rect">
            <a:avLst/>
          </a:prstGeom>
          <a:noFill/>
          <a:ln w="9525">
            <a:noFill/>
            <a:miter lim="800000"/>
            <a:headEnd/>
            <a:tailEnd/>
          </a:ln>
        </p:spPr>
      </p:pic>
      <p:pic>
        <p:nvPicPr>
          <p:cNvPr id="29" name="Picture 2"/>
          <p:cNvPicPr>
            <a:picLocks noChangeAspect="1" noChangeArrowheads="1"/>
          </p:cNvPicPr>
          <p:nvPr/>
        </p:nvPicPr>
        <p:blipFill>
          <a:blip r:embed="rId3" cstate="screen"/>
          <a:srcRect/>
          <a:stretch>
            <a:fillRect/>
          </a:stretch>
        </p:blipFill>
        <p:spPr bwMode="auto">
          <a:xfrm>
            <a:off x="4286248" y="4874144"/>
            <a:ext cx="2357454" cy="1869563"/>
          </a:xfrm>
          <a:prstGeom prst="rect">
            <a:avLst/>
          </a:prstGeom>
          <a:noFill/>
          <a:ln w="9525">
            <a:noFill/>
            <a:miter lim="800000"/>
            <a:headEnd/>
            <a:tailEnd/>
          </a:ln>
        </p:spPr>
      </p:pic>
      <p:pic>
        <p:nvPicPr>
          <p:cNvPr id="25" name="Picture 2"/>
          <p:cNvPicPr>
            <a:picLocks noChangeAspect="1" noChangeArrowheads="1"/>
          </p:cNvPicPr>
          <p:nvPr/>
        </p:nvPicPr>
        <p:blipFill>
          <a:blip r:embed="rId4" cstate="screen"/>
          <a:srcRect/>
          <a:stretch>
            <a:fillRect/>
          </a:stretch>
        </p:blipFill>
        <p:spPr bwMode="auto">
          <a:xfrm>
            <a:off x="4214810" y="2357430"/>
            <a:ext cx="3369309" cy="2286016"/>
          </a:xfrm>
          <a:prstGeom prst="rect">
            <a:avLst/>
          </a:prstGeom>
          <a:noFill/>
          <a:ln w="9525">
            <a:noFill/>
            <a:miter lim="800000"/>
            <a:headEnd/>
            <a:tailEnd/>
          </a:ln>
        </p:spPr>
      </p:pic>
      <p:sp>
        <p:nvSpPr>
          <p:cNvPr id="26" name="テキスト ボックス 563"/>
          <p:cNvSpPr txBox="1">
            <a:spLocks noChangeArrowheads="1"/>
          </p:cNvSpPr>
          <p:nvPr/>
        </p:nvSpPr>
        <p:spPr bwMode="auto">
          <a:xfrm>
            <a:off x="4214839" y="4345692"/>
            <a:ext cx="4000499" cy="211279"/>
          </a:xfrm>
          <a:prstGeom prst="rect">
            <a:avLst/>
          </a:prstGeom>
          <a:noFill/>
          <a:ln w="9525">
            <a:noFill/>
            <a:miter lim="800000"/>
            <a:headEnd/>
            <a:tailEnd/>
          </a:ln>
        </p:spPr>
        <p:txBody>
          <a:bodyPr>
            <a:spAutoFit/>
          </a:bodyPr>
          <a:lstStyle/>
          <a:p>
            <a:pPr>
              <a:defRPr/>
            </a:pPr>
            <a:r>
              <a:rPr lang="ja-JP" altLang="en-US" sz="800" spc="-20" dirty="0">
                <a:latin typeface="ＭＳ Ｐ明朝" pitchFamily="18" charset="-128"/>
                <a:ea typeface="ＭＳ Ｐ明朝" pitchFamily="18" charset="-128"/>
              </a:rPr>
              <a:t>資料：総務省「国勢調査」（社会保障・人口問題研究所「人口統計資料集」から独自作成）</a:t>
            </a:r>
          </a:p>
        </p:txBody>
      </p:sp>
      <p:sp>
        <p:nvSpPr>
          <p:cNvPr id="31" name="Rectangle 15"/>
          <p:cNvSpPr>
            <a:spLocks noChangeArrowheads="1"/>
          </p:cNvSpPr>
          <p:nvPr/>
        </p:nvSpPr>
        <p:spPr bwMode="auto">
          <a:xfrm>
            <a:off x="4429124" y="2428868"/>
            <a:ext cx="3113059" cy="211832"/>
          </a:xfrm>
          <a:prstGeom prst="rect">
            <a:avLst/>
          </a:prstGeom>
          <a:noFill/>
          <a:ln w="9525">
            <a:noFill/>
            <a:miter lim="800000"/>
            <a:headEnd/>
            <a:tailEnd/>
          </a:ln>
        </p:spPr>
        <p:txBody>
          <a:bodyPr wrap="none" anchor="ctr"/>
          <a:lstStyle/>
          <a:p>
            <a:pPr algn="ctr"/>
            <a:r>
              <a:rPr lang="ja-JP" altLang="en-US" sz="1000" b="1" dirty="0"/>
              <a:t>生涯未婚率と初婚年齢の推移</a:t>
            </a:r>
          </a:p>
        </p:txBody>
      </p:sp>
      <p:grpSp>
        <p:nvGrpSpPr>
          <p:cNvPr id="36" name="グループ化 35"/>
          <p:cNvGrpSpPr/>
          <p:nvPr/>
        </p:nvGrpSpPr>
        <p:grpSpPr>
          <a:xfrm>
            <a:off x="928662" y="2285993"/>
            <a:ext cx="3167081" cy="2357453"/>
            <a:chOff x="714348" y="1928802"/>
            <a:chExt cx="3167081" cy="2357453"/>
          </a:xfrm>
        </p:grpSpPr>
        <p:graphicFrame>
          <p:nvGraphicFramePr>
            <p:cNvPr id="33" name="グラフ 32"/>
            <p:cNvGraphicFramePr/>
            <p:nvPr/>
          </p:nvGraphicFramePr>
          <p:xfrm>
            <a:off x="714348" y="1928802"/>
            <a:ext cx="2984052" cy="2355599"/>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 Box 2039"/>
            <p:cNvSpPr txBox="1">
              <a:spLocks noChangeArrowheads="1"/>
            </p:cNvSpPr>
            <p:nvPr/>
          </p:nvSpPr>
          <p:spPr bwMode="auto">
            <a:xfrm>
              <a:off x="3428992" y="3929067"/>
              <a:ext cx="452437" cy="214313"/>
            </a:xfrm>
            <a:prstGeom prst="rect">
              <a:avLst/>
            </a:prstGeom>
            <a:noFill/>
            <a:ln w="9525">
              <a:noFill/>
              <a:miter lim="800000"/>
              <a:headEnd/>
              <a:tailEnd/>
            </a:ln>
          </p:spPr>
          <p:txBody>
            <a:bodyPr>
              <a:spAutoFit/>
            </a:bodyPr>
            <a:lstStyle/>
            <a:p>
              <a:pPr>
                <a:spcBef>
                  <a:spcPct val="50000"/>
                </a:spcBef>
              </a:pPr>
              <a:r>
                <a:rPr lang="ja-JP" altLang="en-US" sz="800" dirty="0"/>
                <a:t>年</a:t>
              </a:r>
            </a:p>
          </p:txBody>
        </p:sp>
        <p:sp>
          <p:nvSpPr>
            <p:cNvPr id="30" name="テキスト ボックス 563"/>
            <p:cNvSpPr txBox="1">
              <a:spLocks noChangeArrowheads="1"/>
            </p:cNvSpPr>
            <p:nvPr/>
          </p:nvSpPr>
          <p:spPr bwMode="auto">
            <a:xfrm>
              <a:off x="1285852" y="4071942"/>
              <a:ext cx="1873250" cy="214313"/>
            </a:xfrm>
            <a:prstGeom prst="rect">
              <a:avLst/>
            </a:prstGeom>
            <a:noFill/>
            <a:ln w="9525">
              <a:noFill/>
              <a:miter lim="800000"/>
              <a:headEnd/>
              <a:tailEnd/>
            </a:ln>
          </p:spPr>
          <p:txBody>
            <a:bodyPr>
              <a:spAutoFit/>
            </a:bodyPr>
            <a:lstStyle/>
            <a:p>
              <a:pPr algn="r"/>
              <a:r>
                <a:rPr lang="ja-JP" altLang="en-US" sz="800" dirty="0">
                  <a:latin typeface="ＭＳ Ｐ明朝" pitchFamily="18" charset="-128"/>
                  <a:ea typeface="ＭＳ Ｐ明朝" pitchFamily="18" charset="-128"/>
                </a:rPr>
                <a:t>資料：厚生労働省「人口動態統計」</a:t>
              </a:r>
            </a:p>
          </p:txBody>
        </p:sp>
      </p:grpSp>
      <p:sp>
        <p:nvSpPr>
          <p:cNvPr id="23" name="Rectangle 15"/>
          <p:cNvSpPr>
            <a:spLocks noChangeArrowheads="1"/>
          </p:cNvSpPr>
          <p:nvPr/>
        </p:nvSpPr>
        <p:spPr bwMode="auto">
          <a:xfrm>
            <a:off x="2500298" y="4714884"/>
            <a:ext cx="3571900" cy="214314"/>
          </a:xfrm>
          <a:prstGeom prst="rect">
            <a:avLst/>
          </a:prstGeom>
          <a:solidFill>
            <a:schemeClr val="bg1"/>
          </a:solidFill>
          <a:ln w="9525">
            <a:noFill/>
            <a:miter lim="800000"/>
            <a:headEnd/>
            <a:tailEnd/>
          </a:ln>
        </p:spPr>
        <p:txBody>
          <a:bodyPr wrap="none" lIns="0" tIns="0" rIns="0" bIns="0" anchor="ctr"/>
          <a:lstStyle/>
          <a:p>
            <a:pPr algn="ctr"/>
            <a:r>
              <a:rPr lang="ja-JP" altLang="en-US" sz="1000" b="1" dirty="0"/>
              <a:t>夫妻の結婚年齢別にみた、結婚持続期間別、平均出生子ども数</a:t>
            </a:r>
          </a:p>
        </p:txBody>
      </p:sp>
      <p:sp>
        <p:nvSpPr>
          <p:cNvPr id="34" name="テキスト プレースホルダ 6"/>
          <p:cNvSpPr txBox="1">
            <a:spLocks/>
          </p:cNvSpPr>
          <p:nvPr/>
        </p:nvSpPr>
        <p:spPr bwMode="auto">
          <a:xfrm>
            <a:off x="0" y="1219179"/>
            <a:ext cx="9001156" cy="1352565"/>
          </a:xfrm>
          <a:prstGeom prst="rect">
            <a:avLst/>
          </a:prstGeom>
          <a:noFill/>
          <a:ln w="9525">
            <a:noFill/>
            <a:miter lim="800000"/>
            <a:headEnd/>
            <a:tailEnd/>
          </a:ln>
        </p:spPr>
        <p:txBody>
          <a:bodyPr/>
          <a:lstStyle/>
          <a:p>
            <a:pPr marL="152400" indent="-152400">
              <a:lnSpc>
                <a:spcPct val="85000"/>
              </a:lnSpc>
              <a:spcAft>
                <a:spcPts val="600"/>
              </a:spcAft>
              <a:buFont typeface="Arial" charset="0"/>
              <a:buNone/>
            </a:pPr>
            <a:r>
              <a:rPr lang="ja-JP" altLang="en-US" sz="1300" dirty="0" smtClean="0">
                <a:latin typeface="ＭＳ 明朝" pitchFamily="17" charset="-128"/>
                <a:ea typeface="ＭＳ 明朝" pitchFamily="17" charset="-128"/>
              </a:rPr>
              <a:t>◆全国の合計特殊出生率は、２００５年の１．２６に底を打ち近年は上昇傾向にあり、直近の２０１２年には１．４１と１６年ぶりに１．４台を回復した。</a:t>
            </a:r>
            <a:endParaRPr lang="en-US" altLang="ja-JP" sz="1300" dirty="0" smtClean="0">
              <a:latin typeface="ＭＳ 明朝" pitchFamily="17" charset="-128"/>
              <a:ea typeface="ＭＳ 明朝" pitchFamily="17" charset="-128"/>
            </a:endParaRPr>
          </a:p>
          <a:p>
            <a:pPr marL="152400" indent="-152400">
              <a:lnSpc>
                <a:spcPct val="85000"/>
              </a:lnSpc>
              <a:spcAft>
                <a:spcPts val="600"/>
              </a:spcAft>
            </a:pPr>
            <a:r>
              <a:rPr lang="ja-JP" altLang="en-US" sz="1300" dirty="0" smtClean="0">
                <a:latin typeface="ＭＳ 明朝" pitchFamily="17" charset="-128"/>
                <a:ea typeface="ＭＳ 明朝" pitchFamily="17" charset="-128"/>
              </a:rPr>
              <a:t>◆一方で、少子化の大きな要因の一つである未婚化・晩婚化の進行は、全国的に加速しており、生涯未婚率は３０年前と比較して大幅に上昇している。</a:t>
            </a:r>
            <a:endParaRPr lang="en-US" altLang="ja-JP" sz="1300" dirty="0" smtClean="0">
              <a:latin typeface="ＭＳ 明朝" pitchFamily="17" charset="-128"/>
              <a:ea typeface="ＭＳ 明朝" pitchFamily="17" charset="-128"/>
            </a:endParaRPr>
          </a:p>
          <a:p>
            <a:pPr marL="152400" indent="-152400">
              <a:lnSpc>
                <a:spcPct val="85000"/>
              </a:lnSpc>
              <a:spcAft>
                <a:spcPts val="600"/>
              </a:spcAft>
            </a:pPr>
            <a:r>
              <a:rPr lang="ja-JP" altLang="en-US" sz="1300" dirty="0" smtClean="0">
                <a:latin typeface="ＭＳ 明朝" pitchFamily="17" charset="-128"/>
                <a:ea typeface="ＭＳ 明朝" pitchFamily="17" charset="-128"/>
              </a:rPr>
              <a:t>◆社会全体で若者の結婚を応援することや、男性</a:t>
            </a:r>
            <a:r>
              <a:rPr lang="ja-JP" altLang="en-US" sz="1300" dirty="0">
                <a:latin typeface="ＭＳ 明朝" pitchFamily="17" charset="-128"/>
                <a:ea typeface="ＭＳ 明朝" pitchFamily="17" charset="-128"/>
              </a:rPr>
              <a:t>も</a:t>
            </a:r>
            <a:r>
              <a:rPr lang="ja-JP" altLang="en-US" sz="1300" dirty="0" smtClean="0">
                <a:latin typeface="ＭＳ 明朝" pitchFamily="17" charset="-128"/>
                <a:ea typeface="ＭＳ 明朝" pitchFamily="17" charset="-128"/>
              </a:rPr>
              <a:t>含め子</a:t>
            </a:r>
            <a:r>
              <a:rPr lang="ja-JP" altLang="en-US" sz="1300" dirty="0">
                <a:latin typeface="ＭＳ 明朝" pitchFamily="17" charset="-128"/>
                <a:ea typeface="ＭＳ 明朝" pitchFamily="17" charset="-128"/>
              </a:rPr>
              <a:t>育てをしながら働く従業員の増加に対応し、仕事と子育ての両立に対する対策が必要となっている。</a:t>
            </a:r>
            <a:endParaRPr lang="en-US" altLang="ja-JP" sz="1300" dirty="0">
              <a:latin typeface="ＭＳ 明朝" pitchFamily="17" charset="-128"/>
              <a:ea typeface="ＭＳ 明朝" pitchFamily="17" charset="-128"/>
            </a:endParaRPr>
          </a:p>
        </p:txBody>
      </p:sp>
      <p:sp>
        <p:nvSpPr>
          <p:cNvPr id="17" name="正方形/長方形 140"/>
          <p:cNvSpPr>
            <a:spLocks noChangeArrowheads="1"/>
          </p:cNvSpPr>
          <p:nvPr/>
        </p:nvSpPr>
        <p:spPr bwMode="auto">
          <a:xfrm>
            <a:off x="-32" y="-24"/>
            <a:ext cx="7199313" cy="431800"/>
          </a:xfrm>
          <a:prstGeom prst="rect">
            <a:avLst/>
          </a:prstGeom>
          <a:noFill/>
          <a:ln w="25400" algn="ctr">
            <a:noFill/>
            <a:miter lim="800000"/>
            <a:headEnd/>
            <a:tailEnd/>
          </a:ln>
        </p:spPr>
        <p:txBody>
          <a:bodyPr tIns="0" bIns="0" anchor="ctr"/>
          <a:lstStyle/>
          <a:p>
            <a:pPr fontAlgn="b">
              <a:lnSpc>
                <a:spcPts val="1800"/>
              </a:lnSpc>
            </a:pPr>
            <a:r>
              <a:rPr lang="en-US" altLang="ja-JP" sz="1200" b="1" dirty="0" smtClean="0">
                <a:latin typeface="ＭＳ ゴシック" pitchFamily="49" charset="-128"/>
                <a:ea typeface="ＭＳ ゴシック" pitchFamily="49" charset="-128"/>
              </a:rPr>
              <a:t>【</a:t>
            </a:r>
            <a:r>
              <a:rPr lang="ja-JP" altLang="en-US" sz="1200" b="1" dirty="0" smtClean="0">
                <a:latin typeface="ＭＳ ゴシック" pitchFamily="49" charset="-128"/>
                <a:ea typeface="ＭＳ ゴシック" pitchFamily="49" charset="-128"/>
              </a:rPr>
              <a:t>誰</a:t>
            </a:r>
            <a:r>
              <a:rPr lang="ja-JP" altLang="en-US" sz="1200" b="1" dirty="0">
                <a:latin typeface="ＭＳ ゴシック" pitchFamily="49" charset="-128"/>
                <a:ea typeface="ＭＳ ゴシック" pitchFamily="49" charset="-128"/>
              </a:rPr>
              <a:t>もが安心して暮らせる豊かな地域社会の</a:t>
            </a:r>
            <a:r>
              <a:rPr lang="ja-JP" altLang="en-US" sz="1200" b="1" dirty="0" smtClean="0">
                <a:latin typeface="ＭＳ ゴシック" pitchFamily="49" charset="-128"/>
                <a:ea typeface="ＭＳ ゴシック" pitchFamily="49" charset="-128"/>
              </a:rPr>
              <a:t>実現</a:t>
            </a:r>
            <a:r>
              <a:rPr lang="en-US" altLang="ja-JP" sz="1200" b="1" dirty="0" smtClean="0">
                <a:latin typeface="ＭＳ ゴシック" pitchFamily="49" charset="-128"/>
                <a:ea typeface="ＭＳ ゴシック" pitchFamily="49" charset="-128"/>
              </a:rPr>
              <a:t>】</a:t>
            </a:r>
            <a:endParaRPr lang="ja-JP" altLang="en-US" sz="1200"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8799834" y="6581001"/>
            <a:ext cx="415636" cy="276999"/>
          </a:xfrm>
          <a:prstGeom prst="rect">
            <a:avLst/>
          </a:prstGeom>
          <a:noFill/>
        </p:spPr>
        <p:txBody>
          <a:bodyPr wrap="square" rtlCol="0">
            <a:spAutoFit/>
          </a:bodyPr>
          <a:lstStyle/>
          <a:p>
            <a:r>
              <a:rPr kumimoji="1" lang="en-US" altLang="ja-JP" sz="1200" dirty="0" smtClean="0">
                <a:solidFill>
                  <a:schemeClr val="bg1">
                    <a:lumMod val="65000"/>
                  </a:schemeClr>
                </a:solidFill>
              </a:rPr>
              <a:t>10</a:t>
            </a:r>
            <a:endParaRPr kumimoji="1" lang="ja-JP" altLang="en-US" sz="1200" dirty="0">
              <a:solidFill>
                <a:schemeClr val="bg1">
                  <a:lumMod val="65000"/>
                </a:schemeClr>
              </a:solidFill>
            </a:endParaRPr>
          </a:p>
        </p:txBody>
      </p:sp>
      <p:sp>
        <p:nvSpPr>
          <p:cNvPr id="38" name="正方形/長方形 8"/>
          <p:cNvSpPr/>
          <p:nvPr/>
        </p:nvSpPr>
        <p:spPr>
          <a:xfrm>
            <a:off x="179388" y="404665"/>
            <a:ext cx="8785225" cy="881195"/>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sz="1100">
              <a:solidFill>
                <a:srgbClr val="FF0000"/>
              </a:solidFill>
            </a:endParaRPr>
          </a:p>
          <a:p>
            <a:pPr fontAlgn="auto">
              <a:spcBef>
                <a:spcPts val="0"/>
              </a:spcBef>
              <a:spcAft>
                <a:spcPts val="0"/>
              </a:spcAft>
              <a:defRPr/>
            </a:pPr>
            <a:endParaRPr lang="en-US" altLang="ja-JP" sz="1100">
              <a:solidFill>
                <a:srgbClr val="FF0000"/>
              </a:solidFill>
            </a:endParaRPr>
          </a:p>
          <a:p>
            <a:pPr fontAlgn="auto">
              <a:spcBef>
                <a:spcPts val="0"/>
              </a:spcBef>
              <a:spcAft>
                <a:spcPts val="0"/>
              </a:spcAft>
              <a:defRPr/>
            </a:pPr>
            <a:endParaRPr lang="en-US" altLang="ja-JP" sz="1100">
              <a:solidFill>
                <a:srgbClr val="FF0000"/>
              </a:solidFill>
            </a:endParaRPr>
          </a:p>
          <a:p>
            <a:pPr fontAlgn="auto">
              <a:spcBef>
                <a:spcPts val="0"/>
              </a:spcBef>
              <a:spcAft>
                <a:spcPts val="0"/>
              </a:spcAft>
              <a:defRPr/>
            </a:pPr>
            <a:endParaRPr lang="en-US" altLang="ja-JP" sz="1100">
              <a:solidFill>
                <a:srgbClr val="FF0000"/>
              </a:solidFill>
              <a:latin typeface="ＭＳ ゴシック" pitchFamily="49" charset="-128"/>
              <a:ea typeface="ＭＳ ゴシック" pitchFamily="49" charset="-128"/>
            </a:endParaRPr>
          </a:p>
          <a:p>
            <a:pPr fontAlgn="auto">
              <a:spcBef>
                <a:spcPts val="0"/>
              </a:spcBef>
              <a:spcAft>
                <a:spcPts val="0"/>
              </a:spcAft>
              <a:defRPr/>
            </a:pPr>
            <a:endParaRPr lang="en-US" altLang="ja-JP" sz="1100">
              <a:solidFill>
                <a:srgbClr val="FF0000"/>
              </a:solidFill>
              <a:latin typeface="ＭＳ ゴシック" pitchFamily="49" charset="-128"/>
              <a:ea typeface="ＭＳ ゴシック" pitchFamily="49" charset="-128"/>
            </a:endParaRPr>
          </a:p>
          <a:p>
            <a:pPr fontAlgn="auto">
              <a:spcBef>
                <a:spcPts val="0"/>
              </a:spcBef>
              <a:spcAft>
                <a:spcPts val="0"/>
              </a:spcAft>
              <a:defRPr/>
            </a:pPr>
            <a:endParaRPr lang="en-US" altLang="ja-JP" sz="1100">
              <a:solidFill>
                <a:srgbClr val="FF0000"/>
              </a:solidFill>
              <a:latin typeface="ＭＳ ゴシック" pitchFamily="49" charset="-128"/>
              <a:ea typeface="ＭＳ ゴシック" pitchFamily="49" charset="-128"/>
            </a:endParaRPr>
          </a:p>
          <a:p>
            <a:pPr fontAlgn="auto">
              <a:spcBef>
                <a:spcPts val="0"/>
              </a:spcBef>
              <a:spcAft>
                <a:spcPts val="0"/>
              </a:spcAft>
              <a:defRPr/>
            </a:pPr>
            <a:endParaRPr lang="en-US" altLang="ja-JP" sz="1100">
              <a:solidFill>
                <a:srgbClr val="FF0000"/>
              </a:solidFill>
              <a:latin typeface="ＭＳ ゴシック" pitchFamily="49" charset="-128"/>
              <a:ea typeface="ＭＳ ゴシック" pitchFamily="49" charset="-128"/>
            </a:endParaRPr>
          </a:p>
          <a:p>
            <a:pPr fontAlgn="auto">
              <a:spcBef>
                <a:spcPts val="0"/>
              </a:spcBef>
              <a:spcAft>
                <a:spcPts val="0"/>
              </a:spcAft>
              <a:defRPr/>
            </a:pPr>
            <a:endParaRPr lang="en-US" altLang="ja-JP" sz="1100">
              <a:solidFill>
                <a:srgbClr val="FF0000"/>
              </a:solidFill>
              <a:latin typeface="ＭＳ ゴシック" pitchFamily="49" charset="-128"/>
              <a:ea typeface="ＭＳ ゴシック" pitchFamily="49" charset="-128"/>
            </a:endParaRPr>
          </a:p>
          <a:p>
            <a:pPr fontAlgn="auto">
              <a:spcBef>
                <a:spcPts val="0"/>
              </a:spcBef>
              <a:spcAft>
                <a:spcPts val="0"/>
              </a:spcAft>
              <a:defRPr/>
            </a:pPr>
            <a:endParaRPr lang="en-US" altLang="ja-JP" sz="1100">
              <a:solidFill>
                <a:srgbClr val="FF0000"/>
              </a:solidFill>
              <a:latin typeface="ＭＳ ゴシック" pitchFamily="49" charset="-128"/>
              <a:ea typeface="ＭＳ ゴシック" pitchFamily="49" charset="-128"/>
            </a:endParaRPr>
          </a:p>
        </p:txBody>
      </p:sp>
      <p:sp>
        <p:nvSpPr>
          <p:cNvPr id="39" name="テキスト ボックス 28"/>
          <p:cNvSpPr txBox="1">
            <a:spLocks noChangeArrowheads="1"/>
          </p:cNvSpPr>
          <p:nvPr/>
        </p:nvSpPr>
        <p:spPr bwMode="auto">
          <a:xfrm>
            <a:off x="214313" y="500042"/>
            <a:ext cx="8715375" cy="784830"/>
          </a:xfrm>
          <a:prstGeom prst="rect">
            <a:avLst/>
          </a:prstGeom>
          <a:noFill/>
          <a:ln w="9525">
            <a:noFill/>
            <a:miter lim="800000"/>
            <a:headEnd/>
            <a:tailEnd/>
          </a:ln>
        </p:spPr>
        <p:txBody>
          <a:bodyPr>
            <a:spAutoFit/>
          </a:bodyPr>
          <a:lstStyle/>
          <a:p>
            <a:pPr fontAlgn="auto">
              <a:lnSpc>
                <a:spcPts val="1800"/>
              </a:lnSpc>
              <a:spcBef>
                <a:spcPts val="600"/>
              </a:spcBef>
              <a:spcAft>
                <a:spcPts val="0"/>
              </a:spcAft>
              <a:defRPr/>
            </a:pPr>
            <a:r>
              <a:rPr lang="ja-JP" altLang="en-US" sz="1200" dirty="0" smtClean="0">
                <a:latin typeface="ＭＳ Ｐゴシック" charset="-128"/>
                <a:ea typeface="+mn-ea"/>
              </a:rPr>
              <a:t>○</a:t>
            </a:r>
            <a:r>
              <a:rPr lang="ja-JP" altLang="en-US" sz="1200" dirty="0">
                <a:latin typeface="ＭＳ Ｐゴシック" charset="-128"/>
                <a:ea typeface="+mn-ea"/>
              </a:rPr>
              <a:t>「少子化危機突破基金</a:t>
            </a:r>
            <a:r>
              <a:rPr lang="ja-JP" altLang="en-US" sz="1200" dirty="0" smtClean="0">
                <a:latin typeface="ＭＳ Ｐゴシック" charset="-128"/>
                <a:ea typeface="+mn-ea"/>
              </a:rPr>
              <a:t>」の創設</a:t>
            </a:r>
            <a:endParaRPr lang="en-US" altLang="ja-JP" sz="1200" dirty="0">
              <a:latin typeface="ＭＳ 明朝" pitchFamily="17" charset="-128"/>
              <a:ea typeface="ＭＳ 明朝" pitchFamily="17" charset="-128"/>
            </a:endParaRPr>
          </a:p>
          <a:p>
            <a:pPr marL="358775" indent="-177800" eaLnBrk="0" hangingPunct="0">
              <a:lnSpc>
                <a:spcPts val="1800"/>
              </a:lnSpc>
              <a:spcBef>
                <a:spcPts val="0"/>
              </a:spcBef>
              <a:spcAft>
                <a:spcPts val="0"/>
              </a:spcAft>
              <a:defRPr/>
            </a:pPr>
            <a:r>
              <a:rPr lang="ja-JP" altLang="en-US" sz="1200" dirty="0" smtClean="0">
                <a:latin typeface="ＭＳ Ｐ明朝" pitchFamily="18" charset="-128"/>
                <a:ea typeface="ＭＳ Ｐ明朝" pitchFamily="18" charset="-128"/>
              </a:rPr>
              <a:t>　地域の実情に応じた様々な対策を展開するために基金を創設、国策として積極的に支援</a:t>
            </a:r>
            <a:endParaRPr lang="en-US" altLang="ja-JP" sz="1200" dirty="0" smtClean="0">
              <a:latin typeface="ＭＳ Ｐ明朝" pitchFamily="18" charset="-128"/>
              <a:ea typeface="ＭＳ Ｐ明朝" pitchFamily="18" charset="-128"/>
            </a:endParaRPr>
          </a:p>
          <a:p>
            <a:pPr marL="358775" indent="-177800" eaLnBrk="0" hangingPunct="0">
              <a:lnSpc>
                <a:spcPts val="1800"/>
              </a:lnSpc>
              <a:spcBef>
                <a:spcPts val="0"/>
              </a:spcBef>
              <a:spcAft>
                <a:spcPts val="0"/>
              </a:spcAft>
              <a:defRPr/>
            </a:pPr>
            <a:r>
              <a:rPr lang="ja-JP" altLang="en-US" sz="1200" dirty="0" smtClean="0">
                <a:latin typeface="ＭＳ Ｐ明朝" pitchFamily="18" charset="-128"/>
                <a:ea typeface="ＭＳ Ｐ明朝" pitchFamily="18" charset="-128"/>
              </a:rPr>
              <a:t>　事業例：結婚</a:t>
            </a:r>
            <a:r>
              <a:rPr lang="ja-JP" altLang="en-US" sz="1200" dirty="0">
                <a:latin typeface="ＭＳ Ｐ明朝" pitchFamily="18" charset="-128"/>
                <a:ea typeface="ＭＳ Ｐ明朝" pitchFamily="18" charset="-128"/>
              </a:rPr>
              <a:t>しやすい</a:t>
            </a:r>
            <a:r>
              <a:rPr lang="ja-JP" altLang="en-US" sz="1200" dirty="0" smtClean="0">
                <a:latin typeface="ＭＳ Ｐ明朝" pitchFamily="18" charset="-128"/>
                <a:ea typeface="ＭＳ Ｐ明朝" pitchFamily="18" charset="-128"/>
              </a:rPr>
              <a:t>環境づくり、妊娠</a:t>
            </a:r>
            <a:r>
              <a:rPr lang="ja-JP" altLang="en-US" sz="1200" dirty="0">
                <a:latin typeface="ＭＳ Ｐ明朝" pitchFamily="18" charset="-128"/>
                <a:ea typeface="ＭＳ Ｐ明朝" pitchFamily="18" charset="-128"/>
              </a:rPr>
              <a:t>・出産</a:t>
            </a:r>
            <a:r>
              <a:rPr lang="ja-JP" altLang="en-US" sz="1200" dirty="0" smtClean="0">
                <a:latin typeface="ＭＳ Ｐ明朝" pitchFamily="18" charset="-128"/>
                <a:ea typeface="ＭＳ Ｐ明朝" pitchFamily="18" charset="-128"/>
              </a:rPr>
              <a:t>支援、思春期</a:t>
            </a:r>
            <a:r>
              <a:rPr lang="ja-JP" altLang="en-US" sz="1200" dirty="0">
                <a:latin typeface="ＭＳ Ｐ明朝" pitchFamily="18" charset="-128"/>
                <a:ea typeface="ＭＳ Ｐ明朝" pitchFamily="18" charset="-128"/>
              </a:rPr>
              <a:t>からの保健対策</a:t>
            </a:r>
            <a:r>
              <a:rPr lang="ja-JP" altLang="en-US" sz="1200" dirty="0" smtClean="0">
                <a:latin typeface="ＭＳ Ｐ明朝" pitchFamily="18" charset="-128"/>
                <a:ea typeface="ＭＳ Ｐ明朝" pitchFamily="18" charset="-128"/>
              </a:rPr>
              <a:t>、子育て支援、男性</a:t>
            </a:r>
            <a:r>
              <a:rPr lang="ja-JP" altLang="en-US" sz="1200" dirty="0">
                <a:latin typeface="ＭＳ Ｐ明朝" pitchFamily="18" charset="-128"/>
                <a:ea typeface="ＭＳ Ｐ明朝" pitchFamily="18" charset="-128"/>
              </a:rPr>
              <a:t>の育児参加</a:t>
            </a:r>
            <a:r>
              <a:rPr lang="ja-JP" altLang="en-US" sz="1200" dirty="0" smtClean="0">
                <a:latin typeface="ＭＳ Ｐ明朝" pitchFamily="18" charset="-128"/>
                <a:ea typeface="ＭＳ Ｐ明朝" pitchFamily="18" charset="-128"/>
              </a:rPr>
              <a:t>促進　など</a:t>
            </a:r>
            <a:endParaRPr lang="ja-JP" altLang="en-US" sz="1200" dirty="0">
              <a:latin typeface="ＭＳ Ｐ明朝" pitchFamily="18" charset="-128"/>
              <a:ea typeface="ＭＳ Ｐ明朝" pitchFamily="18" charset="-128"/>
            </a:endParaRPr>
          </a:p>
        </p:txBody>
      </p:sp>
      <p:sp>
        <p:nvSpPr>
          <p:cNvPr id="40" name="正方形/長方形 39"/>
          <p:cNvSpPr/>
          <p:nvPr/>
        </p:nvSpPr>
        <p:spPr>
          <a:xfrm>
            <a:off x="180975" y="1579440"/>
            <a:ext cx="8782050" cy="1278055"/>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sz="1100" dirty="0">
              <a:solidFill>
                <a:schemeClr val="tx1"/>
              </a:solidFill>
            </a:endParaRPr>
          </a:p>
          <a:p>
            <a:pPr fontAlgn="auto">
              <a:spcBef>
                <a:spcPts val="0"/>
              </a:spcBef>
              <a:spcAft>
                <a:spcPts val="0"/>
              </a:spcAft>
              <a:defRPr/>
            </a:pPr>
            <a:endParaRPr lang="en-US" altLang="ja-JP" sz="1100" dirty="0">
              <a:solidFill>
                <a:schemeClr val="tx1"/>
              </a:solidFill>
            </a:endParaRPr>
          </a:p>
          <a:p>
            <a:pPr fontAlgn="auto">
              <a:spcBef>
                <a:spcPts val="0"/>
              </a:spcBef>
              <a:spcAft>
                <a:spcPts val="0"/>
              </a:spcAft>
              <a:defRPr/>
            </a:pPr>
            <a:endParaRPr lang="en-US" altLang="ja-JP" sz="1100" dirty="0">
              <a:solidFill>
                <a:schemeClr val="tx1"/>
              </a:solidFill>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p:txBody>
      </p:sp>
      <p:sp>
        <p:nvSpPr>
          <p:cNvPr id="41" name="テキスト ボックス 28"/>
          <p:cNvSpPr txBox="1">
            <a:spLocks noChangeArrowheads="1"/>
          </p:cNvSpPr>
          <p:nvPr/>
        </p:nvSpPr>
        <p:spPr bwMode="auto">
          <a:xfrm>
            <a:off x="246905" y="1693951"/>
            <a:ext cx="3253526" cy="977191"/>
          </a:xfrm>
          <a:prstGeom prst="rect">
            <a:avLst/>
          </a:prstGeom>
          <a:noFill/>
          <a:ln w="9525">
            <a:noFill/>
            <a:miter lim="800000"/>
            <a:headEnd/>
            <a:tailEnd/>
          </a:ln>
        </p:spPr>
        <p:txBody>
          <a:bodyPr wrap="square">
            <a:spAutoFit/>
          </a:bodyPr>
          <a:lstStyle/>
          <a:p>
            <a:pPr fontAlgn="auto">
              <a:lnSpc>
                <a:spcPts val="1800"/>
              </a:lnSpc>
              <a:spcBef>
                <a:spcPts val="0"/>
              </a:spcBef>
              <a:spcAft>
                <a:spcPts val="0"/>
              </a:spcAft>
              <a:defRPr/>
            </a:pPr>
            <a:r>
              <a:rPr lang="ja-JP" altLang="en-US" sz="1200" dirty="0" smtClean="0">
                <a:latin typeface="ＭＳ Ｐゴシック" charset="-128"/>
                <a:ea typeface="+mn-ea"/>
              </a:rPr>
              <a:t>○</a:t>
            </a:r>
            <a:r>
              <a:rPr lang="ja-JP" altLang="en-US" sz="1200" dirty="0">
                <a:latin typeface="ＭＳ Ｐゴシック" charset="-128"/>
                <a:ea typeface="+mn-ea"/>
              </a:rPr>
              <a:t>「結婚ポジティブキャンペーン」の展開</a:t>
            </a:r>
            <a:endParaRPr lang="en-US" altLang="ja-JP" sz="1200" dirty="0">
              <a:latin typeface="ＭＳ Ｐゴシック" charset="-128"/>
              <a:ea typeface="+mn-ea"/>
            </a:endParaRPr>
          </a:p>
          <a:p>
            <a:pPr marL="271463" indent="-90488" eaLnBrk="0" hangingPunct="0">
              <a:spcBef>
                <a:spcPts val="300"/>
              </a:spcBef>
              <a:spcAft>
                <a:spcPts val="0"/>
              </a:spcAft>
              <a:defRPr/>
            </a:pPr>
            <a:r>
              <a:rPr lang="ja-JP" altLang="en-US" sz="1200" dirty="0" smtClean="0">
                <a:latin typeface="ＭＳ Ｐ明朝" pitchFamily="18" charset="-128"/>
                <a:ea typeface="ＭＳ Ｐ明朝" pitchFamily="18" charset="-128"/>
              </a:rPr>
              <a:t>　教育</a:t>
            </a:r>
            <a:r>
              <a:rPr lang="ja-JP" altLang="en-US" sz="1200" dirty="0">
                <a:latin typeface="ＭＳ Ｐ明朝" pitchFamily="18" charset="-128"/>
                <a:ea typeface="ＭＳ Ｐ明朝" pitchFamily="18" charset="-128"/>
              </a:rPr>
              <a:t>の場や政府広報等を活用した、社会全体で結婚を応援する機運づくりキャンペーンを</a:t>
            </a:r>
            <a:r>
              <a:rPr lang="ja-JP" altLang="en-US" sz="1200" dirty="0" smtClean="0">
                <a:latin typeface="ＭＳ Ｐ明朝" pitchFamily="18" charset="-128"/>
                <a:ea typeface="ＭＳ Ｐ明朝" pitchFamily="18" charset="-128"/>
              </a:rPr>
              <a:t>展開</a:t>
            </a:r>
            <a:endParaRPr lang="en-US" altLang="ja-JP" sz="1200" dirty="0">
              <a:latin typeface="ＭＳ Ｐ明朝" pitchFamily="18" charset="-128"/>
              <a:ea typeface="ＭＳ Ｐ明朝" pitchFamily="18" charset="-128"/>
            </a:endParaRPr>
          </a:p>
          <a:p>
            <a:pPr marL="180975" eaLnBrk="0" hangingPunct="0">
              <a:spcBef>
                <a:spcPts val="0"/>
              </a:spcBef>
              <a:spcAft>
                <a:spcPts val="0"/>
              </a:spcAft>
              <a:defRPr/>
            </a:pPr>
            <a:endParaRPr lang="en-US" altLang="ja-JP" sz="200" dirty="0">
              <a:latin typeface="ＭＳ Ｐ明朝" pitchFamily="18" charset="-128"/>
              <a:ea typeface="ＭＳ Ｐ明朝" pitchFamily="18" charset="-128"/>
            </a:endParaRPr>
          </a:p>
          <a:p>
            <a:pPr fontAlgn="auto">
              <a:spcBef>
                <a:spcPts val="0"/>
              </a:spcBef>
              <a:spcAft>
                <a:spcPts val="0"/>
              </a:spcAft>
              <a:defRPr/>
            </a:pPr>
            <a:endParaRPr lang="en-US" altLang="ja-JP" sz="200" dirty="0">
              <a:latin typeface="ＭＳ Ｐ明朝" pitchFamily="18" charset="-128"/>
              <a:ea typeface="ＭＳ Ｐ明朝" pitchFamily="18" charset="-128"/>
            </a:endParaRPr>
          </a:p>
        </p:txBody>
      </p:sp>
      <p:sp>
        <p:nvSpPr>
          <p:cNvPr id="42" name="正方形/長方形 41"/>
          <p:cNvSpPr/>
          <p:nvPr/>
        </p:nvSpPr>
        <p:spPr bwMode="auto">
          <a:xfrm>
            <a:off x="142875" y="174625"/>
            <a:ext cx="8891588" cy="306388"/>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43" name="正方形/長方形 42"/>
          <p:cNvSpPr/>
          <p:nvPr/>
        </p:nvSpPr>
        <p:spPr bwMode="auto">
          <a:xfrm>
            <a:off x="171450" y="198438"/>
            <a:ext cx="1893888" cy="254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案　</a:t>
            </a:r>
            <a:r>
              <a:rPr lang="ja-JP" altLang="en-US" sz="1400" b="1" dirty="0" smtClean="0">
                <a:solidFill>
                  <a:schemeClr val="tx1"/>
                </a:solidFill>
                <a:latin typeface="ＭＳ ゴシック" pitchFamily="49" charset="-128"/>
                <a:ea typeface="ＭＳ ゴシック" pitchFamily="49" charset="-128"/>
              </a:rPr>
              <a:t>４－１</a:t>
            </a:r>
            <a:endParaRPr lang="ja-JP" altLang="en-US" sz="1400" b="1" dirty="0">
              <a:solidFill>
                <a:schemeClr val="tx1"/>
              </a:solidFill>
              <a:latin typeface="ＭＳ ゴシック" pitchFamily="49" charset="-128"/>
              <a:ea typeface="ＭＳ ゴシック" pitchFamily="49" charset="-128"/>
            </a:endParaRPr>
          </a:p>
        </p:txBody>
      </p:sp>
      <p:sp>
        <p:nvSpPr>
          <p:cNvPr id="44" name="正方形/長方形 43"/>
          <p:cNvSpPr/>
          <p:nvPr/>
        </p:nvSpPr>
        <p:spPr bwMode="auto">
          <a:xfrm>
            <a:off x="2065338" y="196850"/>
            <a:ext cx="6948487" cy="2571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642100" algn="r"/>
              </a:tabLst>
              <a:defRPr/>
            </a:pPr>
            <a:r>
              <a:rPr lang="ja-JP" altLang="en-US" sz="1400" dirty="0">
                <a:solidFill>
                  <a:schemeClr val="tx1"/>
                </a:solidFill>
              </a:rPr>
              <a:t>　</a:t>
            </a:r>
            <a:r>
              <a:rPr lang="ja-JP" altLang="en-US" sz="1400" dirty="0" smtClean="0">
                <a:solidFill>
                  <a:schemeClr val="tx1"/>
                </a:solidFill>
              </a:rPr>
              <a:t>地方の実情に応じた少子化対策を強力かつ早急に展開するための基金の創設</a:t>
            </a:r>
            <a:r>
              <a:rPr lang="en-US" altLang="ja-JP" sz="1400" dirty="0" smtClean="0">
                <a:solidFill>
                  <a:schemeClr val="tx1"/>
                </a:solidFill>
              </a:rPr>
              <a:t>	</a:t>
            </a:r>
            <a:endParaRPr lang="ja-JP" altLang="en-US" sz="1400" dirty="0">
              <a:solidFill>
                <a:schemeClr val="tx1"/>
              </a:solidFill>
            </a:endParaRPr>
          </a:p>
        </p:txBody>
      </p:sp>
      <p:sp>
        <p:nvSpPr>
          <p:cNvPr id="45" name="正方形/長方形 44"/>
          <p:cNvSpPr/>
          <p:nvPr/>
        </p:nvSpPr>
        <p:spPr>
          <a:xfrm>
            <a:off x="90488" y="1357298"/>
            <a:ext cx="8928100" cy="282575"/>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46" name="正方形/長方形 45"/>
          <p:cNvSpPr/>
          <p:nvPr/>
        </p:nvSpPr>
        <p:spPr>
          <a:xfrm>
            <a:off x="119063" y="1381111"/>
            <a:ext cx="1892300" cy="2460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案　</a:t>
            </a:r>
            <a:r>
              <a:rPr lang="ja-JP" altLang="en-US" sz="1400" b="1" dirty="0" smtClean="0">
                <a:solidFill>
                  <a:schemeClr val="tx1"/>
                </a:solidFill>
                <a:latin typeface="ＭＳ ゴシック" pitchFamily="49" charset="-128"/>
                <a:ea typeface="ＭＳ ゴシック" pitchFamily="49" charset="-128"/>
              </a:rPr>
              <a:t>４－２</a:t>
            </a:r>
            <a:endParaRPr lang="ja-JP" altLang="en-US" sz="1400" b="1" dirty="0">
              <a:solidFill>
                <a:schemeClr val="tx1"/>
              </a:solidFill>
              <a:latin typeface="ＭＳ ゴシック" pitchFamily="49" charset="-128"/>
              <a:ea typeface="ＭＳ ゴシック" pitchFamily="49" charset="-128"/>
            </a:endParaRPr>
          </a:p>
        </p:txBody>
      </p:sp>
      <p:sp>
        <p:nvSpPr>
          <p:cNvPr id="47" name="正方形/長方形 46"/>
          <p:cNvSpPr/>
          <p:nvPr/>
        </p:nvSpPr>
        <p:spPr>
          <a:xfrm>
            <a:off x="2011363" y="1379523"/>
            <a:ext cx="6980237" cy="2492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642100" algn="r"/>
              </a:tabLst>
              <a:defRPr/>
            </a:pPr>
            <a:r>
              <a:rPr lang="ja-JP" altLang="en-US" sz="1400" dirty="0">
                <a:solidFill>
                  <a:schemeClr val="tx1"/>
                </a:solidFill>
              </a:rPr>
              <a:t>　結婚しやすい</a:t>
            </a:r>
            <a:r>
              <a:rPr lang="ja-JP" altLang="en-US" sz="1400" dirty="0" smtClean="0">
                <a:solidFill>
                  <a:schemeClr val="tx1"/>
                </a:solidFill>
              </a:rPr>
              <a:t>環境づくり</a:t>
            </a:r>
            <a:r>
              <a:rPr lang="en-US" altLang="ja-JP" sz="1400" dirty="0" smtClean="0">
                <a:solidFill>
                  <a:schemeClr val="tx1"/>
                </a:solidFill>
              </a:rPr>
              <a:t>	</a:t>
            </a:r>
            <a:endParaRPr lang="ja-JP" altLang="en-US" sz="1400" dirty="0">
              <a:solidFill>
                <a:schemeClr val="tx1"/>
              </a:solidFill>
            </a:endParaRPr>
          </a:p>
        </p:txBody>
      </p:sp>
      <p:sp>
        <p:nvSpPr>
          <p:cNvPr id="13" name="テキスト ボックス 28"/>
          <p:cNvSpPr txBox="1">
            <a:spLocks noChangeArrowheads="1"/>
          </p:cNvSpPr>
          <p:nvPr/>
        </p:nvSpPr>
        <p:spPr bwMode="auto">
          <a:xfrm>
            <a:off x="4357686" y="-977191"/>
            <a:ext cx="4237020" cy="977191"/>
          </a:xfrm>
          <a:prstGeom prst="rect">
            <a:avLst/>
          </a:prstGeom>
          <a:noFill/>
          <a:ln w="9525">
            <a:noFill/>
            <a:miter lim="800000"/>
            <a:headEnd/>
            <a:tailEnd/>
          </a:ln>
        </p:spPr>
        <p:txBody>
          <a:bodyPr wrap="square">
            <a:spAutoFit/>
          </a:bodyPr>
          <a:lstStyle/>
          <a:p>
            <a:pPr fontAlgn="auto">
              <a:spcBef>
                <a:spcPts val="0"/>
              </a:spcBef>
              <a:spcAft>
                <a:spcPts val="0"/>
              </a:spcAft>
              <a:defRPr/>
            </a:pPr>
            <a:endParaRPr lang="en-US" altLang="ja-JP" sz="200" dirty="0">
              <a:latin typeface="ＭＳ Ｐ明朝" pitchFamily="18" charset="-128"/>
              <a:ea typeface="ＭＳ Ｐ明朝" pitchFamily="18" charset="-128"/>
            </a:endParaRPr>
          </a:p>
          <a:p>
            <a:pPr marL="177800" indent="-177800" fontAlgn="auto">
              <a:spcBef>
                <a:spcPts val="0"/>
              </a:spcBef>
              <a:spcAft>
                <a:spcPts val="0"/>
              </a:spcAft>
              <a:defRPr/>
            </a:pPr>
            <a:r>
              <a:rPr lang="ja-JP" altLang="en-US" sz="1200" dirty="0">
                <a:latin typeface="ＭＳ Ｐゴシック" charset="-128"/>
                <a:ea typeface="+mn-ea"/>
              </a:rPr>
              <a:t>○　「少子化危機突破基金</a:t>
            </a:r>
            <a:r>
              <a:rPr lang="ja-JP" altLang="en-US" sz="1200" dirty="0" smtClean="0">
                <a:latin typeface="ＭＳ Ｐゴシック" charset="-128"/>
                <a:ea typeface="+mn-ea"/>
              </a:rPr>
              <a:t>」を活用し結婚したい若者を支援</a:t>
            </a:r>
            <a:endParaRPr lang="en-US" altLang="ja-JP" sz="1200" dirty="0">
              <a:latin typeface="ＭＳ Ｐゴシック" charset="-128"/>
              <a:ea typeface="+mn-ea"/>
            </a:endParaRP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結婚</a:t>
            </a:r>
            <a:r>
              <a:rPr lang="ja-JP" altLang="en-US" sz="1200" dirty="0">
                <a:latin typeface="ＭＳ Ｐ明朝" pitchFamily="18" charset="-128"/>
                <a:ea typeface="ＭＳ Ｐ明朝" pitchFamily="18" charset="-128"/>
              </a:rPr>
              <a:t>支援ネットワークの形成</a:t>
            </a: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若者</a:t>
            </a:r>
            <a:r>
              <a:rPr lang="ja-JP" altLang="en-US" sz="1200" dirty="0">
                <a:latin typeface="ＭＳ Ｐ明朝" pitchFamily="18" charset="-128"/>
                <a:ea typeface="ＭＳ Ｐ明朝" pitchFamily="18" charset="-128"/>
              </a:rPr>
              <a:t>交流促進支援</a:t>
            </a:r>
            <a:endParaRPr lang="en-US" altLang="ja-JP" sz="1200" dirty="0">
              <a:latin typeface="ＭＳ Ｐ明朝" pitchFamily="18" charset="-128"/>
              <a:ea typeface="ＭＳ Ｐ明朝" pitchFamily="18" charset="-128"/>
            </a:endParaRP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結婚</a:t>
            </a:r>
            <a:r>
              <a:rPr lang="ja-JP" altLang="en-US" sz="1200" dirty="0">
                <a:latin typeface="ＭＳ Ｐ明朝" pitchFamily="18" charset="-128"/>
                <a:ea typeface="ＭＳ Ｐ明朝" pitchFamily="18" charset="-128"/>
              </a:rPr>
              <a:t>応援人材</a:t>
            </a:r>
            <a:r>
              <a:rPr lang="ja-JP" altLang="en-US" sz="1200" dirty="0" smtClean="0">
                <a:latin typeface="ＭＳ Ｐ明朝" pitchFamily="18" charset="-128"/>
                <a:ea typeface="ＭＳ Ｐ明朝" pitchFamily="18" charset="-128"/>
              </a:rPr>
              <a:t>育成</a:t>
            </a:r>
            <a:endParaRPr lang="en-US" altLang="ja-JP" sz="1200" dirty="0">
              <a:latin typeface="ＭＳ Ｐ明朝" pitchFamily="18" charset="-128"/>
              <a:ea typeface="ＭＳ Ｐ明朝" pitchFamily="18" charset="-128"/>
            </a:endParaRPr>
          </a:p>
        </p:txBody>
      </p:sp>
      <p:sp>
        <p:nvSpPr>
          <p:cNvPr id="14" name="テキスト ボックス 28"/>
          <p:cNvSpPr txBox="1">
            <a:spLocks noChangeArrowheads="1"/>
          </p:cNvSpPr>
          <p:nvPr/>
        </p:nvSpPr>
        <p:spPr bwMode="auto">
          <a:xfrm>
            <a:off x="-5293096" y="2037616"/>
            <a:ext cx="4674963" cy="2831544"/>
          </a:xfrm>
          <a:prstGeom prst="rect">
            <a:avLst/>
          </a:prstGeom>
          <a:noFill/>
          <a:ln w="9525">
            <a:noFill/>
            <a:miter lim="800000"/>
            <a:headEnd/>
            <a:tailEnd/>
          </a:ln>
        </p:spPr>
        <p:txBody>
          <a:bodyPr wrap="square">
            <a:spAutoFit/>
          </a:bodyPr>
          <a:lstStyle/>
          <a:p>
            <a:pPr marL="88900" indent="-88900" fontAlgn="auto">
              <a:lnSpc>
                <a:spcPts val="1800"/>
              </a:lnSpc>
              <a:spcBef>
                <a:spcPts val="0"/>
              </a:spcBef>
              <a:spcAft>
                <a:spcPts val="0"/>
              </a:spcAft>
              <a:defRPr/>
            </a:pPr>
            <a:r>
              <a:rPr lang="ja-JP" altLang="en-US" sz="1200" dirty="0" smtClean="0">
                <a:latin typeface="ＭＳ Ｐゴシック" pitchFamily="50" charset="-128"/>
                <a:ea typeface="ＭＳ Ｐゴシック" pitchFamily="50" charset="-128"/>
              </a:rPr>
              <a:t>・社会</a:t>
            </a:r>
            <a:r>
              <a:rPr lang="ja-JP" altLang="en-US" sz="1200" dirty="0">
                <a:latin typeface="ＭＳ Ｐゴシック" pitchFamily="50" charset="-128"/>
                <a:ea typeface="ＭＳ Ｐゴシック" pitchFamily="50" charset="-128"/>
              </a:rPr>
              <a:t>全体で結婚を応援する機運づくりを進めるとともに、</a:t>
            </a:r>
            <a:r>
              <a:rPr lang="ja-JP" altLang="en-US" sz="1200" dirty="0" smtClean="0">
                <a:latin typeface="ＭＳ Ｐゴシック" pitchFamily="50" charset="-128"/>
                <a:ea typeface="ＭＳ Ｐゴシック" pitchFamily="50" charset="-128"/>
              </a:rPr>
              <a:t>地域 </a:t>
            </a:r>
            <a:r>
              <a:rPr lang="ja-JP" altLang="en-US" sz="1200" dirty="0">
                <a:latin typeface="ＭＳ Ｐゴシック" pitchFamily="50" charset="-128"/>
                <a:ea typeface="ＭＳ Ｐゴシック" pitchFamily="50" charset="-128"/>
              </a:rPr>
              <a:t>の創意工夫によって進める未婚化・晩婚化対策を支援する仕組みを</a:t>
            </a:r>
            <a:r>
              <a:rPr lang="ja-JP" altLang="en-US" sz="1200" dirty="0" smtClean="0">
                <a:latin typeface="ＭＳ Ｐゴシック" pitchFamily="50" charset="-128"/>
                <a:ea typeface="ＭＳ Ｐゴシック" pitchFamily="50" charset="-128"/>
              </a:rPr>
              <a:t>構築</a:t>
            </a:r>
            <a:endParaRPr lang="ja-JP" altLang="en-US" sz="1200" dirty="0">
              <a:latin typeface="ＭＳ Ｐゴシック" pitchFamily="50" charset="-128"/>
              <a:ea typeface="ＭＳ Ｐゴシック" pitchFamily="50" charset="-128"/>
            </a:endParaRPr>
          </a:p>
          <a:p>
            <a:pPr fontAlgn="auto">
              <a:spcBef>
                <a:spcPts val="0"/>
              </a:spcBef>
              <a:spcAft>
                <a:spcPts val="0"/>
              </a:spcAft>
              <a:defRPr/>
            </a:pPr>
            <a:endParaRPr lang="en-US" altLang="ja-JP" sz="200" dirty="0">
              <a:latin typeface="ＭＳ Ｐゴシック" charset="-128"/>
              <a:ea typeface="+mn-ea"/>
            </a:endParaRPr>
          </a:p>
          <a:p>
            <a:pPr fontAlgn="auto">
              <a:lnSpc>
                <a:spcPts val="1800"/>
              </a:lnSpc>
              <a:spcBef>
                <a:spcPts val="0"/>
              </a:spcBef>
              <a:spcAft>
                <a:spcPts val="0"/>
              </a:spcAft>
              <a:defRPr/>
            </a:pPr>
            <a:r>
              <a:rPr lang="ja-JP" altLang="en-US" sz="1200" dirty="0">
                <a:latin typeface="ＭＳ Ｐゴシック" charset="-128"/>
                <a:ea typeface="+mn-ea"/>
              </a:rPr>
              <a:t>○「結婚ポジティブキャンペーン」の展開</a:t>
            </a:r>
            <a:endParaRPr lang="en-US" altLang="ja-JP" sz="1200" dirty="0">
              <a:latin typeface="ＭＳ Ｐゴシック" charset="-128"/>
              <a:ea typeface="+mn-ea"/>
            </a:endParaRPr>
          </a:p>
          <a:p>
            <a:pPr marL="358775" indent="-177800" eaLnBrk="0" hangingPunct="0">
              <a:lnSpc>
                <a:spcPts val="1800"/>
              </a:lnSpc>
              <a:spcBef>
                <a:spcPts val="0"/>
              </a:spcBef>
              <a:spcAft>
                <a:spcPts val="0"/>
              </a:spcAft>
              <a:buFont typeface="Wingdings" pitchFamily="2" charset="2"/>
              <a:buChar char="Ø"/>
              <a:defRPr/>
            </a:pPr>
            <a:r>
              <a:rPr lang="ja-JP" altLang="en-US" sz="1200" dirty="0" smtClean="0">
                <a:latin typeface="ＭＳ Ｐ明朝" pitchFamily="18" charset="-128"/>
                <a:ea typeface="ＭＳ Ｐ明朝" pitchFamily="18" charset="-128"/>
              </a:rPr>
              <a:t>教育</a:t>
            </a:r>
            <a:r>
              <a:rPr lang="ja-JP" altLang="en-US" sz="1200" dirty="0">
                <a:latin typeface="ＭＳ Ｐ明朝" pitchFamily="18" charset="-128"/>
                <a:ea typeface="ＭＳ Ｐ明朝" pitchFamily="18" charset="-128"/>
              </a:rPr>
              <a:t>の場や政府広報等を活用した、社会全体で結婚を応援する機運づくりキャンペーンを展開</a:t>
            </a:r>
            <a:endParaRPr lang="en-US" altLang="ja-JP" sz="1200" dirty="0">
              <a:latin typeface="ＭＳ Ｐ明朝" pitchFamily="18" charset="-128"/>
              <a:ea typeface="ＭＳ Ｐ明朝" pitchFamily="18" charset="-128"/>
            </a:endParaRPr>
          </a:p>
          <a:p>
            <a:pPr marL="358775" indent="-177800" eaLnBrk="0" hangingPunct="0">
              <a:lnSpc>
                <a:spcPts val="1800"/>
              </a:lnSpc>
              <a:spcBef>
                <a:spcPts val="0"/>
              </a:spcBef>
              <a:spcAft>
                <a:spcPts val="0"/>
              </a:spcAft>
              <a:buFont typeface="Wingdings" pitchFamily="2" charset="2"/>
              <a:buChar char="Ø"/>
              <a:defRPr/>
            </a:pPr>
            <a:r>
              <a:rPr lang="ja-JP" altLang="en-US" sz="1200" dirty="0" smtClean="0">
                <a:latin typeface="ＭＳ Ｐ明朝" pitchFamily="18" charset="-128"/>
                <a:ea typeface="ＭＳ Ｐ明朝" pitchFamily="18" charset="-128"/>
              </a:rPr>
              <a:t>若年者</a:t>
            </a:r>
            <a:r>
              <a:rPr lang="ja-JP" altLang="en-US" sz="1200" dirty="0">
                <a:latin typeface="ＭＳ Ｐ明朝" pitchFamily="18" charset="-128"/>
                <a:ea typeface="ＭＳ Ｐ明朝" pitchFamily="18" charset="-128"/>
              </a:rPr>
              <a:t>に対して出産適齢期と母体の健康についての正しい知識を伝える普及・啓発活動を推進</a:t>
            </a:r>
            <a:endParaRPr lang="en-US" altLang="ja-JP" sz="1200" dirty="0">
              <a:latin typeface="ＭＳ Ｐ明朝" pitchFamily="18" charset="-128"/>
              <a:ea typeface="ＭＳ Ｐ明朝" pitchFamily="18" charset="-128"/>
            </a:endParaRPr>
          </a:p>
          <a:p>
            <a:pPr fontAlgn="auto">
              <a:spcBef>
                <a:spcPts val="0"/>
              </a:spcBef>
              <a:spcAft>
                <a:spcPts val="0"/>
              </a:spcAft>
              <a:defRPr/>
            </a:pPr>
            <a:endParaRPr lang="en-US" altLang="ja-JP" sz="200" dirty="0">
              <a:latin typeface="ＭＳ Ｐ明朝" pitchFamily="18" charset="-128"/>
              <a:ea typeface="ＭＳ Ｐ明朝" pitchFamily="18" charset="-128"/>
            </a:endParaRPr>
          </a:p>
          <a:p>
            <a:pPr fontAlgn="auto">
              <a:spcBef>
                <a:spcPts val="0"/>
              </a:spcBef>
              <a:spcAft>
                <a:spcPts val="0"/>
              </a:spcAft>
              <a:defRPr/>
            </a:pPr>
            <a:r>
              <a:rPr lang="ja-JP" altLang="en-US" sz="1200" dirty="0">
                <a:latin typeface="ＭＳ Ｐゴシック" charset="-128"/>
                <a:ea typeface="+mn-ea"/>
              </a:rPr>
              <a:t>○　「少子化危機突破基金</a:t>
            </a:r>
            <a:r>
              <a:rPr lang="ja-JP" altLang="en-US" sz="1200" dirty="0" smtClean="0">
                <a:latin typeface="ＭＳ Ｐゴシック" charset="-128"/>
                <a:ea typeface="+mn-ea"/>
              </a:rPr>
              <a:t>」を活用した結婚したい若者を支援するための事業実施</a:t>
            </a:r>
            <a:endParaRPr lang="en-US" altLang="ja-JP" sz="1200" dirty="0">
              <a:latin typeface="ＭＳ Ｐゴシック" charset="-128"/>
              <a:ea typeface="+mn-ea"/>
            </a:endParaRPr>
          </a:p>
          <a:p>
            <a:pPr marL="358775" indent="-177800" eaLnBrk="0" hangingPunct="0">
              <a:lnSpc>
                <a:spcPts val="1800"/>
              </a:lnSpc>
              <a:spcBef>
                <a:spcPts val="0"/>
              </a:spcBef>
              <a:spcAft>
                <a:spcPts val="0"/>
              </a:spcAft>
              <a:buFont typeface="Wingdings" pitchFamily="2" charset="2"/>
              <a:buChar char="Ø"/>
              <a:defRPr/>
            </a:pPr>
            <a:r>
              <a:rPr lang="ja-JP" altLang="en-US" sz="1200" dirty="0" smtClean="0">
                <a:latin typeface="ＭＳ Ｐ明朝" pitchFamily="18" charset="-128"/>
                <a:ea typeface="ＭＳ Ｐ明朝" pitchFamily="18" charset="-128"/>
              </a:rPr>
              <a:t>結婚</a:t>
            </a:r>
            <a:r>
              <a:rPr lang="ja-JP" altLang="en-US" sz="1200" dirty="0">
                <a:latin typeface="ＭＳ Ｐ明朝" pitchFamily="18" charset="-128"/>
                <a:ea typeface="ＭＳ Ｐ明朝" pitchFamily="18" charset="-128"/>
              </a:rPr>
              <a:t>支援ネットワークの形成</a:t>
            </a:r>
          </a:p>
          <a:p>
            <a:pPr marL="358775" indent="-177800" eaLnBrk="0" hangingPunct="0">
              <a:lnSpc>
                <a:spcPts val="1800"/>
              </a:lnSpc>
              <a:spcBef>
                <a:spcPts val="0"/>
              </a:spcBef>
              <a:spcAft>
                <a:spcPts val="0"/>
              </a:spcAft>
              <a:buFont typeface="Wingdings" pitchFamily="2" charset="2"/>
              <a:buChar char="Ø"/>
              <a:defRPr/>
            </a:pPr>
            <a:r>
              <a:rPr lang="ja-JP" altLang="en-US" sz="1200" dirty="0">
                <a:latin typeface="ＭＳ Ｐ明朝" pitchFamily="18" charset="-128"/>
                <a:ea typeface="ＭＳ Ｐ明朝" pitchFamily="18" charset="-128"/>
              </a:rPr>
              <a:t>若者交流促進支援</a:t>
            </a:r>
            <a:endParaRPr lang="en-US" altLang="ja-JP" sz="1200" dirty="0">
              <a:latin typeface="ＭＳ Ｐ明朝" pitchFamily="18" charset="-128"/>
              <a:ea typeface="ＭＳ Ｐ明朝" pitchFamily="18" charset="-128"/>
            </a:endParaRPr>
          </a:p>
          <a:p>
            <a:pPr marL="358775" indent="-177800" eaLnBrk="0" hangingPunct="0">
              <a:lnSpc>
                <a:spcPts val="1800"/>
              </a:lnSpc>
              <a:spcBef>
                <a:spcPts val="0"/>
              </a:spcBef>
              <a:spcAft>
                <a:spcPts val="0"/>
              </a:spcAft>
              <a:buFont typeface="Wingdings" pitchFamily="2" charset="2"/>
              <a:buChar char="Ø"/>
              <a:defRPr/>
            </a:pPr>
            <a:r>
              <a:rPr lang="ja-JP" altLang="en-US" sz="1200" dirty="0" smtClean="0">
                <a:latin typeface="ＭＳ Ｐ明朝" pitchFamily="18" charset="-128"/>
                <a:ea typeface="ＭＳ Ｐ明朝" pitchFamily="18" charset="-128"/>
              </a:rPr>
              <a:t>結婚</a:t>
            </a:r>
            <a:r>
              <a:rPr lang="ja-JP" altLang="en-US" sz="1200" dirty="0">
                <a:latin typeface="ＭＳ Ｐ明朝" pitchFamily="18" charset="-128"/>
                <a:ea typeface="ＭＳ Ｐ明朝" pitchFamily="18" charset="-128"/>
              </a:rPr>
              <a:t>応援人材</a:t>
            </a:r>
            <a:r>
              <a:rPr lang="ja-JP" altLang="en-US" sz="1200" dirty="0" smtClean="0">
                <a:latin typeface="ＭＳ Ｐ明朝" pitchFamily="18" charset="-128"/>
                <a:ea typeface="ＭＳ Ｐ明朝" pitchFamily="18" charset="-128"/>
              </a:rPr>
              <a:t>育成</a:t>
            </a:r>
            <a:endParaRPr lang="en-US" altLang="ja-JP" sz="1200" dirty="0">
              <a:latin typeface="ＭＳ Ｐ明朝" pitchFamily="18" charset="-128"/>
              <a:ea typeface="ＭＳ Ｐ明朝" pitchFamily="18" charset="-128"/>
            </a:endParaRPr>
          </a:p>
        </p:txBody>
      </p:sp>
      <p:sp>
        <p:nvSpPr>
          <p:cNvPr id="16" name="正方形/長方形 15"/>
          <p:cNvSpPr/>
          <p:nvPr/>
        </p:nvSpPr>
        <p:spPr>
          <a:xfrm>
            <a:off x="179513" y="3127858"/>
            <a:ext cx="8805738" cy="1515588"/>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sz="1100" dirty="0">
              <a:solidFill>
                <a:schemeClr val="tx1"/>
              </a:solidFill>
            </a:endParaRPr>
          </a:p>
          <a:p>
            <a:pPr fontAlgn="auto">
              <a:spcBef>
                <a:spcPts val="0"/>
              </a:spcBef>
              <a:spcAft>
                <a:spcPts val="0"/>
              </a:spcAft>
              <a:defRPr/>
            </a:pPr>
            <a:endParaRPr lang="en-US" altLang="ja-JP" sz="1100" dirty="0">
              <a:solidFill>
                <a:schemeClr val="tx1"/>
              </a:solidFill>
            </a:endParaRPr>
          </a:p>
          <a:p>
            <a:pPr fontAlgn="auto">
              <a:spcBef>
                <a:spcPts val="0"/>
              </a:spcBef>
              <a:spcAft>
                <a:spcPts val="0"/>
              </a:spcAft>
              <a:defRPr/>
            </a:pPr>
            <a:endParaRPr lang="en-US" altLang="ja-JP" sz="1100" dirty="0">
              <a:solidFill>
                <a:schemeClr val="tx1"/>
              </a:solidFill>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p:txBody>
      </p:sp>
      <p:sp>
        <p:nvSpPr>
          <p:cNvPr id="17" name="テキスト ボックス 28"/>
          <p:cNvSpPr txBox="1">
            <a:spLocks noChangeArrowheads="1"/>
          </p:cNvSpPr>
          <p:nvPr/>
        </p:nvSpPr>
        <p:spPr bwMode="auto">
          <a:xfrm>
            <a:off x="249052" y="3214686"/>
            <a:ext cx="8715436" cy="1423467"/>
          </a:xfrm>
          <a:prstGeom prst="rect">
            <a:avLst/>
          </a:prstGeom>
          <a:noFill/>
          <a:ln w="9525">
            <a:noFill/>
            <a:miter lim="800000"/>
            <a:headEnd/>
            <a:tailEnd/>
          </a:ln>
        </p:spPr>
        <p:txBody>
          <a:bodyPr>
            <a:spAutoFit/>
          </a:bodyPr>
          <a:lstStyle/>
          <a:p>
            <a:pPr fontAlgn="auto">
              <a:spcBef>
                <a:spcPts val="0"/>
              </a:spcBef>
              <a:spcAft>
                <a:spcPts val="0"/>
              </a:spcAft>
              <a:defRPr/>
            </a:pPr>
            <a:endParaRPr lang="en-US" altLang="ja-JP" sz="200" dirty="0">
              <a:latin typeface="ＭＳ Ｐゴシック" pitchFamily="50" charset="-128"/>
              <a:ea typeface="ＭＳ Ｐゴシック" pitchFamily="50" charset="-128"/>
            </a:endParaRPr>
          </a:p>
          <a:p>
            <a:pPr fontAlgn="auto">
              <a:lnSpc>
                <a:spcPts val="1800"/>
              </a:lnSpc>
              <a:spcBef>
                <a:spcPts val="0"/>
              </a:spcBef>
              <a:spcAft>
                <a:spcPts val="0"/>
              </a:spcAft>
              <a:defRPr/>
            </a:pPr>
            <a:r>
              <a:rPr lang="ja-JP" altLang="en-US" sz="1200" dirty="0" smtClean="0">
                <a:latin typeface="ＭＳ Ｐゴシック" charset="-128"/>
              </a:rPr>
              <a:t>○子育て応援企業支援制度等の創設</a:t>
            </a:r>
            <a:endParaRPr lang="en-US" altLang="ja-JP" sz="1200" strike="dblStrike" dirty="0" smtClean="0">
              <a:latin typeface="ＭＳ Ｐゴシック" charset="-128"/>
            </a:endParaRPr>
          </a:p>
          <a:p>
            <a:pPr marL="358775" indent="-177800" eaLnBrk="0" hangingPunct="0">
              <a:lnSpc>
                <a:spcPts val="1800"/>
              </a:lnSpc>
              <a:spcBef>
                <a:spcPts val="300"/>
              </a:spcBef>
              <a:spcAft>
                <a:spcPts val="0"/>
              </a:spcAft>
              <a:defRPr/>
            </a:pPr>
            <a:r>
              <a:rPr lang="ja-JP" altLang="en-US" sz="1200" dirty="0" smtClean="0">
                <a:latin typeface="ＭＳ Ｐ明朝" pitchFamily="18" charset="-128"/>
                <a:ea typeface="ＭＳ Ｐ明朝" pitchFamily="18" charset="-128"/>
              </a:rPr>
              <a:t>　従業員に育児休業を取得させた中小企業に対し、超過勤務等の代替措置に要した経費に相当する法人税を軽減</a:t>
            </a:r>
            <a:endParaRPr lang="en-US" altLang="ja-JP" sz="1200" dirty="0" smtClean="0">
              <a:latin typeface="ＭＳ Ｐ明朝" pitchFamily="18" charset="-128"/>
              <a:ea typeface="ＭＳ Ｐ明朝" pitchFamily="18" charset="-128"/>
            </a:endParaRPr>
          </a:p>
          <a:p>
            <a:pPr marL="266700" indent="-266700"/>
            <a:endParaRPr lang="en-US" altLang="ja-JP" sz="600" dirty="0" smtClean="0">
              <a:latin typeface="ＭＳ Ｐゴシック" charset="-128"/>
            </a:endParaRPr>
          </a:p>
          <a:p>
            <a:pPr marL="266700" indent="-266700"/>
            <a:r>
              <a:rPr lang="ja-JP" altLang="en-US" sz="1200" dirty="0" smtClean="0">
                <a:latin typeface="ＭＳ Ｐゴシック" charset="-128"/>
              </a:rPr>
              <a:t>○</a:t>
            </a:r>
            <a:r>
              <a:rPr lang="ja-JP" altLang="en-US" sz="1200" dirty="0">
                <a:latin typeface="ＭＳ Ｐゴシック" charset="-128"/>
              </a:rPr>
              <a:t>わが手で育てる「０～２歳育児」支援制度の創設</a:t>
            </a:r>
            <a:endParaRPr lang="en-US" altLang="ja-JP" sz="1200" dirty="0">
              <a:latin typeface="ＭＳ Ｐゴシック" charset="-128"/>
            </a:endParaRPr>
          </a:p>
          <a:p>
            <a:pPr marL="358775" indent="-177800" eaLnBrk="0" hangingPunct="0">
              <a:lnSpc>
                <a:spcPts val="1800"/>
              </a:lnSpc>
              <a:spcBef>
                <a:spcPts val="300"/>
              </a:spcBef>
              <a:spcAft>
                <a:spcPts val="0"/>
              </a:spcAft>
              <a:defRPr/>
            </a:pPr>
            <a:r>
              <a:rPr lang="ja-JP" altLang="en-US" sz="1200" dirty="0" smtClean="0">
                <a:latin typeface="ＭＳ Ｐ明朝" pitchFamily="18" charset="-128"/>
                <a:ea typeface="ＭＳ Ｐ明朝" pitchFamily="18" charset="-128"/>
              </a:rPr>
              <a:t>　</a:t>
            </a:r>
            <a:r>
              <a:rPr lang="ja-JP" altLang="ja-JP" sz="1200" dirty="0" smtClean="0">
                <a:latin typeface="ＭＳ Ｐ明朝" pitchFamily="18" charset="-128"/>
                <a:ea typeface="ＭＳ Ｐ明朝" pitchFamily="18" charset="-128"/>
              </a:rPr>
              <a:t>０歳児</a:t>
            </a:r>
            <a:r>
              <a:rPr lang="ja-JP" altLang="ja-JP" sz="1200" dirty="0">
                <a:latin typeface="ＭＳ Ｐ明朝" pitchFamily="18" charset="-128"/>
                <a:ea typeface="ＭＳ Ｐ明朝" pitchFamily="18" charset="-128"/>
              </a:rPr>
              <a:t>を持つ親に</a:t>
            </a:r>
            <a:r>
              <a:rPr lang="ja-JP" altLang="en-US" sz="1200" dirty="0">
                <a:latin typeface="ＭＳ Ｐ明朝" pitchFamily="18" charset="-128"/>
                <a:ea typeface="ＭＳ Ｐ明朝" pitchFamily="18" charset="-128"/>
              </a:rPr>
              <a:t>対し、</a:t>
            </a:r>
            <a:r>
              <a:rPr lang="ja-JP" altLang="ja-JP" sz="1200" dirty="0">
                <a:latin typeface="ＭＳ Ｐ明朝" pitchFamily="18" charset="-128"/>
                <a:ea typeface="ＭＳ Ｐ明朝" pitchFamily="18" charset="-128"/>
              </a:rPr>
              <a:t>子どもが１歳になるまで育児休業を取得させた企業</a:t>
            </a:r>
            <a:r>
              <a:rPr lang="ja-JP" altLang="en-US" sz="1200" dirty="0">
                <a:latin typeface="ＭＳ Ｐ明朝" pitchFamily="18" charset="-128"/>
                <a:ea typeface="ＭＳ Ｐ明朝" pitchFamily="18" charset="-128"/>
              </a:rPr>
              <a:t>への</a:t>
            </a:r>
            <a:r>
              <a:rPr lang="ja-JP" altLang="ja-JP" sz="1200" dirty="0">
                <a:latin typeface="ＭＳ Ｐ明朝" pitchFamily="18" charset="-128"/>
                <a:ea typeface="ＭＳ Ｐ明朝" pitchFamily="18" charset="-128"/>
              </a:rPr>
              <a:t>報奨制度</a:t>
            </a:r>
            <a:r>
              <a:rPr lang="ja-JP" altLang="en-US" sz="1200" dirty="0">
                <a:latin typeface="ＭＳ Ｐ明朝" pitchFamily="18" charset="-128"/>
                <a:ea typeface="ＭＳ Ｐ明朝" pitchFamily="18" charset="-128"/>
              </a:rPr>
              <a:t>を</a:t>
            </a:r>
            <a:r>
              <a:rPr lang="ja-JP" altLang="ja-JP" sz="1200" dirty="0">
                <a:latin typeface="ＭＳ Ｐ明朝" pitchFamily="18" charset="-128"/>
                <a:ea typeface="ＭＳ Ｐ明朝" pitchFamily="18" charset="-128"/>
              </a:rPr>
              <a:t>創設</a:t>
            </a: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a:t>
            </a:r>
            <a:r>
              <a:rPr lang="ja-JP" altLang="ja-JP" sz="1200" dirty="0" smtClean="0">
                <a:latin typeface="ＭＳ Ｐ明朝" pitchFamily="18" charset="-128"/>
                <a:ea typeface="ＭＳ Ｐ明朝" pitchFamily="18" charset="-128"/>
              </a:rPr>
              <a:t>１</a:t>
            </a:r>
            <a:r>
              <a:rPr lang="ja-JP" altLang="ja-JP" sz="1200" dirty="0">
                <a:latin typeface="ＭＳ Ｐ明朝" pitchFamily="18" charset="-128"/>
                <a:ea typeface="ＭＳ Ｐ明朝" pitchFamily="18" charset="-128"/>
              </a:rPr>
              <a:t>～２歳児について</a:t>
            </a:r>
            <a:r>
              <a:rPr lang="ja-JP" altLang="ja-JP" sz="1200" dirty="0" smtClean="0">
                <a:latin typeface="ＭＳ Ｐ明朝" pitchFamily="18" charset="-128"/>
                <a:ea typeface="ＭＳ Ｐ明朝" pitchFamily="18" charset="-128"/>
              </a:rPr>
              <a:t>、親</a:t>
            </a:r>
            <a:r>
              <a:rPr lang="ja-JP" altLang="ja-JP" sz="1200" dirty="0">
                <a:latin typeface="ＭＳ Ｐ明朝" pitchFamily="18" charset="-128"/>
                <a:ea typeface="ＭＳ Ｐ明朝" pitchFamily="18" charset="-128"/>
              </a:rPr>
              <a:t>に対する保育料軽減など</a:t>
            </a:r>
            <a:r>
              <a:rPr lang="ja-JP" altLang="en-US"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子育て支援優遇制度</a:t>
            </a:r>
            <a:r>
              <a:rPr lang="ja-JP" altLang="en-US" sz="1200" dirty="0">
                <a:latin typeface="ＭＳ Ｐ明朝" pitchFamily="18" charset="-128"/>
                <a:ea typeface="ＭＳ Ｐ明朝" pitchFamily="18" charset="-128"/>
              </a:rPr>
              <a:t>を</a:t>
            </a:r>
            <a:r>
              <a:rPr lang="ja-JP" altLang="ja-JP" sz="1200" dirty="0" smtClean="0">
                <a:latin typeface="ＭＳ Ｐ明朝" pitchFamily="18" charset="-128"/>
                <a:ea typeface="ＭＳ Ｐ明朝" pitchFamily="18" charset="-128"/>
              </a:rPr>
              <a:t>創設</a:t>
            </a:r>
            <a:endParaRPr lang="en-US" altLang="ja-JP" sz="1200" dirty="0">
              <a:latin typeface="ＭＳ Ｐ明朝" pitchFamily="18" charset="-128"/>
              <a:ea typeface="ＭＳ Ｐ明朝" pitchFamily="18" charset="-128"/>
            </a:endParaRPr>
          </a:p>
        </p:txBody>
      </p:sp>
      <p:sp>
        <p:nvSpPr>
          <p:cNvPr id="18" name="正方形/長方形 17"/>
          <p:cNvSpPr/>
          <p:nvPr/>
        </p:nvSpPr>
        <p:spPr>
          <a:xfrm>
            <a:off x="90488" y="2911833"/>
            <a:ext cx="8928100" cy="285750"/>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9" name="正方形/長方形 18"/>
          <p:cNvSpPr/>
          <p:nvPr/>
        </p:nvSpPr>
        <p:spPr>
          <a:xfrm>
            <a:off x="119063" y="2935646"/>
            <a:ext cx="1892300" cy="254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案　</a:t>
            </a:r>
            <a:r>
              <a:rPr lang="ja-JP" altLang="en-US" sz="1400" b="1" dirty="0" smtClean="0">
                <a:solidFill>
                  <a:schemeClr val="tx1"/>
                </a:solidFill>
                <a:latin typeface="ＭＳ ゴシック" pitchFamily="49" charset="-128"/>
                <a:ea typeface="ＭＳ ゴシック" pitchFamily="49" charset="-128"/>
              </a:rPr>
              <a:t>４－３</a:t>
            </a:r>
            <a:endParaRPr lang="ja-JP" altLang="en-US" sz="1400" b="1" dirty="0">
              <a:solidFill>
                <a:schemeClr val="tx1"/>
              </a:solidFill>
              <a:latin typeface="ＭＳ ゴシック" pitchFamily="49" charset="-128"/>
              <a:ea typeface="ＭＳ ゴシック" pitchFamily="49" charset="-128"/>
            </a:endParaRPr>
          </a:p>
        </p:txBody>
      </p:sp>
      <p:sp>
        <p:nvSpPr>
          <p:cNvPr id="20" name="正方形/長方形 19"/>
          <p:cNvSpPr/>
          <p:nvPr/>
        </p:nvSpPr>
        <p:spPr>
          <a:xfrm>
            <a:off x="2011363" y="2934058"/>
            <a:ext cx="6980237" cy="2571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642100" algn="r"/>
              </a:tabLst>
              <a:defRPr/>
            </a:pPr>
            <a:r>
              <a:rPr lang="ja-JP" altLang="en-US" sz="1400" dirty="0">
                <a:solidFill>
                  <a:schemeClr val="tx1"/>
                </a:solidFill>
              </a:rPr>
              <a:t>　子育て応援企業の</a:t>
            </a:r>
            <a:r>
              <a:rPr lang="ja-JP" altLang="en-US" sz="1400" dirty="0" smtClean="0">
                <a:solidFill>
                  <a:schemeClr val="tx1"/>
                </a:solidFill>
              </a:rPr>
              <a:t>育成</a:t>
            </a:r>
            <a:r>
              <a:rPr lang="en-US" altLang="ja-JP" sz="1400" dirty="0" smtClean="0">
                <a:solidFill>
                  <a:schemeClr val="tx1"/>
                </a:solidFill>
              </a:rPr>
              <a:t>	</a:t>
            </a:r>
            <a:endParaRPr lang="ja-JP" altLang="en-US" sz="1400" dirty="0">
              <a:solidFill>
                <a:schemeClr val="tx1"/>
              </a:solidFill>
            </a:endParaRPr>
          </a:p>
        </p:txBody>
      </p:sp>
      <p:sp>
        <p:nvSpPr>
          <p:cNvPr id="22" name="正方形/長方形 21"/>
          <p:cNvSpPr/>
          <p:nvPr/>
        </p:nvSpPr>
        <p:spPr>
          <a:xfrm>
            <a:off x="142875" y="4714884"/>
            <a:ext cx="8928100" cy="285750"/>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23" name="正方形/長方形 22"/>
          <p:cNvSpPr/>
          <p:nvPr/>
        </p:nvSpPr>
        <p:spPr>
          <a:xfrm>
            <a:off x="171450" y="4738697"/>
            <a:ext cx="1892300" cy="254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案　</a:t>
            </a:r>
            <a:r>
              <a:rPr lang="ja-JP" altLang="en-US" sz="1400" b="1" dirty="0" smtClean="0">
                <a:solidFill>
                  <a:schemeClr val="tx1"/>
                </a:solidFill>
                <a:latin typeface="ＭＳ ゴシック" pitchFamily="49" charset="-128"/>
                <a:ea typeface="ＭＳ ゴシック" pitchFamily="49" charset="-128"/>
              </a:rPr>
              <a:t>４－４</a:t>
            </a:r>
            <a:endParaRPr lang="ja-JP" altLang="en-US" sz="1400" b="1" dirty="0">
              <a:solidFill>
                <a:schemeClr val="tx1"/>
              </a:solidFill>
              <a:latin typeface="ＭＳ ゴシック" pitchFamily="49" charset="-128"/>
              <a:ea typeface="ＭＳ ゴシック" pitchFamily="49" charset="-128"/>
            </a:endParaRPr>
          </a:p>
        </p:txBody>
      </p:sp>
      <p:sp>
        <p:nvSpPr>
          <p:cNvPr id="24" name="正方形/長方形 23"/>
          <p:cNvSpPr/>
          <p:nvPr/>
        </p:nvSpPr>
        <p:spPr>
          <a:xfrm>
            <a:off x="2063750" y="4738697"/>
            <a:ext cx="6980238" cy="2571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642100" algn="r"/>
              </a:tabLst>
              <a:defRPr/>
            </a:pPr>
            <a:r>
              <a:rPr lang="ja-JP" altLang="en-US" sz="1400" dirty="0">
                <a:solidFill>
                  <a:schemeClr val="tx1"/>
                </a:solidFill>
              </a:rPr>
              <a:t>　子育て世帯の住環境の</a:t>
            </a:r>
            <a:r>
              <a:rPr lang="ja-JP" altLang="en-US" sz="1400" dirty="0" smtClean="0">
                <a:solidFill>
                  <a:schemeClr val="tx1"/>
                </a:solidFill>
              </a:rPr>
              <a:t>改善</a:t>
            </a:r>
            <a:r>
              <a:rPr lang="en-US" altLang="ja-JP" sz="1400" dirty="0" smtClean="0">
                <a:solidFill>
                  <a:schemeClr val="tx1"/>
                </a:solidFill>
              </a:rPr>
              <a:t>	</a:t>
            </a:r>
            <a:endParaRPr lang="ja-JP" altLang="en-US" sz="1400" dirty="0">
              <a:solidFill>
                <a:schemeClr val="tx1"/>
              </a:solidFill>
            </a:endParaRPr>
          </a:p>
        </p:txBody>
      </p:sp>
      <p:sp>
        <p:nvSpPr>
          <p:cNvPr id="25" name="正方形/長方形 24"/>
          <p:cNvSpPr/>
          <p:nvPr/>
        </p:nvSpPr>
        <p:spPr>
          <a:xfrm>
            <a:off x="249238" y="5004034"/>
            <a:ext cx="8726487" cy="1639676"/>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sz="1100" dirty="0">
              <a:solidFill>
                <a:schemeClr val="tx1"/>
              </a:solidFill>
            </a:endParaRPr>
          </a:p>
          <a:p>
            <a:pPr fontAlgn="auto">
              <a:spcBef>
                <a:spcPts val="0"/>
              </a:spcBef>
              <a:spcAft>
                <a:spcPts val="0"/>
              </a:spcAft>
              <a:defRPr/>
            </a:pPr>
            <a:endParaRPr lang="en-US" altLang="ja-JP" sz="1100" dirty="0">
              <a:solidFill>
                <a:schemeClr val="tx1"/>
              </a:solidFill>
            </a:endParaRPr>
          </a:p>
          <a:p>
            <a:pPr fontAlgn="auto">
              <a:spcBef>
                <a:spcPts val="0"/>
              </a:spcBef>
              <a:spcAft>
                <a:spcPts val="0"/>
              </a:spcAft>
              <a:defRPr/>
            </a:pPr>
            <a:endParaRPr lang="en-US" altLang="ja-JP" sz="1100" dirty="0">
              <a:solidFill>
                <a:schemeClr val="tx1"/>
              </a:solidFill>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p:txBody>
      </p:sp>
      <p:sp>
        <p:nvSpPr>
          <p:cNvPr id="26" name="テキスト ボックス 28"/>
          <p:cNvSpPr txBox="1">
            <a:spLocks noChangeArrowheads="1"/>
          </p:cNvSpPr>
          <p:nvPr/>
        </p:nvSpPr>
        <p:spPr bwMode="auto">
          <a:xfrm>
            <a:off x="285720" y="5125722"/>
            <a:ext cx="8596312" cy="1446550"/>
          </a:xfrm>
          <a:prstGeom prst="rect">
            <a:avLst/>
          </a:prstGeom>
          <a:noFill/>
          <a:ln w="9525">
            <a:noFill/>
            <a:miter lim="800000"/>
            <a:headEnd/>
            <a:tailEnd/>
          </a:ln>
        </p:spPr>
        <p:txBody>
          <a:bodyPr wrap="square">
            <a:spAutoFit/>
          </a:bodyPr>
          <a:lstStyle/>
          <a:p>
            <a:pPr marL="88900" indent="-88900" eaLnBrk="0" fontAlgn="auto" hangingPunct="0">
              <a:lnSpc>
                <a:spcPts val="1800"/>
              </a:lnSpc>
              <a:spcBef>
                <a:spcPts val="0"/>
              </a:spcBef>
              <a:spcAft>
                <a:spcPts val="0"/>
              </a:spcAft>
              <a:defRPr/>
            </a:pPr>
            <a:r>
              <a:rPr lang="ja-JP" altLang="en-US" sz="1200" dirty="0" smtClean="0">
                <a:latin typeface="ＭＳ Ｐゴシック" charset="-128"/>
                <a:ea typeface="+mn-ea"/>
              </a:rPr>
              <a:t>○子</a:t>
            </a:r>
            <a:r>
              <a:rPr lang="ja-JP" altLang="en-US" sz="1200" dirty="0">
                <a:latin typeface="ＭＳ Ｐゴシック" charset="-128"/>
                <a:ea typeface="+mn-ea"/>
              </a:rPr>
              <a:t>育て世代・高齢者の住み替えを促進</a:t>
            </a:r>
            <a:endParaRPr lang="en-US" altLang="ja-JP" sz="1200" dirty="0">
              <a:latin typeface="ＭＳ Ｐゴシック" charset="-128"/>
              <a:ea typeface="+mn-ea"/>
            </a:endParaRP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子育てが終わった高齢者世帯をマンション等へ、</a:t>
            </a:r>
            <a:r>
              <a:rPr lang="en-US" altLang="ja-JP" sz="1200" dirty="0" smtClean="0">
                <a:latin typeface="ＭＳ Ｐ明朝" pitchFamily="18" charset="-128"/>
                <a:ea typeface="ＭＳ Ｐ明朝" pitchFamily="18" charset="-128"/>
              </a:rPr>
              <a:t/>
            </a:r>
            <a:br>
              <a:rPr lang="en-US" altLang="ja-JP" sz="1200" dirty="0" smtClean="0">
                <a:latin typeface="ＭＳ Ｐ明朝" pitchFamily="18" charset="-128"/>
                <a:ea typeface="ＭＳ Ｐ明朝" pitchFamily="18" charset="-128"/>
              </a:rPr>
            </a:br>
            <a:r>
              <a:rPr lang="ja-JP" altLang="en-US" sz="1200" dirty="0" smtClean="0">
                <a:latin typeface="ＭＳ Ｐ明朝" pitchFamily="18" charset="-128"/>
                <a:ea typeface="ＭＳ Ｐ明朝" pitchFamily="18" charset="-128"/>
              </a:rPr>
              <a:t>子育て世代を高齢者世帯が使用していた戸建住宅へ、それぞれ住み替えを促進</a:t>
            </a:r>
            <a:endParaRPr lang="en-US" altLang="ja-JP" sz="1200" dirty="0" smtClean="0">
              <a:latin typeface="ＭＳ Ｐ明朝" pitchFamily="18" charset="-128"/>
              <a:ea typeface="ＭＳ Ｐ明朝" pitchFamily="18" charset="-128"/>
            </a:endParaRP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高齢者</a:t>
            </a:r>
            <a:r>
              <a:rPr lang="ja-JP" altLang="en-US" sz="1200" dirty="0">
                <a:latin typeface="ＭＳ Ｐ明朝" pitchFamily="18" charset="-128"/>
                <a:ea typeface="ＭＳ Ｐ明朝" pitchFamily="18" charset="-128"/>
              </a:rPr>
              <a:t>が住み替え物件（元の住宅）の改修のため</a:t>
            </a:r>
            <a:r>
              <a:rPr lang="ja-JP" altLang="en-US" sz="1200" dirty="0" smtClean="0">
                <a:latin typeface="ＭＳ Ｐ明朝" pitchFamily="18" charset="-128"/>
                <a:ea typeface="ＭＳ Ｐ明朝" pitchFamily="18" charset="-128"/>
              </a:rPr>
              <a:t>の資金借入</a:t>
            </a:r>
            <a:r>
              <a:rPr lang="ja-JP" altLang="en-US" sz="1200" dirty="0">
                <a:latin typeface="ＭＳ Ｐ明朝" pitchFamily="18" charset="-128"/>
                <a:ea typeface="ＭＳ Ｐ明朝" pitchFamily="18" charset="-128"/>
              </a:rPr>
              <a:t>を行った場合</a:t>
            </a:r>
            <a:r>
              <a:rPr lang="ja-JP" altLang="en-US" sz="1200" dirty="0" smtClean="0">
                <a:latin typeface="ＭＳ Ｐ明朝" pitchFamily="18" charset="-128"/>
                <a:ea typeface="ＭＳ Ｐ明朝" pitchFamily="18" charset="-128"/>
              </a:rPr>
              <a:t>、</a:t>
            </a:r>
            <a:r>
              <a:rPr lang="en-US" altLang="ja-JP" sz="1200" dirty="0">
                <a:latin typeface="ＭＳ Ｐ明朝" pitchFamily="18" charset="-128"/>
                <a:ea typeface="ＭＳ Ｐ明朝" pitchFamily="18" charset="-128"/>
              </a:rPr>
              <a:t/>
            </a:r>
            <a:br>
              <a:rPr lang="en-US" altLang="ja-JP" sz="1200" dirty="0">
                <a:latin typeface="ＭＳ Ｐ明朝" pitchFamily="18" charset="-128"/>
                <a:ea typeface="ＭＳ Ｐ明朝" pitchFamily="18" charset="-128"/>
              </a:rPr>
            </a:br>
            <a:r>
              <a:rPr lang="ja-JP" altLang="en-US" sz="1200" dirty="0" smtClean="0">
                <a:latin typeface="ＭＳ Ｐ明朝" pitchFamily="18" charset="-128"/>
                <a:ea typeface="ＭＳ Ｐ明朝" pitchFamily="18" charset="-128"/>
              </a:rPr>
              <a:t>所得税の減税</a:t>
            </a:r>
            <a:r>
              <a:rPr lang="ja-JP" altLang="en-US" sz="1200" dirty="0">
                <a:latin typeface="ＭＳ Ｐ明朝" pitchFamily="18" charset="-128"/>
                <a:ea typeface="ＭＳ Ｐ明朝" pitchFamily="18" charset="-128"/>
              </a:rPr>
              <a:t>および住み替え物件にかかる固定</a:t>
            </a:r>
            <a:r>
              <a:rPr lang="ja-JP" altLang="en-US" sz="1200" dirty="0" smtClean="0">
                <a:latin typeface="ＭＳ Ｐ明朝" pitchFamily="18" charset="-128"/>
                <a:ea typeface="ＭＳ Ｐ明朝" pitchFamily="18" charset="-128"/>
              </a:rPr>
              <a:t>資産税を減免する優遇税制を創設</a:t>
            </a:r>
            <a:endParaRPr lang="en-US" altLang="ja-JP" sz="1200" dirty="0">
              <a:latin typeface="ＭＳ Ｐ明朝" pitchFamily="18" charset="-128"/>
              <a:ea typeface="ＭＳ Ｐ明朝" pitchFamily="18" charset="-128"/>
            </a:endParaRPr>
          </a:p>
          <a:p>
            <a:pPr marL="358775" indent="-177800" eaLnBrk="0" hangingPunct="0">
              <a:spcBef>
                <a:spcPts val="0"/>
              </a:spcBef>
              <a:spcAft>
                <a:spcPts val="0"/>
              </a:spcAft>
              <a:buFont typeface="Wingdings" pitchFamily="2" charset="2"/>
              <a:buChar char="Ø"/>
              <a:defRPr/>
            </a:pPr>
            <a:endParaRPr lang="en-US" altLang="ja-JP" sz="200" dirty="0" smtClean="0">
              <a:latin typeface="ＭＳ Ｐ明朝" pitchFamily="18" charset="-128"/>
              <a:ea typeface="ＭＳ Ｐ明朝" pitchFamily="18" charset="-128"/>
            </a:endParaRPr>
          </a:p>
          <a:p>
            <a:pPr eaLnBrk="0" fontAlgn="auto" hangingPunct="0">
              <a:spcBef>
                <a:spcPts val="0"/>
              </a:spcBef>
              <a:spcAft>
                <a:spcPts val="0"/>
              </a:spcAft>
              <a:defRPr/>
            </a:pPr>
            <a:endParaRPr lang="en-US" altLang="ja-JP" sz="300" dirty="0" smtClean="0">
              <a:latin typeface="ＭＳ Ｐゴシック" charset="-128"/>
              <a:ea typeface="+mn-ea"/>
            </a:endParaRPr>
          </a:p>
          <a:p>
            <a:pPr eaLnBrk="0" fontAlgn="auto" hangingPunct="0">
              <a:lnSpc>
                <a:spcPts val="1800"/>
              </a:lnSpc>
              <a:spcBef>
                <a:spcPts val="0"/>
              </a:spcBef>
              <a:spcAft>
                <a:spcPts val="0"/>
              </a:spcAft>
              <a:defRPr/>
            </a:pPr>
            <a:r>
              <a:rPr lang="ja-JP" altLang="en-US" sz="1200" dirty="0" smtClean="0">
                <a:latin typeface="ＭＳ Ｐゴシック" charset="-128"/>
                <a:ea typeface="+mn-ea"/>
              </a:rPr>
              <a:t>○子</a:t>
            </a:r>
            <a:r>
              <a:rPr lang="ja-JP" altLang="en-US" sz="1200" dirty="0">
                <a:latin typeface="ＭＳ Ｐゴシック" charset="-128"/>
                <a:ea typeface="+mn-ea"/>
              </a:rPr>
              <a:t>育て世帯向け賃貸</a:t>
            </a:r>
            <a:r>
              <a:rPr lang="ja-JP" altLang="en-US" sz="1200" dirty="0" smtClean="0">
                <a:latin typeface="ＭＳ Ｐゴシック" charset="-128"/>
                <a:ea typeface="+mn-ea"/>
              </a:rPr>
              <a:t>住宅の整備に対する支援制度の創設</a:t>
            </a:r>
            <a:endParaRPr lang="en-US" altLang="ja-JP" sz="1200" dirty="0">
              <a:latin typeface="ＭＳ Ｐゴシック" charset="-128"/>
              <a:ea typeface="+mn-ea"/>
            </a:endParaRPr>
          </a:p>
        </p:txBody>
      </p:sp>
      <p:grpSp>
        <p:nvGrpSpPr>
          <p:cNvPr id="27" name="グループ化 47"/>
          <p:cNvGrpSpPr>
            <a:grpSpLocks/>
          </p:cNvGrpSpPr>
          <p:nvPr/>
        </p:nvGrpSpPr>
        <p:grpSpPr bwMode="auto">
          <a:xfrm>
            <a:off x="6072198" y="5319710"/>
            <a:ext cx="2987824" cy="1100156"/>
            <a:chOff x="5903490" y="2582106"/>
            <a:chExt cx="3126474" cy="1151835"/>
          </a:xfrm>
        </p:grpSpPr>
        <p:pic>
          <p:nvPicPr>
            <p:cNvPr id="28" name="Picture 2" descr="C:\Users\954918\AppData\Local\Microsoft\Windows\Temporary Internet Files\Content.IE5\00KU0THM\MC900433856[1].png"/>
            <p:cNvPicPr>
              <a:picLocks noChangeAspect="1" noChangeArrowheads="1"/>
            </p:cNvPicPr>
            <p:nvPr/>
          </p:nvPicPr>
          <p:blipFill>
            <a:blip r:embed="rId3" cstate="screen"/>
            <a:srcRect/>
            <a:stretch>
              <a:fillRect/>
            </a:stretch>
          </p:blipFill>
          <p:spPr bwMode="auto">
            <a:xfrm>
              <a:off x="7082679" y="3137642"/>
              <a:ext cx="551927" cy="596299"/>
            </a:xfrm>
            <a:prstGeom prst="rect">
              <a:avLst/>
            </a:prstGeom>
            <a:noFill/>
            <a:ln w="9525">
              <a:noFill/>
              <a:miter lim="800000"/>
              <a:headEnd/>
              <a:tailEnd/>
            </a:ln>
          </p:spPr>
        </p:pic>
        <p:cxnSp>
          <p:nvCxnSpPr>
            <p:cNvPr id="29" name="直線矢印コネクタ 28"/>
            <p:cNvCxnSpPr/>
            <p:nvPr/>
          </p:nvCxnSpPr>
          <p:spPr>
            <a:xfrm>
              <a:off x="7684443" y="3220359"/>
              <a:ext cx="405145" cy="1663"/>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grpSp>
          <p:nvGrpSpPr>
            <p:cNvPr id="30" name="グループ化 50"/>
            <p:cNvGrpSpPr>
              <a:grpSpLocks/>
            </p:cNvGrpSpPr>
            <p:nvPr/>
          </p:nvGrpSpPr>
          <p:grpSpPr bwMode="auto">
            <a:xfrm>
              <a:off x="7922861" y="3090620"/>
              <a:ext cx="1107103" cy="554061"/>
              <a:chOff x="7869204" y="2910733"/>
              <a:chExt cx="1445659" cy="724949"/>
            </a:xfrm>
          </p:grpSpPr>
          <p:pic>
            <p:nvPicPr>
              <p:cNvPr id="51" name="Picture 3" descr="C:\Users\954918\AppData\Local\Microsoft\Windows\Temporary Internet Files\Content.IE5\86Z9JBKS\MC900429015[1].wmf"/>
              <p:cNvPicPr>
                <a:picLocks noChangeAspect="1" noChangeArrowheads="1"/>
              </p:cNvPicPr>
              <p:nvPr/>
            </p:nvPicPr>
            <p:blipFill>
              <a:blip r:embed="rId4" cstate="screen"/>
              <a:srcRect/>
              <a:stretch>
                <a:fillRect/>
              </a:stretch>
            </p:blipFill>
            <p:spPr bwMode="auto">
              <a:xfrm>
                <a:off x="8090254" y="2910733"/>
                <a:ext cx="308799" cy="530973"/>
              </a:xfrm>
              <a:prstGeom prst="rect">
                <a:avLst/>
              </a:prstGeom>
              <a:noFill/>
              <a:ln w="9525">
                <a:noFill/>
                <a:miter lim="800000"/>
                <a:headEnd/>
                <a:tailEnd/>
              </a:ln>
            </p:spPr>
          </p:pic>
          <p:pic>
            <p:nvPicPr>
              <p:cNvPr id="52" name="Picture 3" descr="C:\Users\954918\AppData\Local\Microsoft\Windows\Temporary Internet Files\Content.IE5\86Z9JBKS\MC900429015[1].wmf"/>
              <p:cNvPicPr>
                <a:picLocks noChangeAspect="1" noChangeArrowheads="1"/>
              </p:cNvPicPr>
              <p:nvPr/>
            </p:nvPicPr>
            <p:blipFill>
              <a:blip r:embed="rId4" cstate="screen"/>
              <a:srcRect/>
              <a:stretch>
                <a:fillRect/>
              </a:stretch>
            </p:blipFill>
            <p:spPr bwMode="auto">
              <a:xfrm>
                <a:off x="8635598" y="3176220"/>
                <a:ext cx="154399" cy="265487"/>
              </a:xfrm>
              <a:prstGeom prst="rect">
                <a:avLst/>
              </a:prstGeom>
              <a:noFill/>
              <a:ln w="9525">
                <a:noFill/>
                <a:miter lim="800000"/>
                <a:headEnd/>
                <a:tailEnd/>
              </a:ln>
            </p:spPr>
          </p:pic>
          <p:pic>
            <p:nvPicPr>
              <p:cNvPr id="53" name="Picture 3" descr="C:\Users\954918\AppData\Local\Microsoft\Windows\Temporary Internet Files\Content.IE5\86Z9JBKS\MC900429015[1].wmf"/>
              <p:cNvPicPr>
                <a:picLocks noChangeAspect="1" noChangeArrowheads="1"/>
              </p:cNvPicPr>
              <p:nvPr/>
            </p:nvPicPr>
            <p:blipFill>
              <a:blip r:embed="rId4" cstate="screen"/>
              <a:srcRect/>
              <a:stretch>
                <a:fillRect/>
              </a:stretch>
            </p:blipFill>
            <p:spPr bwMode="auto">
              <a:xfrm>
                <a:off x="8779614" y="3176220"/>
                <a:ext cx="154399" cy="265487"/>
              </a:xfrm>
              <a:prstGeom prst="rect">
                <a:avLst/>
              </a:prstGeom>
              <a:noFill/>
              <a:ln w="9525">
                <a:noFill/>
                <a:miter lim="800000"/>
                <a:headEnd/>
                <a:tailEnd/>
              </a:ln>
            </p:spPr>
          </p:pic>
          <p:pic>
            <p:nvPicPr>
              <p:cNvPr id="54" name="Picture 3" descr="C:\Users\954918\AppData\Local\Microsoft\Windows\Temporary Internet Files\Content.IE5\86Z9JBKS\MC900429015[1].wmf"/>
              <p:cNvPicPr>
                <a:picLocks noChangeAspect="1" noChangeArrowheads="1"/>
              </p:cNvPicPr>
              <p:nvPr/>
            </p:nvPicPr>
            <p:blipFill>
              <a:blip r:embed="rId4" cstate="screen"/>
              <a:srcRect/>
              <a:stretch>
                <a:fillRect/>
              </a:stretch>
            </p:blipFill>
            <p:spPr bwMode="auto">
              <a:xfrm>
                <a:off x="8326799" y="2910733"/>
                <a:ext cx="308799" cy="530973"/>
              </a:xfrm>
              <a:prstGeom prst="rect">
                <a:avLst/>
              </a:prstGeom>
              <a:noFill/>
              <a:ln w="9525">
                <a:noFill/>
                <a:miter lim="800000"/>
                <a:headEnd/>
                <a:tailEnd/>
              </a:ln>
            </p:spPr>
          </p:pic>
          <p:sp>
            <p:nvSpPr>
              <p:cNvPr id="55" name="テキスト ボックス 14"/>
              <p:cNvSpPr txBox="1">
                <a:spLocks noChangeArrowheads="1"/>
              </p:cNvSpPr>
              <p:nvPr/>
            </p:nvSpPr>
            <p:spPr bwMode="auto">
              <a:xfrm>
                <a:off x="7869204" y="3374072"/>
                <a:ext cx="1445659" cy="261610"/>
              </a:xfrm>
              <a:prstGeom prst="rect">
                <a:avLst/>
              </a:prstGeom>
              <a:noFill/>
              <a:ln w="9525">
                <a:noFill/>
                <a:miter lim="800000"/>
                <a:headEnd/>
                <a:tailEnd/>
              </a:ln>
            </p:spPr>
            <p:txBody>
              <a:bodyPr>
                <a:spAutoFit/>
              </a:bodyPr>
              <a:lstStyle/>
              <a:p>
                <a:pPr algn="ctr"/>
                <a:r>
                  <a:rPr lang="ja-JP" altLang="en-US" sz="1100" dirty="0">
                    <a:latin typeface="ＭＳ Ｐ明朝" charset="-128"/>
                    <a:ea typeface="ＭＳ Ｐ明朝" charset="-128"/>
                  </a:rPr>
                  <a:t>子育て世帯</a:t>
                </a:r>
              </a:p>
            </p:txBody>
          </p:sp>
        </p:grpSp>
        <p:sp>
          <p:nvSpPr>
            <p:cNvPr id="31" name="テキスト ボックス 14"/>
            <p:cNvSpPr txBox="1">
              <a:spLocks noChangeArrowheads="1"/>
            </p:cNvSpPr>
            <p:nvPr/>
          </p:nvSpPr>
          <p:spPr bwMode="auto">
            <a:xfrm>
              <a:off x="7600561" y="2995979"/>
              <a:ext cx="532400" cy="230833"/>
            </a:xfrm>
            <a:prstGeom prst="rect">
              <a:avLst/>
            </a:prstGeom>
            <a:noFill/>
            <a:ln w="9525">
              <a:noFill/>
              <a:miter lim="800000"/>
              <a:headEnd/>
              <a:tailEnd/>
            </a:ln>
          </p:spPr>
          <p:txBody>
            <a:bodyPr>
              <a:spAutoFit/>
            </a:bodyPr>
            <a:lstStyle/>
            <a:p>
              <a:pPr algn="ctr"/>
              <a:r>
                <a:rPr lang="ja-JP" altLang="en-US" sz="900" dirty="0">
                  <a:latin typeface="ＭＳ Ｐ明朝" charset="-128"/>
                  <a:ea typeface="ＭＳ Ｐ明朝" charset="-128"/>
                </a:rPr>
                <a:t>賃貸</a:t>
              </a:r>
            </a:p>
          </p:txBody>
        </p:sp>
        <p:cxnSp>
          <p:nvCxnSpPr>
            <p:cNvPr id="32" name="直線矢印コネクタ 31"/>
            <p:cNvCxnSpPr/>
            <p:nvPr/>
          </p:nvCxnSpPr>
          <p:spPr>
            <a:xfrm flipH="1">
              <a:off x="6413641" y="3145567"/>
              <a:ext cx="762477"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33" name="Picture 4" descr="C:\Users\954918\AppData\Local\Microsoft\Windows\Temporary Internet Files\Content.IE5\PV35BD1G\MC900311346[1].wmf"/>
            <p:cNvPicPr>
              <a:picLocks noChangeAspect="1" noChangeArrowheads="1"/>
            </p:cNvPicPr>
            <p:nvPr/>
          </p:nvPicPr>
          <p:blipFill>
            <a:blip r:embed="rId5" cstate="screen"/>
            <a:srcRect/>
            <a:stretch>
              <a:fillRect/>
            </a:stretch>
          </p:blipFill>
          <p:spPr bwMode="auto">
            <a:xfrm>
              <a:off x="5903490" y="3090628"/>
              <a:ext cx="582384" cy="482388"/>
            </a:xfrm>
            <a:prstGeom prst="rect">
              <a:avLst/>
            </a:prstGeom>
            <a:noFill/>
            <a:ln w="9525">
              <a:noFill/>
              <a:miter lim="800000"/>
              <a:headEnd/>
              <a:tailEnd/>
            </a:ln>
          </p:spPr>
        </p:pic>
        <p:grpSp>
          <p:nvGrpSpPr>
            <p:cNvPr id="34" name="グループ化 22"/>
            <p:cNvGrpSpPr>
              <a:grpSpLocks/>
            </p:cNvGrpSpPr>
            <p:nvPr/>
          </p:nvGrpSpPr>
          <p:grpSpPr bwMode="auto">
            <a:xfrm>
              <a:off x="7189402" y="2826990"/>
              <a:ext cx="495035" cy="393367"/>
              <a:chOff x="8436487" y="5523790"/>
              <a:chExt cx="732564" cy="547734"/>
            </a:xfrm>
          </p:grpSpPr>
          <p:pic>
            <p:nvPicPr>
              <p:cNvPr id="49" name="Picture 3" descr="C:\Users\954918\AppData\Local\Microsoft\Windows\Temporary Internet Files\Content.IE5\86Z9JBKS\MC900429015[1].wmf"/>
              <p:cNvPicPr>
                <a:picLocks noChangeAspect="1" noChangeArrowheads="1"/>
              </p:cNvPicPr>
              <p:nvPr/>
            </p:nvPicPr>
            <p:blipFill>
              <a:blip r:embed="rId4" cstate="screen">
                <a:duotone>
                  <a:prstClr val="black"/>
                  <a:srgbClr val="D9C3A5">
                    <a:tint val="50000"/>
                    <a:satMod val="180000"/>
                  </a:srgbClr>
                </a:duotone>
                <a:extLst/>
              </a:blip>
              <a:srcRect/>
              <a:stretch>
                <a:fillRect/>
              </a:stretch>
            </p:blipFill>
            <p:spPr bwMode="auto">
              <a:xfrm>
                <a:off x="8436487" y="5523792"/>
                <a:ext cx="365853" cy="547732"/>
              </a:xfrm>
              <a:prstGeom prst="rect">
                <a:avLst/>
              </a:prstGeom>
              <a:noFill/>
              <a:extLst/>
            </p:spPr>
          </p:pic>
          <p:pic>
            <p:nvPicPr>
              <p:cNvPr id="50" name="Picture 3" descr="C:\Users\954918\AppData\Local\Microsoft\Windows\Temporary Internet Files\Content.IE5\86Z9JBKS\MC900429015[1].wmf"/>
              <p:cNvPicPr>
                <a:picLocks noChangeAspect="1" noChangeArrowheads="1"/>
              </p:cNvPicPr>
              <p:nvPr/>
            </p:nvPicPr>
            <p:blipFill>
              <a:blip r:embed="rId4" cstate="screen">
                <a:duotone>
                  <a:prstClr val="black"/>
                  <a:srgbClr val="D9C3A5">
                    <a:tint val="50000"/>
                    <a:satMod val="180000"/>
                  </a:srgbClr>
                </a:duotone>
                <a:extLst/>
              </a:blip>
              <a:srcRect/>
              <a:stretch>
                <a:fillRect/>
              </a:stretch>
            </p:blipFill>
            <p:spPr bwMode="auto">
              <a:xfrm>
                <a:off x="8803198" y="5523790"/>
                <a:ext cx="365853" cy="547732"/>
              </a:xfrm>
              <a:prstGeom prst="rect">
                <a:avLst/>
              </a:prstGeom>
              <a:noFill/>
              <a:extLst/>
            </p:spPr>
          </p:pic>
        </p:grpSp>
        <p:sp>
          <p:nvSpPr>
            <p:cNvPr id="35" name="テキスト ボックス 14"/>
            <p:cNvSpPr txBox="1"/>
            <p:nvPr/>
          </p:nvSpPr>
          <p:spPr>
            <a:xfrm>
              <a:off x="6344310" y="2746321"/>
              <a:ext cx="916965" cy="337400"/>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800" spc="100" dirty="0" smtClean="0">
                  <a:latin typeface="ＭＳ Ｐ明朝" pitchFamily="18" charset="-128"/>
                  <a:ea typeface="ＭＳ Ｐ明朝" pitchFamily="18" charset="-128"/>
                </a:rPr>
                <a:t>市街地のマンション</a:t>
              </a:r>
              <a:r>
                <a:rPr lang="ja-JP" altLang="en-US" sz="800" dirty="0" smtClean="0">
                  <a:latin typeface="ＭＳ Ｐ明朝" pitchFamily="18" charset="-128"/>
                  <a:ea typeface="ＭＳ Ｐ明朝" pitchFamily="18" charset="-128"/>
                </a:rPr>
                <a:t>等へ移住</a:t>
              </a:r>
              <a:endParaRPr lang="ja-JP" altLang="en-US" sz="800" dirty="0">
                <a:latin typeface="ＭＳ Ｐ明朝" pitchFamily="18" charset="-128"/>
                <a:ea typeface="ＭＳ Ｐ明朝" pitchFamily="18" charset="-128"/>
              </a:endParaRPr>
            </a:p>
          </p:txBody>
        </p:sp>
        <p:sp>
          <p:nvSpPr>
            <p:cNvPr id="36" name="テキスト ボックス 14"/>
            <p:cNvSpPr txBox="1">
              <a:spLocks noChangeArrowheads="1"/>
            </p:cNvSpPr>
            <p:nvPr/>
          </p:nvSpPr>
          <p:spPr bwMode="auto">
            <a:xfrm>
              <a:off x="6762056" y="2582106"/>
              <a:ext cx="1221400" cy="273899"/>
            </a:xfrm>
            <a:prstGeom prst="rect">
              <a:avLst/>
            </a:prstGeom>
            <a:noFill/>
            <a:ln w="9525">
              <a:noFill/>
              <a:miter lim="800000"/>
              <a:headEnd/>
              <a:tailEnd/>
            </a:ln>
          </p:spPr>
          <p:txBody>
            <a:bodyPr wrap="square">
              <a:spAutoFit/>
            </a:bodyPr>
            <a:lstStyle/>
            <a:p>
              <a:pPr algn="ctr"/>
              <a:r>
                <a:rPr lang="ja-JP" altLang="en-US" sz="1100" dirty="0">
                  <a:latin typeface="ＭＳ Ｐ明朝" charset="-128"/>
                  <a:ea typeface="ＭＳ Ｐ明朝" charset="-128"/>
                </a:rPr>
                <a:t>高齢者世帯</a:t>
              </a:r>
            </a:p>
          </p:txBody>
        </p:sp>
        <p:sp>
          <p:nvSpPr>
            <p:cNvPr id="37" name="フリーフォーム 36"/>
            <p:cNvSpPr/>
            <p:nvPr/>
          </p:nvSpPr>
          <p:spPr>
            <a:xfrm>
              <a:off x="7684443" y="2921185"/>
              <a:ext cx="702495" cy="147866"/>
            </a:xfrm>
            <a:custGeom>
              <a:avLst/>
              <a:gdLst>
                <a:gd name="connsiteX0" fmla="*/ 1932709 w 1932709"/>
                <a:gd name="connsiteY0" fmla="*/ 972859 h 972859"/>
                <a:gd name="connsiteX1" fmla="*/ 1330036 w 1932709"/>
                <a:gd name="connsiteY1" fmla="*/ 89631 h 972859"/>
                <a:gd name="connsiteX2" fmla="*/ 0 w 1932709"/>
                <a:gd name="connsiteY2" fmla="*/ 16895 h 972859"/>
              </a:gdLst>
              <a:ahLst/>
              <a:cxnLst>
                <a:cxn ang="0">
                  <a:pos x="connsiteX0" y="connsiteY0"/>
                </a:cxn>
                <a:cxn ang="0">
                  <a:pos x="connsiteX1" y="connsiteY1"/>
                </a:cxn>
                <a:cxn ang="0">
                  <a:pos x="connsiteX2" y="connsiteY2"/>
                </a:cxn>
              </a:cxnLst>
              <a:rect l="l" t="t" r="r" b="b"/>
              <a:pathLst>
                <a:path w="1932709" h="972859">
                  <a:moveTo>
                    <a:pt x="1932709" y="972859"/>
                  </a:moveTo>
                  <a:cubicBezTo>
                    <a:pt x="1792431" y="610908"/>
                    <a:pt x="1652154" y="248958"/>
                    <a:pt x="1330036" y="89631"/>
                  </a:cubicBezTo>
                  <a:cubicBezTo>
                    <a:pt x="1007918" y="-69696"/>
                    <a:pt x="181841" y="35945"/>
                    <a:pt x="0" y="16895"/>
                  </a:cubicBezTo>
                </a:path>
              </a:pathLst>
            </a:custGeom>
            <a:ln w="19050">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grpSp>
      <p:sp>
        <p:nvSpPr>
          <p:cNvPr id="56" name="テキスト ボックス 18"/>
          <p:cNvSpPr txBox="1">
            <a:spLocks noChangeArrowheads="1"/>
          </p:cNvSpPr>
          <p:nvPr/>
        </p:nvSpPr>
        <p:spPr bwMode="auto">
          <a:xfrm>
            <a:off x="6248412" y="5156160"/>
            <a:ext cx="2471737" cy="169863"/>
          </a:xfrm>
          <a:prstGeom prst="rect">
            <a:avLst/>
          </a:prstGeom>
          <a:noFill/>
          <a:ln w="9525">
            <a:solidFill>
              <a:schemeClr val="tx1"/>
            </a:solidFill>
            <a:miter lim="800000"/>
            <a:headEnd/>
            <a:tailEnd/>
          </a:ln>
        </p:spPr>
        <p:txBody>
          <a:bodyPr lIns="36000" tIns="0" rIns="36000" bIns="0">
            <a:spAutoFit/>
          </a:bodyPr>
          <a:lstStyle/>
          <a:p>
            <a:pPr algn="ctr"/>
            <a:r>
              <a:rPr lang="ja-JP" altLang="en-US" sz="1100" dirty="0">
                <a:latin typeface="ＭＳ Ｐ明朝" charset="-128"/>
                <a:ea typeface="ＭＳ Ｐ明朝" charset="-128"/>
              </a:rPr>
              <a:t>子育て世代・高齢者の住み替えイメージ</a:t>
            </a:r>
          </a:p>
        </p:txBody>
      </p:sp>
      <p:cxnSp>
        <p:nvCxnSpPr>
          <p:cNvPr id="57" name="直線矢印コネクタ 56"/>
          <p:cNvCxnSpPr/>
          <p:nvPr/>
        </p:nvCxnSpPr>
        <p:spPr bwMode="auto">
          <a:xfrm rot="10800000">
            <a:off x="7702735" y="6072206"/>
            <a:ext cx="428627"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59" name="テキスト ボックス 14"/>
          <p:cNvSpPr txBox="1"/>
          <p:nvPr/>
        </p:nvSpPr>
        <p:spPr bwMode="auto">
          <a:xfrm>
            <a:off x="7702733" y="6072206"/>
            <a:ext cx="642942" cy="338554"/>
          </a:xfrm>
          <a:prstGeom prst="rect">
            <a:avLst/>
          </a:prstGeom>
          <a:noFill/>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800" dirty="0" smtClean="0">
                <a:latin typeface="ＭＳ Ｐ明朝" pitchFamily="18" charset="-128"/>
                <a:ea typeface="ＭＳ Ｐ明朝" pitchFamily="18" charset="-128"/>
              </a:rPr>
              <a:t>戸建住宅</a:t>
            </a:r>
            <a:endParaRPr lang="en-US" altLang="ja-JP" sz="800" dirty="0" smtClean="0">
              <a:latin typeface="ＭＳ Ｐ明朝" pitchFamily="18" charset="-128"/>
              <a:ea typeface="ＭＳ Ｐ明朝" pitchFamily="18" charset="-128"/>
            </a:endParaRPr>
          </a:p>
          <a:p>
            <a:pPr>
              <a:defRPr/>
            </a:pPr>
            <a:r>
              <a:rPr lang="ja-JP" altLang="en-US" sz="800" dirty="0" smtClean="0">
                <a:latin typeface="ＭＳ Ｐ明朝" pitchFamily="18" charset="-128"/>
                <a:ea typeface="ＭＳ Ｐ明朝" pitchFamily="18" charset="-128"/>
              </a:rPr>
              <a:t>へ移住</a:t>
            </a:r>
            <a:endParaRPr lang="ja-JP" altLang="en-US" sz="800" dirty="0">
              <a:latin typeface="ＭＳ Ｐ明朝" pitchFamily="18" charset="-128"/>
              <a:ea typeface="ＭＳ Ｐ明朝" pitchFamily="18" charset="-128"/>
            </a:endParaRPr>
          </a:p>
        </p:txBody>
      </p:sp>
      <p:sp>
        <p:nvSpPr>
          <p:cNvPr id="61" name="テキスト ボックス 14"/>
          <p:cNvSpPr txBox="1">
            <a:spLocks noChangeArrowheads="1"/>
          </p:cNvSpPr>
          <p:nvPr/>
        </p:nvSpPr>
        <p:spPr bwMode="auto">
          <a:xfrm>
            <a:off x="7917047" y="5429264"/>
            <a:ext cx="508790" cy="230832"/>
          </a:xfrm>
          <a:prstGeom prst="rect">
            <a:avLst/>
          </a:prstGeom>
          <a:noFill/>
          <a:ln w="9525">
            <a:noFill/>
            <a:miter lim="800000"/>
            <a:headEnd/>
            <a:tailEnd/>
          </a:ln>
        </p:spPr>
        <p:txBody>
          <a:bodyPr>
            <a:spAutoFit/>
          </a:bodyPr>
          <a:lstStyle/>
          <a:p>
            <a:pPr algn="ctr"/>
            <a:r>
              <a:rPr lang="ja-JP" altLang="en-US" sz="900" dirty="0" smtClean="0">
                <a:latin typeface="ＭＳ Ｐ明朝" charset="-128"/>
                <a:ea typeface="ＭＳ Ｐ明朝" charset="-128"/>
              </a:rPr>
              <a:t>家賃</a:t>
            </a:r>
            <a:endParaRPr lang="ja-JP" altLang="en-US" sz="900" dirty="0">
              <a:latin typeface="ＭＳ Ｐ明朝" charset="-128"/>
              <a:ea typeface="ＭＳ Ｐ明朝" charset="-128"/>
            </a:endParaRPr>
          </a:p>
        </p:txBody>
      </p:sp>
      <p:sp>
        <p:nvSpPr>
          <p:cNvPr id="63" name="テキスト ボックス 28"/>
          <p:cNvSpPr txBox="1">
            <a:spLocks noChangeArrowheads="1"/>
          </p:cNvSpPr>
          <p:nvPr/>
        </p:nvSpPr>
        <p:spPr bwMode="auto">
          <a:xfrm>
            <a:off x="-6286576" y="4957510"/>
            <a:ext cx="5214974" cy="777136"/>
          </a:xfrm>
          <a:prstGeom prst="rect">
            <a:avLst/>
          </a:prstGeom>
          <a:noFill/>
          <a:ln w="9525">
            <a:noFill/>
            <a:miter lim="800000"/>
            <a:headEnd/>
            <a:tailEnd/>
          </a:ln>
        </p:spPr>
        <p:txBody>
          <a:bodyPr wrap="square">
            <a:spAutoFit/>
          </a:bodyPr>
          <a:lstStyle/>
          <a:p>
            <a:pPr eaLnBrk="0" fontAlgn="auto" hangingPunct="0">
              <a:spcBef>
                <a:spcPts val="0"/>
              </a:spcBef>
              <a:spcAft>
                <a:spcPts val="0"/>
              </a:spcAft>
              <a:defRPr/>
            </a:pPr>
            <a:endParaRPr lang="en-US" altLang="ja-JP" sz="300" dirty="0" smtClean="0">
              <a:latin typeface="ＭＳ Ｐゴシック" charset="-128"/>
              <a:ea typeface="+mn-ea"/>
            </a:endParaRPr>
          </a:p>
          <a:p>
            <a:pPr eaLnBrk="0" fontAlgn="auto" hangingPunct="0">
              <a:lnSpc>
                <a:spcPts val="1800"/>
              </a:lnSpc>
              <a:spcBef>
                <a:spcPts val="0"/>
              </a:spcBef>
              <a:spcAft>
                <a:spcPts val="0"/>
              </a:spcAft>
              <a:defRPr/>
            </a:pPr>
            <a:r>
              <a:rPr lang="ja-JP" altLang="en-US" sz="1200" dirty="0" smtClean="0">
                <a:latin typeface="ＭＳ Ｐゴシック" charset="-128"/>
                <a:ea typeface="+mn-ea"/>
              </a:rPr>
              <a:t>○子</a:t>
            </a:r>
            <a:r>
              <a:rPr lang="ja-JP" altLang="en-US" sz="1200" dirty="0">
                <a:latin typeface="ＭＳ Ｐゴシック" charset="-128"/>
                <a:ea typeface="+mn-ea"/>
              </a:rPr>
              <a:t>育て世帯向け賃貸住宅整備の促進</a:t>
            </a:r>
            <a:endParaRPr lang="en-US" altLang="ja-JP" sz="1200" dirty="0">
              <a:latin typeface="ＭＳ Ｐゴシック" charset="-128"/>
              <a:ea typeface="+mn-ea"/>
            </a:endParaRPr>
          </a:p>
          <a:p>
            <a:pPr marL="358775" indent="-177800" eaLnBrk="0" hangingPunct="0">
              <a:spcBef>
                <a:spcPts val="300"/>
              </a:spcBef>
              <a:spcAft>
                <a:spcPts val="0"/>
              </a:spcAft>
              <a:buFont typeface="Wingdings" pitchFamily="2" charset="2"/>
              <a:buChar char="Ø"/>
              <a:defRPr/>
            </a:pPr>
            <a:r>
              <a:rPr lang="ja-JP" altLang="en-US" sz="1200" dirty="0" smtClean="0">
                <a:latin typeface="ＭＳ Ｐ明朝" pitchFamily="18" charset="-128"/>
                <a:ea typeface="ＭＳ Ｐ明朝" pitchFamily="18" charset="-128"/>
              </a:rPr>
              <a:t>賃貸</a:t>
            </a:r>
            <a:r>
              <a:rPr lang="ja-JP" altLang="en-US" sz="1200" dirty="0">
                <a:latin typeface="ＭＳ Ｐ明朝" pitchFamily="18" charset="-128"/>
                <a:ea typeface="ＭＳ Ｐ明朝" pitchFamily="18" charset="-128"/>
              </a:rPr>
              <a:t>住宅等が少ない地域における民間事業者等による子育て</a:t>
            </a:r>
            <a:r>
              <a:rPr lang="ja-JP" altLang="en-US" sz="1200" dirty="0" smtClean="0">
                <a:latin typeface="ＭＳ Ｐ明朝" pitchFamily="18" charset="-128"/>
                <a:ea typeface="ＭＳ Ｐ明朝" pitchFamily="18" charset="-128"/>
              </a:rPr>
              <a:t>世帯向け</a:t>
            </a:r>
            <a:r>
              <a:rPr lang="en-US" altLang="ja-JP" sz="1200" dirty="0" smtClean="0">
                <a:latin typeface="ＭＳ Ｐ明朝" pitchFamily="18" charset="-128"/>
                <a:ea typeface="ＭＳ Ｐ明朝" pitchFamily="18" charset="-128"/>
              </a:rPr>
              <a:t/>
            </a:r>
            <a:br>
              <a:rPr lang="en-US" altLang="ja-JP" sz="1200" dirty="0" smtClean="0">
                <a:latin typeface="ＭＳ Ｐ明朝" pitchFamily="18" charset="-128"/>
                <a:ea typeface="ＭＳ Ｐ明朝" pitchFamily="18" charset="-128"/>
              </a:rPr>
            </a:br>
            <a:r>
              <a:rPr lang="ja-JP" altLang="en-US" sz="1200" dirty="0" smtClean="0">
                <a:latin typeface="ＭＳ Ｐ明朝" pitchFamily="18" charset="-128"/>
                <a:ea typeface="ＭＳ Ｐ明朝" pitchFamily="18" charset="-128"/>
              </a:rPr>
              <a:t>賃貸住宅の</a:t>
            </a:r>
            <a:r>
              <a:rPr lang="ja-JP" altLang="en-US" sz="1200" dirty="0">
                <a:latin typeface="ＭＳ Ｐ明朝" pitchFamily="18" charset="-128"/>
                <a:ea typeface="ＭＳ Ｐ明朝" pitchFamily="18" charset="-128"/>
              </a:rPr>
              <a:t>整備に対して、国と県が</a:t>
            </a:r>
            <a:r>
              <a:rPr lang="ja-JP" altLang="en-US" sz="1200" dirty="0" smtClean="0">
                <a:latin typeface="ＭＳ Ｐ明朝" pitchFamily="18" charset="-128"/>
                <a:ea typeface="ＭＳ Ｐ明朝" pitchFamily="18" charset="-128"/>
              </a:rPr>
              <a:t>助成</a:t>
            </a:r>
            <a:endParaRPr lang="en-US" altLang="ja-JP" sz="1200" dirty="0">
              <a:latin typeface="ＭＳ Ｐ明朝" pitchFamily="18" charset="-128"/>
              <a:ea typeface="ＭＳ Ｐ明朝" pitchFamily="18" charset="-128"/>
            </a:endParaRPr>
          </a:p>
        </p:txBody>
      </p:sp>
      <p:sp>
        <p:nvSpPr>
          <p:cNvPr id="48" name="テキスト ボックス 28"/>
          <p:cNvSpPr txBox="1">
            <a:spLocks noChangeArrowheads="1"/>
          </p:cNvSpPr>
          <p:nvPr/>
        </p:nvSpPr>
        <p:spPr bwMode="auto">
          <a:xfrm>
            <a:off x="3563938" y="1636604"/>
            <a:ext cx="5080028" cy="530915"/>
          </a:xfrm>
          <a:prstGeom prst="rect">
            <a:avLst/>
          </a:prstGeom>
          <a:noFill/>
          <a:ln w="9525">
            <a:noFill/>
            <a:miter lim="800000"/>
            <a:headEnd/>
            <a:tailEnd/>
          </a:ln>
        </p:spPr>
        <p:txBody>
          <a:bodyPr wrap="square">
            <a:spAutoFit/>
          </a:bodyPr>
          <a:lstStyle/>
          <a:p>
            <a:endParaRPr lang="en-US" altLang="ja-JP" sz="200" dirty="0">
              <a:latin typeface="ＭＳ Ｐ明朝" pitchFamily="18" charset="-128"/>
              <a:ea typeface="ＭＳ Ｐ明朝" pitchFamily="18" charset="-128"/>
            </a:endParaRPr>
          </a:p>
          <a:p>
            <a:r>
              <a:rPr lang="ja-JP" altLang="en-US" sz="1200" dirty="0">
                <a:latin typeface="ＭＳ Ｐゴシック" pitchFamily="50" charset="-128"/>
              </a:rPr>
              <a:t>○　「少子化危機突破基金」を活用し結婚したい若者を支援</a:t>
            </a:r>
            <a:endParaRPr lang="en-US" altLang="ja-JP" sz="1200" dirty="0">
              <a:latin typeface="ＭＳ Ｐゴシック" pitchFamily="50" charset="-128"/>
            </a:endParaRPr>
          </a:p>
          <a:p>
            <a:pPr eaLnBrk="0" hangingPunct="0">
              <a:spcBef>
                <a:spcPts val="300"/>
              </a:spcBef>
            </a:pPr>
            <a:r>
              <a:rPr lang="ja-JP" altLang="en-US" sz="1200" dirty="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結婚</a:t>
            </a:r>
            <a:r>
              <a:rPr lang="ja-JP" altLang="en-US" sz="1200" dirty="0">
                <a:latin typeface="ＭＳ Ｐ明朝" pitchFamily="18" charset="-128"/>
                <a:ea typeface="ＭＳ Ｐ明朝" pitchFamily="18" charset="-128"/>
              </a:rPr>
              <a:t>支援ネットワーク形成、若者交流促進支援、結婚応援人材育成</a:t>
            </a:r>
            <a:endParaRPr lang="en-US" altLang="ja-JP" sz="1200" dirty="0">
              <a:latin typeface="ＭＳ Ｐ明朝" pitchFamily="18" charset="-128"/>
              <a:ea typeface="ＭＳ Ｐ明朝" pitchFamily="18" charset="-128"/>
            </a:endParaRPr>
          </a:p>
        </p:txBody>
      </p:sp>
      <p:sp>
        <p:nvSpPr>
          <p:cNvPr id="58" name="テキスト ボックス 28"/>
          <p:cNvSpPr txBox="1">
            <a:spLocks noChangeArrowheads="1"/>
          </p:cNvSpPr>
          <p:nvPr/>
        </p:nvSpPr>
        <p:spPr bwMode="auto">
          <a:xfrm>
            <a:off x="3563938" y="2141429"/>
            <a:ext cx="5294342" cy="715581"/>
          </a:xfrm>
          <a:prstGeom prst="rect">
            <a:avLst/>
          </a:prstGeom>
          <a:noFill/>
          <a:ln w="9525">
            <a:noFill/>
            <a:miter lim="800000"/>
            <a:headEnd/>
            <a:tailEnd/>
          </a:ln>
        </p:spPr>
        <p:txBody>
          <a:bodyPr wrap="square">
            <a:spAutoFit/>
          </a:bodyPr>
          <a:lstStyle/>
          <a:p>
            <a:endParaRPr lang="en-US" altLang="ja-JP" sz="200" dirty="0">
              <a:solidFill>
                <a:srgbClr val="FF0000"/>
              </a:solidFill>
              <a:latin typeface="ＭＳ Ｐ明朝" pitchFamily="18" charset="-128"/>
              <a:ea typeface="ＭＳ Ｐ明朝" pitchFamily="18" charset="-128"/>
            </a:endParaRPr>
          </a:p>
          <a:p>
            <a:r>
              <a:rPr lang="ja-JP" altLang="en-US" sz="1200" dirty="0">
                <a:latin typeface="ＭＳ Ｐゴシック" pitchFamily="50" charset="-128"/>
              </a:rPr>
              <a:t>○</a:t>
            </a:r>
            <a:r>
              <a:rPr lang="ja-JP" altLang="en-US" sz="1200" dirty="0"/>
              <a:t>出産・育児など家庭生活と仕事を両立させるための環境整備</a:t>
            </a:r>
            <a:endParaRPr lang="en-US" altLang="ja-JP" sz="1200" dirty="0">
              <a:latin typeface="ＭＳ Ｐゴシック" pitchFamily="50" charset="-128"/>
            </a:endParaRPr>
          </a:p>
          <a:p>
            <a:pPr eaLnBrk="0" hangingPunct="0">
              <a:spcBef>
                <a:spcPts val="300"/>
              </a:spcBef>
            </a:pPr>
            <a:r>
              <a:rPr lang="ja-JP" altLang="en-US" sz="1200" dirty="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育児</a:t>
            </a:r>
            <a:r>
              <a:rPr lang="ja-JP" altLang="en-US" sz="1200" dirty="0">
                <a:latin typeface="ＭＳ Ｐ明朝" pitchFamily="18" charset="-128"/>
                <a:ea typeface="ＭＳ Ｐ明朝" pitchFamily="18" charset="-128"/>
              </a:rPr>
              <a:t>参加推進制度の法制化、 「日本の未来を創る女性活躍応援基金」創設 </a:t>
            </a:r>
            <a:r>
              <a:rPr lang="ja-JP" altLang="en-US" sz="1200" dirty="0" smtClean="0">
                <a:latin typeface="ＭＳ Ｐ明朝" pitchFamily="18" charset="-128"/>
                <a:ea typeface="ＭＳ Ｐ明朝" pitchFamily="18" charset="-128"/>
              </a:rPr>
              <a:t>　　</a:t>
            </a:r>
            <a:r>
              <a:rPr lang="en-US" altLang="ja-JP" sz="1200" dirty="0" smtClean="0">
                <a:latin typeface="ＭＳ Ｐ明朝" pitchFamily="18" charset="-128"/>
                <a:ea typeface="ＭＳ Ｐ明朝" pitchFamily="18" charset="-128"/>
              </a:rPr>
              <a:t/>
            </a:r>
            <a:br>
              <a:rPr lang="en-US" altLang="ja-JP" sz="1200" dirty="0" smtClean="0">
                <a:latin typeface="ＭＳ Ｐ明朝" pitchFamily="18" charset="-128"/>
                <a:ea typeface="ＭＳ Ｐ明朝" pitchFamily="18" charset="-128"/>
              </a:rPr>
            </a:br>
            <a:r>
              <a:rPr lang="ja-JP" altLang="en-US" sz="1200" dirty="0" smtClean="0">
                <a:latin typeface="ＭＳ Ｐ明朝" pitchFamily="18" charset="-128"/>
                <a:ea typeface="ＭＳ Ｐ明朝" pitchFamily="18" charset="-128"/>
              </a:rPr>
              <a:t>　　　など</a:t>
            </a:r>
            <a:endParaRPr lang="en-US" altLang="ja-JP" sz="1200" dirty="0">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EBF4">
            <a:alpha val="70000"/>
          </a:srgbClr>
        </a:solidFill>
        <a:effectLst/>
      </p:bgPr>
    </p:bg>
    <p:spTree>
      <p:nvGrpSpPr>
        <p:cNvPr id="1" name=""/>
        <p:cNvGrpSpPr/>
        <p:nvPr/>
      </p:nvGrpSpPr>
      <p:grpSpPr>
        <a:xfrm>
          <a:off x="0" y="0"/>
          <a:ext cx="0" cy="0"/>
          <a:chOff x="0" y="0"/>
          <a:chExt cx="0" cy="0"/>
        </a:xfrm>
      </p:grpSpPr>
      <p:sp>
        <p:nvSpPr>
          <p:cNvPr id="226" name="正方形/長方形 225"/>
          <p:cNvSpPr/>
          <p:nvPr/>
        </p:nvSpPr>
        <p:spPr>
          <a:xfrm>
            <a:off x="28575" y="454008"/>
            <a:ext cx="8829705" cy="474662"/>
          </a:xfrm>
          <a:prstGeom prst="rect">
            <a:avLst/>
          </a:prstGeom>
          <a:noFill/>
          <a:ln w="76200" cmpd="thinThick">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b="1" dirty="0" smtClean="0">
                <a:solidFill>
                  <a:schemeClr val="tx1"/>
                </a:solidFill>
                <a:latin typeface="ＭＳ ゴシック" pitchFamily="49" charset="-128"/>
                <a:ea typeface="ＭＳ ゴシック" pitchFamily="49" charset="-128"/>
              </a:rPr>
              <a:t>５．森林資源の活用・保全</a:t>
            </a:r>
            <a:endParaRPr lang="ja-JP" altLang="en-US" b="1" dirty="0">
              <a:solidFill>
                <a:schemeClr val="tx1"/>
              </a:solidFill>
              <a:latin typeface="ＭＳ ゴシック" pitchFamily="49" charset="-128"/>
              <a:ea typeface="ＭＳ ゴシック" pitchFamily="49" charset="-128"/>
            </a:endParaRPr>
          </a:p>
        </p:txBody>
      </p:sp>
      <p:sp>
        <p:nvSpPr>
          <p:cNvPr id="11" name="正方形/長方形 10"/>
          <p:cNvSpPr/>
          <p:nvPr/>
        </p:nvSpPr>
        <p:spPr>
          <a:xfrm>
            <a:off x="84138" y="1000108"/>
            <a:ext cx="1357312"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現状・課題</a:t>
            </a:r>
          </a:p>
        </p:txBody>
      </p:sp>
      <p:pic>
        <p:nvPicPr>
          <p:cNvPr id="134145" name="Picture 1"/>
          <p:cNvPicPr>
            <a:picLocks noChangeAspect="1" noChangeArrowheads="1"/>
          </p:cNvPicPr>
          <p:nvPr/>
        </p:nvPicPr>
        <p:blipFill>
          <a:blip r:embed="rId3" cstate="screen"/>
          <a:srcRect/>
          <a:stretch>
            <a:fillRect/>
          </a:stretch>
        </p:blipFill>
        <p:spPr bwMode="auto">
          <a:xfrm>
            <a:off x="994153" y="3433760"/>
            <a:ext cx="3363533" cy="2852760"/>
          </a:xfrm>
          <a:prstGeom prst="rect">
            <a:avLst/>
          </a:prstGeom>
          <a:noFill/>
          <a:ln w="9525">
            <a:noFill/>
            <a:miter lim="800000"/>
            <a:headEnd/>
            <a:tailEnd/>
          </a:ln>
          <a:effectLst/>
        </p:spPr>
      </p:pic>
      <p:sp>
        <p:nvSpPr>
          <p:cNvPr id="49" name="正方形/長方形 48"/>
          <p:cNvSpPr/>
          <p:nvPr/>
        </p:nvSpPr>
        <p:spPr bwMode="auto">
          <a:xfrm>
            <a:off x="1574807" y="3109048"/>
            <a:ext cx="2000264" cy="3476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chemeClr val="tx1"/>
                </a:solidFill>
              </a:rPr>
              <a:t>森林の有する多面的機能の評価</a:t>
            </a:r>
          </a:p>
        </p:txBody>
      </p:sp>
      <p:pic>
        <p:nvPicPr>
          <p:cNvPr id="134146" name="Picture 2"/>
          <p:cNvPicPr>
            <a:picLocks noChangeAspect="1" noChangeArrowheads="1"/>
          </p:cNvPicPr>
          <p:nvPr/>
        </p:nvPicPr>
        <p:blipFill>
          <a:blip r:embed="rId4" cstate="screen"/>
          <a:srcRect/>
          <a:stretch>
            <a:fillRect/>
          </a:stretch>
        </p:blipFill>
        <p:spPr bwMode="auto">
          <a:xfrm>
            <a:off x="4643438" y="3157379"/>
            <a:ext cx="3773496" cy="3393300"/>
          </a:xfrm>
          <a:prstGeom prst="rect">
            <a:avLst/>
          </a:prstGeom>
          <a:noFill/>
          <a:ln w="9525">
            <a:noFill/>
            <a:miter lim="800000"/>
            <a:headEnd/>
            <a:tailEnd/>
          </a:ln>
          <a:effectLst/>
        </p:spPr>
      </p:pic>
      <p:sp>
        <p:nvSpPr>
          <p:cNvPr id="14" name="テキスト ボックス 13"/>
          <p:cNvSpPr txBox="1"/>
          <p:nvPr/>
        </p:nvSpPr>
        <p:spPr>
          <a:xfrm>
            <a:off x="8786842" y="-24"/>
            <a:ext cx="415636" cy="276999"/>
          </a:xfrm>
          <a:prstGeom prst="rect">
            <a:avLst/>
          </a:prstGeom>
          <a:noFill/>
        </p:spPr>
        <p:txBody>
          <a:bodyPr wrap="square" rtlCol="0">
            <a:spAutoFit/>
          </a:bodyPr>
          <a:lstStyle/>
          <a:p>
            <a:r>
              <a:rPr kumimoji="1" lang="en-US" altLang="ja-JP" sz="1200" dirty="0" smtClean="0">
                <a:solidFill>
                  <a:schemeClr val="bg1">
                    <a:lumMod val="65000"/>
                  </a:schemeClr>
                </a:solidFill>
              </a:rPr>
              <a:t>11</a:t>
            </a:r>
            <a:endParaRPr kumimoji="1" lang="ja-JP" altLang="en-US" sz="1200" dirty="0">
              <a:solidFill>
                <a:schemeClr val="bg1">
                  <a:lumMod val="65000"/>
                </a:schemeClr>
              </a:solidFill>
            </a:endParaRPr>
          </a:p>
        </p:txBody>
      </p:sp>
      <p:sp>
        <p:nvSpPr>
          <p:cNvPr id="13" name="テキスト ボックス 563"/>
          <p:cNvSpPr txBox="1">
            <a:spLocks noChangeArrowheads="1"/>
          </p:cNvSpPr>
          <p:nvPr/>
        </p:nvSpPr>
        <p:spPr bwMode="auto">
          <a:xfrm>
            <a:off x="928662" y="6215082"/>
            <a:ext cx="3357586" cy="215444"/>
          </a:xfrm>
          <a:prstGeom prst="rect">
            <a:avLst/>
          </a:prstGeom>
          <a:noFill/>
          <a:ln w="9525">
            <a:noFill/>
            <a:miter lim="800000"/>
            <a:headEnd/>
            <a:tailEnd/>
          </a:ln>
        </p:spPr>
        <p:txBody>
          <a:bodyPr wrap="square">
            <a:spAutoFit/>
          </a:bodyPr>
          <a:lstStyle/>
          <a:p>
            <a:pPr algn="r"/>
            <a:r>
              <a:rPr lang="ja-JP" altLang="en-US" sz="800" dirty="0">
                <a:latin typeface="ＭＳ Ｐ明朝" pitchFamily="18" charset="-128"/>
                <a:ea typeface="ＭＳ Ｐ明朝" pitchFamily="18" charset="-128"/>
              </a:rPr>
              <a:t>資料</a:t>
            </a:r>
            <a:r>
              <a:rPr lang="ja-JP" altLang="en-US" sz="800" dirty="0" smtClean="0">
                <a:latin typeface="ＭＳ Ｐ明朝" pitchFamily="18" charset="-128"/>
                <a:ea typeface="ＭＳ Ｐ明朝" pitchFamily="18" charset="-128"/>
              </a:rPr>
              <a:t>：日本学術会議「森林の多面的な機能の評価委について</a:t>
            </a:r>
            <a:r>
              <a:rPr lang="en-US" altLang="ja-JP" sz="800" dirty="0" smtClean="0">
                <a:latin typeface="ＭＳ Ｐ明朝" pitchFamily="18" charset="-128"/>
                <a:ea typeface="ＭＳ Ｐ明朝" pitchFamily="18" charset="-128"/>
              </a:rPr>
              <a:t>(H13.11</a:t>
            </a:r>
            <a:r>
              <a:rPr lang="ja-JP" altLang="en-US" sz="800" dirty="0" smtClean="0">
                <a:latin typeface="ＭＳ Ｐ明朝" pitchFamily="18" charset="-128"/>
                <a:ea typeface="ＭＳ Ｐ明朝" pitchFamily="18" charset="-128"/>
              </a:rPr>
              <a:t>月）」</a:t>
            </a:r>
            <a:endParaRPr lang="ja-JP" altLang="en-US" sz="800" dirty="0">
              <a:latin typeface="ＭＳ Ｐ明朝" pitchFamily="18" charset="-128"/>
              <a:ea typeface="ＭＳ Ｐ明朝" pitchFamily="18" charset="-128"/>
            </a:endParaRPr>
          </a:p>
        </p:txBody>
      </p:sp>
      <p:sp>
        <p:nvSpPr>
          <p:cNvPr id="15" name="テキスト プレースホルダ 6"/>
          <p:cNvSpPr txBox="1">
            <a:spLocks/>
          </p:cNvSpPr>
          <p:nvPr/>
        </p:nvSpPr>
        <p:spPr bwMode="auto">
          <a:xfrm>
            <a:off x="171450" y="1435083"/>
            <a:ext cx="8829706" cy="1490658"/>
          </a:xfrm>
          <a:prstGeom prst="rect">
            <a:avLst/>
          </a:prstGeom>
          <a:noFill/>
          <a:ln w="9525">
            <a:noFill/>
            <a:miter lim="800000"/>
            <a:headEnd/>
            <a:tailEnd/>
          </a:ln>
        </p:spPr>
        <p:txBody>
          <a:bodyPr/>
          <a:lstStyle/>
          <a:p>
            <a:pPr marL="152400" indent="-152400">
              <a:spcAft>
                <a:spcPts val="600"/>
              </a:spcAft>
              <a:buFont typeface="Arial" charset="0"/>
              <a:buNone/>
            </a:pPr>
            <a:r>
              <a:rPr lang="ja-JP" altLang="en-US" sz="1300" dirty="0">
                <a:latin typeface="ＭＳ 明朝" pitchFamily="17" charset="-128"/>
                <a:ea typeface="ＭＳ 明朝" pitchFamily="17" charset="-128"/>
              </a:rPr>
              <a:t>◆国土の約２／３を占める森林は</a:t>
            </a:r>
            <a:r>
              <a:rPr lang="ja-JP" altLang="en-US" sz="1300" dirty="0" smtClean="0">
                <a:latin typeface="ＭＳ 明朝" pitchFamily="17" charset="-128"/>
                <a:ea typeface="ＭＳ 明朝" pitchFamily="17" charset="-128"/>
              </a:rPr>
              <a:t>、災害</a:t>
            </a:r>
            <a:r>
              <a:rPr lang="ja-JP" altLang="en-US" sz="1300" dirty="0">
                <a:latin typeface="ＭＳ 明朝" pitchFamily="17" charset="-128"/>
                <a:ea typeface="ＭＳ 明朝" pitchFamily="17" charset="-128"/>
              </a:rPr>
              <a:t>から国民の生命と暮らしを守り、地球温暖化防止に貢献するなど</a:t>
            </a:r>
            <a:r>
              <a:rPr lang="ja-JP" altLang="en-US" sz="1300" dirty="0" smtClean="0">
                <a:latin typeface="ＭＳ 明朝" pitchFamily="17" charset="-128"/>
                <a:ea typeface="ＭＳ 明朝" pitchFamily="17" charset="-128"/>
              </a:rPr>
              <a:t>、多面的な機能を有しており、その年間評価額は７０兆円ともいわれている。</a:t>
            </a:r>
            <a:endParaRPr lang="en-US" altLang="ja-JP" sz="1300" dirty="0">
              <a:latin typeface="ＭＳ 明朝" pitchFamily="17" charset="-128"/>
              <a:ea typeface="ＭＳ 明朝" pitchFamily="17" charset="-128"/>
            </a:endParaRPr>
          </a:p>
          <a:p>
            <a:pPr marL="152400" indent="-152400">
              <a:spcAft>
                <a:spcPts val="600"/>
              </a:spcAft>
            </a:pPr>
            <a:r>
              <a:rPr lang="ja-JP" altLang="en-US" sz="1300" dirty="0" smtClean="0">
                <a:latin typeface="ＭＳ 明朝" pitchFamily="17" charset="-128"/>
                <a:ea typeface="ＭＳ 明朝" pitchFamily="17" charset="-128"/>
              </a:rPr>
              <a:t>◆この我が国全体の財産である森林は「木を植えて育て、伐って使い、再び植える」という林業の営みが循環することによって維持されてきたが、林業は外国産材との競合等による地域材価格の低迷により、厳しい状況にある。</a:t>
            </a:r>
            <a:endParaRPr lang="en-US" altLang="ja-JP" sz="1300" dirty="0" smtClean="0">
              <a:latin typeface="ＭＳ 明朝" pitchFamily="17" charset="-128"/>
              <a:ea typeface="ＭＳ 明朝" pitchFamily="17" charset="-128"/>
            </a:endParaRPr>
          </a:p>
          <a:p>
            <a:pPr marL="152400" indent="-152400">
              <a:spcAft>
                <a:spcPts val="600"/>
              </a:spcAft>
            </a:pPr>
            <a:r>
              <a:rPr lang="ja-JP" altLang="en-US" sz="1300" dirty="0" smtClean="0">
                <a:latin typeface="ＭＳ 明朝" pitchFamily="17" charset="-128"/>
                <a:ea typeface="ＭＳ 明朝" pitchFamily="17" charset="-128"/>
              </a:rPr>
              <a:t>◆持続可能な森林経営を確保するため、地球温暖化対策に地域材の利活用を位置付け、建築用材のみならず木質バイオマスの活用など、国全体での木材需給対策を強化する必要がある。</a:t>
            </a:r>
            <a:endParaRPr lang="en-US" altLang="ja-JP" sz="1300" dirty="0" smtClean="0">
              <a:latin typeface="ＭＳ 明朝" pitchFamily="17" charset="-128"/>
              <a:ea typeface="ＭＳ 明朝" pitchFamily="17" charset="-128"/>
            </a:endParaRPr>
          </a:p>
          <a:p>
            <a:pPr marL="152400" indent="-152400">
              <a:spcAft>
                <a:spcPts val="600"/>
              </a:spcAft>
              <a:buFont typeface="Arial" charset="0"/>
              <a:buNone/>
            </a:pPr>
            <a:endParaRPr lang="en-US" altLang="ja-JP" sz="1300" dirty="0" smtClean="0">
              <a:latin typeface="ＭＳ 明朝" pitchFamily="17" charset="-128"/>
              <a:ea typeface="ＭＳ 明朝" pitchFamily="17" charset="-128"/>
            </a:endParaRPr>
          </a:p>
        </p:txBody>
      </p:sp>
      <p:sp>
        <p:nvSpPr>
          <p:cNvPr id="10" name="正方形/長方形 140"/>
          <p:cNvSpPr>
            <a:spLocks noChangeArrowheads="1"/>
          </p:cNvSpPr>
          <p:nvPr/>
        </p:nvSpPr>
        <p:spPr bwMode="auto">
          <a:xfrm>
            <a:off x="-32" y="-24"/>
            <a:ext cx="7199313" cy="431800"/>
          </a:xfrm>
          <a:prstGeom prst="rect">
            <a:avLst/>
          </a:prstGeom>
          <a:noFill/>
          <a:ln w="25400" algn="ctr">
            <a:noFill/>
            <a:miter lim="800000"/>
            <a:headEnd/>
            <a:tailEnd/>
          </a:ln>
        </p:spPr>
        <p:txBody>
          <a:bodyPr tIns="0" bIns="0" anchor="ctr"/>
          <a:lstStyle/>
          <a:p>
            <a:pPr fontAlgn="b">
              <a:lnSpc>
                <a:spcPts val="1800"/>
              </a:lnSpc>
            </a:pPr>
            <a:r>
              <a:rPr lang="en-US" altLang="ja-JP" sz="1200" b="1" dirty="0" smtClean="0">
                <a:latin typeface="ＭＳ ゴシック" pitchFamily="49" charset="-128"/>
                <a:ea typeface="ＭＳ ゴシック" pitchFamily="49" charset="-128"/>
              </a:rPr>
              <a:t>【</a:t>
            </a:r>
            <a:r>
              <a:rPr lang="ja-JP" altLang="en-US" sz="1200" b="1" dirty="0" smtClean="0">
                <a:latin typeface="ＭＳ ゴシック" pitchFamily="49" charset="-128"/>
                <a:ea typeface="ＭＳ ゴシック" pitchFamily="49" charset="-128"/>
              </a:rPr>
              <a:t>地方</a:t>
            </a:r>
            <a:r>
              <a:rPr lang="ja-JP" altLang="en-US" sz="1200" b="1" dirty="0">
                <a:latin typeface="ＭＳ ゴシック" pitchFamily="49" charset="-128"/>
                <a:ea typeface="ＭＳ ゴシック" pitchFamily="49" charset="-128"/>
              </a:rPr>
              <a:t>の資源</a:t>
            </a:r>
            <a:r>
              <a:rPr lang="ja-JP" altLang="en-US" sz="1200" b="1" dirty="0" smtClean="0">
                <a:latin typeface="ＭＳ ゴシック" pitchFamily="49" charset="-128"/>
                <a:ea typeface="ＭＳ ゴシック" pitchFamily="49" charset="-128"/>
              </a:rPr>
              <a:t>を活用した農林業の振興とエネルギー対策</a:t>
            </a:r>
            <a:r>
              <a:rPr lang="en-US" altLang="ja-JP" sz="1200" b="1" dirty="0" smtClean="0">
                <a:latin typeface="ＭＳ ゴシック" pitchFamily="49" charset="-128"/>
                <a:ea typeface="ＭＳ ゴシック" pitchFamily="49" charset="-128"/>
              </a:rPr>
              <a:t>】</a:t>
            </a:r>
            <a:endParaRPr lang="ja-JP" altLang="en-US" sz="1200"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520" y="476672"/>
            <a:ext cx="8740775" cy="2149669"/>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8" name="テキスト ボックス 28"/>
          <p:cNvSpPr txBox="1">
            <a:spLocks noChangeArrowheads="1"/>
          </p:cNvSpPr>
          <p:nvPr/>
        </p:nvSpPr>
        <p:spPr bwMode="auto">
          <a:xfrm>
            <a:off x="227253" y="642919"/>
            <a:ext cx="6821563" cy="1677382"/>
          </a:xfrm>
          <a:prstGeom prst="rect">
            <a:avLst/>
          </a:prstGeom>
          <a:noFill/>
          <a:ln w="9525">
            <a:noFill/>
            <a:miter lim="800000"/>
            <a:headEnd/>
            <a:tailEnd/>
          </a:ln>
        </p:spPr>
        <p:txBody>
          <a:bodyPr wrap="square">
            <a:spAutoFit/>
          </a:bodyPr>
          <a:lstStyle/>
          <a:p>
            <a:pPr marL="88900" indent="-88900" eaLnBrk="0" fontAlgn="auto" hangingPunct="0">
              <a:spcBef>
                <a:spcPts val="0"/>
              </a:spcBef>
              <a:spcAft>
                <a:spcPts val="0"/>
              </a:spcAft>
              <a:defRPr/>
            </a:pPr>
            <a:endParaRPr lang="en-US" altLang="ja-JP" sz="200" dirty="0">
              <a:latin typeface="ＭＳ Ｐゴシック" charset="-128"/>
              <a:ea typeface="+mn-ea"/>
            </a:endParaRPr>
          </a:p>
          <a:p>
            <a:pPr marL="88900" indent="-88900" eaLnBrk="0" fontAlgn="auto" hangingPunct="0">
              <a:lnSpc>
                <a:spcPts val="1800"/>
              </a:lnSpc>
              <a:spcBef>
                <a:spcPts val="0"/>
              </a:spcBef>
              <a:spcAft>
                <a:spcPts val="0"/>
              </a:spcAft>
              <a:defRPr/>
            </a:pPr>
            <a:r>
              <a:rPr lang="ja-JP" altLang="en-US" sz="1200" dirty="0">
                <a:latin typeface="ＭＳ Ｐゴシック" charset="-128"/>
                <a:ea typeface="+mn-ea"/>
              </a:rPr>
              <a:t>○国民全体で森林の保全費用を負担する仕組みづくり </a:t>
            </a:r>
            <a:endParaRPr lang="en-US" altLang="ja-JP" sz="1200" dirty="0">
              <a:latin typeface="ＭＳ Ｐゴシック" charset="-128"/>
              <a:ea typeface="+mn-ea"/>
            </a:endParaRP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全国</a:t>
            </a:r>
            <a:r>
              <a:rPr lang="ja-JP" altLang="en-US" sz="1200" dirty="0">
                <a:latin typeface="ＭＳ Ｐ明朝" pitchFamily="18" charset="-128"/>
                <a:ea typeface="ＭＳ Ｐ明朝" pitchFamily="18" charset="-128"/>
              </a:rPr>
              <a:t>３３県が独自に導入している「森林環境等を保全するための税」を法定税化</a:t>
            </a:r>
            <a:r>
              <a:rPr lang="en-US" altLang="ja-JP" sz="1200" dirty="0">
                <a:latin typeface="ＭＳ Ｐ明朝" pitchFamily="18" charset="-128"/>
                <a:ea typeface="ＭＳ Ｐ明朝" pitchFamily="18" charset="-128"/>
              </a:rPr>
              <a:t/>
            </a:r>
            <a:br>
              <a:rPr lang="en-US" altLang="ja-JP" sz="1200" dirty="0">
                <a:latin typeface="ＭＳ Ｐ明朝" pitchFamily="18" charset="-128"/>
                <a:ea typeface="ＭＳ Ｐ明朝" pitchFamily="18" charset="-128"/>
              </a:rPr>
            </a:br>
            <a:r>
              <a:rPr lang="ja-JP" altLang="en-US" sz="1200" dirty="0">
                <a:latin typeface="ＭＳ Ｐ明朝" pitchFamily="18" charset="-128"/>
                <a:ea typeface="ＭＳ Ｐ明朝" pitchFamily="18" charset="-128"/>
              </a:rPr>
              <a:t>広域の課題に対応するための財源として都道府県間で配分する制度を創設</a:t>
            </a:r>
            <a:endParaRPr lang="en-US" altLang="ja-JP" sz="1200" dirty="0">
              <a:latin typeface="ＭＳ Ｐ明朝" pitchFamily="18" charset="-128"/>
              <a:ea typeface="ＭＳ Ｐ明朝" pitchFamily="18" charset="-128"/>
            </a:endParaRPr>
          </a:p>
          <a:p>
            <a:pPr>
              <a:lnSpc>
                <a:spcPts val="1800"/>
              </a:lnSpc>
              <a:defRPr/>
            </a:pPr>
            <a:endParaRPr lang="en-US" altLang="ja-JP" sz="1200" dirty="0" smtClean="0">
              <a:latin typeface="ＭＳ Ｐゴシック" charset="-128"/>
            </a:endParaRPr>
          </a:p>
          <a:p>
            <a:pPr>
              <a:lnSpc>
                <a:spcPts val="1800"/>
              </a:lnSpc>
              <a:defRPr/>
            </a:pPr>
            <a:r>
              <a:rPr lang="ja-JP" altLang="en-US" sz="1200" dirty="0" smtClean="0">
                <a:latin typeface="ＭＳ Ｐゴシック" charset="-128"/>
              </a:rPr>
              <a:t>○森林における地籍調査の推進</a:t>
            </a:r>
            <a:endParaRPr lang="en-US" altLang="ja-JP" sz="1200" dirty="0" smtClean="0">
              <a:latin typeface="ＭＳ Ｐゴシック" charset="-128"/>
            </a:endParaRP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森林</a:t>
            </a:r>
            <a:r>
              <a:rPr lang="ja-JP" altLang="en-US" sz="1200" dirty="0">
                <a:latin typeface="ＭＳ Ｐ明朝" pitchFamily="18" charset="-128"/>
                <a:ea typeface="ＭＳ Ｐ明朝" pitchFamily="18" charset="-128"/>
              </a:rPr>
              <a:t>を対象とした地籍調査を「国家的プロジェクト」と位置付け、国が財源を確保</a:t>
            </a:r>
            <a:endParaRPr lang="en-US" altLang="ja-JP" sz="1200" dirty="0">
              <a:latin typeface="ＭＳ Ｐ明朝" pitchFamily="18" charset="-128"/>
              <a:ea typeface="ＭＳ Ｐ明朝" pitchFamily="18" charset="-128"/>
            </a:endParaRPr>
          </a:p>
          <a:p>
            <a:pPr>
              <a:lnSpc>
                <a:spcPts val="1800"/>
              </a:lnSpc>
              <a:defRPr/>
            </a:pPr>
            <a:r>
              <a:rPr lang="ja-JP" altLang="en-US" sz="1200" dirty="0" smtClean="0">
                <a:latin typeface="ＭＳ Ｐゴシック" charset="-128"/>
              </a:rPr>
              <a:t>　</a:t>
            </a:r>
            <a:endParaRPr lang="en-US" altLang="ja-JP" sz="1200" dirty="0" smtClean="0">
              <a:latin typeface="ＭＳ Ｐ明朝" pitchFamily="18" charset="-128"/>
              <a:ea typeface="ＭＳ Ｐ明朝" pitchFamily="18" charset="-128"/>
            </a:endParaRPr>
          </a:p>
        </p:txBody>
      </p:sp>
      <p:grpSp>
        <p:nvGrpSpPr>
          <p:cNvPr id="72" name="グループ化 71"/>
          <p:cNvGrpSpPr/>
          <p:nvPr/>
        </p:nvGrpSpPr>
        <p:grpSpPr>
          <a:xfrm>
            <a:off x="-5429320" y="1213984"/>
            <a:ext cx="5125555" cy="1637891"/>
            <a:chOff x="-5500758" y="4641861"/>
            <a:chExt cx="5125555" cy="1637891"/>
          </a:xfrm>
        </p:grpSpPr>
        <p:sp>
          <p:nvSpPr>
            <p:cNvPr id="13" name="Text Box 87"/>
            <p:cNvSpPr txBox="1">
              <a:spLocks noChangeArrowheads="1"/>
            </p:cNvSpPr>
            <p:nvPr/>
          </p:nvSpPr>
          <p:spPr bwMode="auto">
            <a:xfrm>
              <a:off x="-5429320" y="4856799"/>
              <a:ext cx="649288" cy="278984"/>
            </a:xfrm>
            <a:prstGeom prst="rect">
              <a:avLst/>
            </a:prstGeom>
            <a:noFill/>
            <a:ln w="9525">
              <a:noFill/>
              <a:miter lim="800000"/>
              <a:headEnd/>
              <a:tailEnd/>
            </a:ln>
          </p:spPr>
          <p:txBody>
            <a:bodyPr lIns="93406" tIns="46703" rIns="93406" bIns="46703">
              <a:spAutoFit/>
            </a:bodyPr>
            <a:lstStyle/>
            <a:p>
              <a:pPr algn="ctr" defTabSz="933450">
                <a:spcBef>
                  <a:spcPts val="0"/>
                </a:spcBef>
                <a:spcAft>
                  <a:spcPts val="0"/>
                </a:spcAft>
              </a:pPr>
              <a:r>
                <a:rPr lang="ja-JP" altLang="en-US" sz="1200" dirty="0">
                  <a:latin typeface="ＭＳ Ｐ明朝" pitchFamily="18" charset="-128"/>
                  <a:ea typeface="ＭＳ Ｐ明朝" pitchFamily="18" charset="-128"/>
                </a:rPr>
                <a:t>税負担</a:t>
              </a:r>
            </a:p>
          </p:txBody>
        </p:sp>
        <p:sp>
          <p:nvSpPr>
            <p:cNvPr id="14" name="Line 42"/>
            <p:cNvSpPr>
              <a:spLocks noChangeShapeType="1"/>
            </p:cNvSpPr>
            <p:nvPr/>
          </p:nvSpPr>
          <p:spPr bwMode="auto">
            <a:xfrm flipH="1" flipV="1">
              <a:off x="-4795908" y="4951200"/>
              <a:ext cx="1" cy="1074615"/>
            </a:xfrm>
            <a:prstGeom prst="line">
              <a:avLst/>
            </a:prstGeom>
            <a:noFill/>
            <a:ln w="9525">
              <a:solidFill>
                <a:schemeClr val="tx1"/>
              </a:solidFill>
              <a:round/>
              <a:headEnd/>
              <a:tailEnd type="triangle" w="med" len="med"/>
            </a:ln>
          </p:spPr>
          <p:txBody>
            <a:bodyPr/>
            <a:lstStyle/>
            <a:p>
              <a:pPr>
                <a:spcBef>
                  <a:spcPts val="0"/>
                </a:spcBef>
                <a:spcAft>
                  <a:spcPts val="0"/>
                </a:spcAft>
              </a:pPr>
              <a:endParaRPr lang="ja-JP" altLang="en-US"/>
            </a:p>
          </p:txBody>
        </p:sp>
        <p:sp>
          <p:nvSpPr>
            <p:cNvPr id="15" name="Text Box 87"/>
            <p:cNvSpPr txBox="1">
              <a:spLocks noChangeArrowheads="1"/>
            </p:cNvSpPr>
            <p:nvPr/>
          </p:nvSpPr>
          <p:spPr bwMode="auto">
            <a:xfrm>
              <a:off x="-3643370" y="6000768"/>
              <a:ext cx="1439863" cy="278984"/>
            </a:xfrm>
            <a:prstGeom prst="rect">
              <a:avLst/>
            </a:prstGeom>
            <a:noFill/>
            <a:ln w="9525">
              <a:noFill/>
              <a:miter lim="800000"/>
              <a:headEnd/>
              <a:tailEnd/>
            </a:ln>
          </p:spPr>
          <p:txBody>
            <a:bodyPr lIns="93406" tIns="46703" rIns="93406" bIns="46703">
              <a:spAutoFit/>
            </a:bodyPr>
            <a:lstStyle/>
            <a:p>
              <a:pPr algn="ctr" defTabSz="933450">
                <a:spcBef>
                  <a:spcPts val="0"/>
                </a:spcBef>
                <a:spcAft>
                  <a:spcPts val="0"/>
                </a:spcAft>
              </a:pPr>
              <a:r>
                <a:rPr lang="ja-JP" altLang="en-US" sz="1200" dirty="0">
                  <a:latin typeface="ＭＳ Ｐ明朝" pitchFamily="18" charset="-128"/>
                  <a:ea typeface="ＭＳ Ｐ明朝" pitchFamily="18" charset="-128"/>
                </a:rPr>
                <a:t>化石燃料の消費量</a:t>
              </a:r>
            </a:p>
          </p:txBody>
        </p:sp>
        <p:sp>
          <p:nvSpPr>
            <p:cNvPr id="16" name="Rectangle 46"/>
            <p:cNvSpPr>
              <a:spLocks noChangeArrowheads="1"/>
            </p:cNvSpPr>
            <p:nvPr/>
          </p:nvSpPr>
          <p:spPr bwMode="auto">
            <a:xfrm>
              <a:off x="-4783203" y="5708248"/>
              <a:ext cx="2316700" cy="317567"/>
            </a:xfrm>
            <a:prstGeom prst="rect">
              <a:avLst/>
            </a:prstGeom>
            <a:solidFill>
              <a:schemeClr val="tx2">
                <a:lumMod val="20000"/>
                <a:lumOff val="80000"/>
                <a:alpha val="50000"/>
              </a:schemeClr>
            </a:solidFill>
            <a:ln w="9525">
              <a:solidFill>
                <a:schemeClr val="tx1"/>
              </a:solidFill>
              <a:miter lim="800000"/>
              <a:headEnd/>
              <a:tailEnd/>
            </a:ln>
          </p:spPr>
          <p:txBody>
            <a:bodyPr wrap="none" lIns="93406" tIns="46703" rIns="93406" bIns="46703" anchor="ctr"/>
            <a:lstStyle/>
            <a:p>
              <a:pPr defTabSz="933450">
                <a:spcBef>
                  <a:spcPts val="0"/>
                </a:spcBef>
                <a:spcAft>
                  <a:spcPts val="0"/>
                </a:spcAft>
                <a:defRPr/>
              </a:pPr>
              <a:endParaRPr lang="ja-JP" altLang="en-US">
                <a:latin typeface="Arial" pitchFamily="34" charset="0"/>
                <a:ea typeface="HGPｺﾞｼｯｸE" pitchFamily="50" charset="-128"/>
              </a:endParaRPr>
            </a:p>
          </p:txBody>
        </p:sp>
        <p:sp>
          <p:nvSpPr>
            <p:cNvPr id="17" name="AutoShape 48"/>
            <p:cNvSpPr>
              <a:spLocks noChangeArrowheads="1"/>
            </p:cNvSpPr>
            <p:nvPr/>
          </p:nvSpPr>
          <p:spPr bwMode="auto">
            <a:xfrm flipH="1">
              <a:off x="-4795903" y="4926222"/>
              <a:ext cx="2316700" cy="793218"/>
            </a:xfrm>
            <a:prstGeom prst="rtTriangle">
              <a:avLst/>
            </a:prstGeom>
            <a:solidFill>
              <a:srgbClr val="FF99CC">
                <a:alpha val="20000"/>
              </a:srgbClr>
            </a:solidFill>
            <a:ln w="9525">
              <a:solidFill>
                <a:schemeClr val="tx1"/>
              </a:solidFill>
              <a:miter lim="800000"/>
              <a:headEnd/>
              <a:tailEnd/>
            </a:ln>
          </p:spPr>
          <p:txBody>
            <a:bodyPr wrap="none" lIns="93406" tIns="46703" rIns="93406" bIns="46703" anchor="ctr"/>
            <a:lstStyle/>
            <a:p>
              <a:pPr defTabSz="933450">
                <a:spcBef>
                  <a:spcPts val="0"/>
                </a:spcBef>
                <a:spcAft>
                  <a:spcPts val="0"/>
                </a:spcAft>
              </a:pPr>
              <a:endParaRPr lang="ja-JP" altLang="en-US">
                <a:ea typeface="HGPｺﾞｼｯｸE" pitchFamily="50" charset="-128"/>
              </a:endParaRPr>
            </a:p>
          </p:txBody>
        </p:sp>
        <p:sp>
          <p:nvSpPr>
            <p:cNvPr id="18" name="AutoShape 60"/>
            <p:cNvSpPr>
              <a:spLocks noChangeArrowheads="1"/>
            </p:cNvSpPr>
            <p:nvPr/>
          </p:nvSpPr>
          <p:spPr bwMode="auto">
            <a:xfrm>
              <a:off x="-2052165" y="4787906"/>
              <a:ext cx="1623506" cy="588003"/>
            </a:xfrm>
            <a:prstGeom prst="roundRect">
              <a:avLst>
                <a:gd name="adj" fmla="val 16667"/>
              </a:avLst>
            </a:prstGeom>
            <a:noFill/>
            <a:ln w="9525">
              <a:solidFill>
                <a:schemeClr val="tx1"/>
              </a:solidFill>
              <a:round/>
              <a:headEnd/>
              <a:tailEnd/>
            </a:ln>
          </p:spPr>
          <p:txBody>
            <a:bodyPr wrap="none" lIns="36000" tIns="0" rIns="36000" bIns="0" anchor="ctr"/>
            <a:lstStyle/>
            <a:p>
              <a:pPr defTabSz="933450">
                <a:spcBef>
                  <a:spcPts val="0"/>
                </a:spcBef>
                <a:spcAft>
                  <a:spcPts val="0"/>
                </a:spcAft>
              </a:pPr>
              <a:r>
                <a:rPr lang="ja-JP" altLang="en-US" sz="1200" dirty="0">
                  <a:latin typeface="ＭＳ Ｐ明朝" pitchFamily="18" charset="-128"/>
                  <a:ea typeface="ＭＳ Ｐ明朝" pitchFamily="18" charset="-128"/>
                </a:rPr>
                <a:t>化石燃料の消費量</a:t>
              </a:r>
              <a:endParaRPr lang="en-US" altLang="ja-JP" sz="1200" dirty="0">
                <a:latin typeface="ＭＳ Ｐ明朝" pitchFamily="18" charset="-128"/>
                <a:ea typeface="ＭＳ Ｐ明朝" pitchFamily="18" charset="-128"/>
              </a:endParaRPr>
            </a:p>
            <a:p>
              <a:pPr defTabSz="933450">
                <a:spcBef>
                  <a:spcPts val="0"/>
                </a:spcBef>
                <a:spcAft>
                  <a:spcPts val="0"/>
                </a:spcAft>
              </a:pPr>
              <a:r>
                <a:rPr lang="ja-JP" altLang="en-US" sz="1200" dirty="0">
                  <a:latin typeface="ＭＳ Ｐ明朝" pitchFamily="18" charset="-128"/>
                  <a:ea typeface="ＭＳ Ｐ明朝" pitchFamily="18" charset="-128"/>
                </a:rPr>
                <a:t>に応じた負担</a:t>
              </a:r>
              <a:endParaRPr lang="en-US" altLang="ja-JP" sz="1200" dirty="0">
                <a:latin typeface="ＭＳ Ｐ明朝" pitchFamily="18" charset="-128"/>
                <a:ea typeface="ＭＳ Ｐ明朝" pitchFamily="18" charset="-128"/>
              </a:endParaRPr>
            </a:p>
            <a:p>
              <a:pPr defTabSz="933450">
                <a:spcBef>
                  <a:spcPts val="0"/>
                </a:spcBef>
                <a:spcAft>
                  <a:spcPts val="0"/>
                </a:spcAft>
              </a:pPr>
              <a:r>
                <a:rPr lang="ja-JP" altLang="en-US" sz="1200" dirty="0">
                  <a:latin typeface="ＭＳ Ｐ明朝" pitchFamily="18" charset="-128"/>
                  <a:ea typeface="ＭＳ Ｐ明朝" pitchFamily="18" charset="-128"/>
                </a:rPr>
                <a:t>→地球温暖化対策</a:t>
              </a:r>
            </a:p>
          </p:txBody>
        </p:sp>
        <p:sp>
          <p:nvSpPr>
            <p:cNvPr id="19" name="AutoShape 60"/>
            <p:cNvSpPr>
              <a:spLocks noChangeArrowheads="1"/>
            </p:cNvSpPr>
            <p:nvPr/>
          </p:nvSpPr>
          <p:spPr bwMode="auto">
            <a:xfrm>
              <a:off x="-2000296" y="5448936"/>
              <a:ext cx="1625093" cy="696293"/>
            </a:xfrm>
            <a:prstGeom prst="roundRect">
              <a:avLst>
                <a:gd name="adj" fmla="val 16667"/>
              </a:avLst>
            </a:prstGeom>
            <a:noFill/>
            <a:ln w="25400">
              <a:solidFill>
                <a:schemeClr val="tx1"/>
              </a:solidFill>
              <a:round/>
              <a:headEnd/>
              <a:tailEnd/>
            </a:ln>
          </p:spPr>
          <p:txBody>
            <a:bodyPr wrap="none" lIns="36000" tIns="0" rIns="36000" bIns="0" anchor="ctr">
              <a:normAutofit fontScale="92500" lnSpcReduction="20000"/>
            </a:bodyPr>
            <a:lstStyle/>
            <a:p>
              <a:pPr defTabSz="933450">
                <a:lnSpc>
                  <a:spcPct val="110000"/>
                </a:lnSpc>
                <a:spcBef>
                  <a:spcPts val="0"/>
                </a:spcBef>
                <a:spcAft>
                  <a:spcPts val="0"/>
                </a:spcAft>
                <a:defRPr/>
              </a:pPr>
              <a:r>
                <a:rPr lang="ja-JP" altLang="en-US" sz="1200" u="sng" dirty="0"/>
                <a:t>森林の公益的機能を享</a:t>
              </a:r>
              <a:endParaRPr lang="en-US" altLang="ja-JP" sz="1200" u="sng" dirty="0"/>
            </a:p>
            <a:p>
              <a:pPr defTabSz="933450">
                <a:lnSpc>
                  <a:spcPct val="110000"/>
                </a:lnSpc>
                <a:spcBef>
                  <a:spcPts val="0"/>
                </a:spcBef>
                <a:spcAft>
                  <a:spcPts val="0"/>
                </a:spcAft>
                <a:defRPr/>
              </a:pPr>
              <a:r>
                <a:rPr lang="ja-JP" altLang="en-US" sz="1200" u="sng" dirty="0"/>
                <a:t>受している国民全体で</a:t>
              </a:r>
              <a:endParaRPr lang="en-US" altLang="ja-JP" sz="1200" u="sng" dirty="0"/>
            </a:p>
            <a:p>
              <a:pPr defTabSz="933450">
                <a:lnSpc>
                  <a:spcPct val="110000"/>
                </a:lnSpc>
                <a:spcBef>
                  <a:spcPts val="0"/>
                </a:spcBef>
                <a:spcAft>
                  <a:spcPts val="0"/>
                </a:spcAft>
                <a:defRPr/>
              </a:pPr>
              <a:r>
                <a:rPr lang="ja-JP" altLang="en-US" sz="1200" u="sng" dirty="0"/>
                <a:t>負担</a:t>
              </a:r>
              <a:endParaRPr lang="en-US" altLang="ja-JP" sz="1200" u="sng" dirty="0"/>
            </a:p>
            <a:p>
              <a:pPr defTabSz="933450">
                <a:lnSpc>
                  <a:spcPct val="110000"/>
                </a:lnSpc>
                <a:spcBef>
                  <a:spcPts val="0"/>
                </a:spcBef>
                <a:spcAft>
                  <a:spcPts val="0"/>
                </a:spcAft>
                <a:defRPr/>
              </a:pPr>
              <a:r>
                <a:rPr lang="ja-JP" altLang="en-US" sz="1200" dirty="0"/>
                <a:t>→ </a:t>
              </a:r>
              <a:r>
                <a:rPr lang="ja-JP" altLang="en-US" sz="1200" b="1" dirty="0">
                  <a:solidFill>
                    <a:srgbClr val="FF3232"/>
                  </a:solidFill>
                </a:rPr>
                <a:t>地方の森林整備事業</a:t>
              </a:r>
            </a:p>
          </p:txBody>
        </p:sp>
        <p:sp>
          <p:nvSpPr>
            <p:cNvPr id="20" name="AutoShape 90"/>
            <p:cNvSpPr>
              <a:spLocks noChangeArrowheads="1"/>
            </p:cNvSpPr>
            <p:nvPr/>
          </p:nvSpPr>
          <p:spPr bwMode="auto">
            <a:xfrm>
              <a:off x="-2414115" y="4809174"/>
              <a:ext cx="360362" cy="458788"/>
            </a:xfrm>
            <a:prstGeom prst="rightArrow">
              <a:avLst>
                <a:gd name="adj1" fmla="val 50000"/>
                <a:gd name="adj2" fmla="val 25000"/>
              </a:avLst>
            </a:prstGeom>
            <a:noFill/>
            <a:ln w="9525">
              <a:solidFill>
                <a:schemeClr val="tx1"/>
              </a:solidFill>
              <a:miter lim="800000"/>
              <a:headEnd/>
              <a:tailEnd/>
            </a:ln>
          </p:spPr>
          <p:txBody>
            <a:bodyPr wrap="none" lIns="93406" tIns="46703" rIns="93406" bIns="46703" anchor="ctr"/>
            <a:lstStyle/>
            <a:p>
              <a:pPr defTabSz="933450">
                <a:spcBef>
                  <a:spcPts val="0"/>
                </a:spcBef>
                <a:spcAft>
                  <a:spcPts val="0"/>
                </a:spcAft>
              </a:pPr>
              <a:endParaRPr lang="ja-JP" altLang="en-US"/>
            </a:p>
          </p:txBody>
        </p:sp>
        <p:sp>
          <p:nvSpPr>
            <p:cNvPr id="21" name="AutoShape 90"/>
            <p:cNvSpPr>
              <a:spLocks noChangeArrowheads="1"/>
            </p:cNvSpPr>
            <p:nvPr/>
          </p:nvSpPr>
          <p:spPr bwMode="auto">
            <a:xfrm>
              <a:off x="-2399828" y="5585462"/>
              <a:ext cx="360363" cy="457200"/>
            </a:xfrm>
            <a:prstGeom prst="rightArrow">
              <a:avLst>
                <a:gd name="adj1" fmla="val 50000"/>
                <a:gd name="adj2" fmla="val 25000"/>
              </a:avLst>
            </a:prstGeom>
            <a:noFill/>
            <a:ln w="9525">
              <a:solidFill>
                <a:schemeClr val="tx1"/>
              </a:solidFill>
              <a:miter lim="800000"/>
              <a:headEnd/>
              <a:tailEnd/>
            </a:ln>
          </p:spPr>
          <p:txBody>
            <a:bodyPr wrap="none" lIns="93406" tIns="46703" rIns="93406" bIns="46703" anchor="ctr"/>
            <a:lstStyle/>
            <a:p>
              <a:pPr defTabSz="933450">
                <a:spcBef>
                  <a:spcPts val="0"/>
                </a:spcBef>
                <a:spcAft>
                  <a:spcPts val="0"/>
                </a:spcAft>
              </a:pPr>
              <a:endParaRPr lang="ja-JP" altLang="en-US"/>
            </a:p>
          </p:txBody>
        </p:sp>
        <p:sp>
          <p:nvSpPr>
            <p:cNvPr id="22" name="Text Box 78"/>
            <p:cNvSpPr txBox="1">
              <a:spLocks noChangeArrowheads="1"/>
            </p:cNvSpPr>
            <p:nvPr/>
          </p:nvSpPr>
          <p:spPr bwMode="auto">
            <a:xfrm>
              <a:off x="-4717578" y="5717841"/>
              <a:ext cx="1871663" cy="279400"/>
            </a:xfrm>
            <a:prstGeom prst="rect">
              <a:avLst/>
            </a:prstGeom>
            <a:noFill/>
            <a:ln w="9525">
              <a:noFill/>
              <a:miter lim="800000"/>
              <a:headEnd/>
              <a:tailEnd/>
            </a:ln>
          </p:spPr>
          <p:txBody>
            <a:bodyPr lIns="93406" tIns="46703" rIns="93406" bIns="46703">
              <a:spAutoFit/>
            </a:bodyPr>
            <a:lstStyle/>
            <a:p>
              <a:pPr defTabSz="933450">
                <a:spcBef>
                  <a:spcPts val="0"/>
                </a:spcBef>
                <a:spcAft>
                  <a:spcPts val="0"/>
                </a:spcAft>
              </a:pPr>
              <a:r>
                <a:rPr lang="ja-JP" altLang="en-US" sz="1200" b="1" u="sng" dirty="0">
                  <a:solidFill>
                    <a:srgbClr val="FF3C32"/>
                  </a:solidFill>
                </a:rPr>
                <a:t>森林の保全に係る法定税</a:t>
              </a:r>
            </a:p>
          </p:txBody>
        </p:sp>
        <p:sp>
          <p:nvSpPr>
            <p:cNvPr id="23" name="Text Box 78"/>
            <p:cNvSpPr txBox="1">
              <a:spLocks noChangeArrowheads="1"/>
            </p:cNvSpPr>
            <p:nvPr/>
          </p:nvSpPr>
          <p:spPr bwMode="auto">
            <a:xfrm>
              <a:off x="-4587925" y="5074182"/>
              <a:ext cx="2016125" cy="463650"/>
            </a:xfrm>
            <a:prstGeom prst="rect">
              <a:avLst/>
            </a:prstGeom>
            <a:noFill/>
            <a:ln w="9525">
              <a:noFill/>
              <a:miter lim="800000"/>
              <a:headEnd/>
              <a:tailEnd/>
            </a:ln>
          </p:spPr>
          <p:txBody>
            <a:bodyPr wrap="square" lIns="93406" tIns="46703" rIns="93406" bIns="46703">
              <a:spAutoFit/>
            </a:bodyPr>
            <a:lstStyle/>
            <a:p>
              <a:pPr defTabSz="933450">
                <a:spcBef>
                  <a:spcPts val="0"/>
                </a:spcBef>
                <a:spcAft>
                  <a:spcPts val="0"/>
                </a:spcAft>
              </a:pPr>
              <a:r>
                <a:rPr lang="ja-JP" altLang="en-US" sz="1200" dirty="0">
                  <a:latin typeface="ＭＳ Ｐ明朝" pitchFamily="18" charset="-128"/>
                  <a:ea typeface="ＭＳ Ｐ明朝" pitchFamily="18" charset="-128"/>
                </a:rPr>
                <a:t>石油石炭税の上乗せ税率</a:t>
              </a:r>
              <a:r>
                <a:rPr lang="en-US" altLang="ja-JP" sz="1200" baseline="300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
              </a:r>
              <a:br>
                <a:rPr lang="ja-JP" altLang="en-US" sz="1200" dirty="0">
                  <a:latin typeface="ＭＳ Ｐ明朝" pitchFamily="18" charset="-128"/>
                  <a:ea typeface="ＭＳ Ｐ明朝" pitchFamily="18" charset="-128"/>
                </a:rPr>
              </a:br>
              <a:r>
                <a:rPr lang="ja-JP" altLang="en-US" sz="1200" dirty="0">
                  <a:latin typeface="ＭＳ Ｐ明朝" pitchFamily="18" charset="-128"/>
                  <a:ea typeface="ＭＳ Ｐ明朝" pitchFamily="18" charset="-128"/>
                </a:rPr>
                <a:t>揮発油税等の当分の間税率</a:t>
              </a:r>
            </a:p>
          </p:txBody>
        </p:sp>
        <p:sp>
          <p:nvSpPr>
            <p:cNvPr id="24" name="テキスト プレースホルダ 284"/>
            <p:cNvSpPr txBox="1">
              <a:spLocks/>
            </p:cNvSpPr>
            <p:nvPr/>
          </p:nvSpPr>
          <p:spPr bwMode="auto">
            <a:xfrm>
              <a:off x="-5500758" y="4641861"/>
              <a:ext cx="2808288" cy="287337"/>
            </a:xfrm>
            <a:prstGeom prst="rect">
              <a:avLst/>
            </a:prstGeom>
            <a:noFill/>
            <a:ln w="9525">
              <a:noFill/>
              <a:miter lim="800000"/>
              <a:headEnd/>
              <a:tailEnd/>
            </a:ln>
          </p:spPr>
          <p:txBody>
            <a:bodyPr lIns="93381" tIns="46693" rIns="93381" bIns="46693"/>
            <a:lstStyle/>
            <a:p>
              <a:pPr marL="258763" indent="-258763" defTabSz="928688" eaLnBrk="0" hangingPunct="0">
                <a:spcBef>
                  <a:spcPts val="0"/>
                </a:spcBef>
                <a:spcAft>
                  <a:spcPts val="0"/>
                </a:spcAft>
                <a:buSzPct val="90000"/>
                <a:buFont typeface="ＭＳ Ｐゴシック" pitchFamily="50" charset="-128"/>
                <a:buNone/>
                <a:defRPr/>
              </a:pPr>
              <a:r>
                <a:rPr lang="ja-JP" altLang="en-US" sz="1200" dirty="0">
                  <a:latin typeface="ＭＳ Ｐ明朝" pitchFamily="18" charset="-128"/>
                  <a:ea typeface="ＭＳ Ｐ明朝" pitchFamily="18" charset="-128"/>
                </a:rPr>
                <a:t>＜参考＞地球温暖化対策税との関係</a:t>
              </a:r>
              <a:endParaRPr lang="en-US" altLang="ja-JP" sz="1200" dirty="0">
                <a:latin typeface="ＭＳ Ｐ明朝" pitchFamily="18" charset="-128"/>
                <a:ea typeface="ＭＳ Ｐ明朝" pitchFamily="18" charset="-128"/>
              </a:endParaRPr>
            </a:p>
            <a:p>
              <a:pPr marL="258763" indent="-258763" defTabSz="928688" eaLnBrk="0" hangingPunct="0">
                <a:spcBef>
                  <a:spcPts val="0"/>
                </a:spcBef>
                <a:spcAft>
                  <a:spcPts val="0"/>
                </a:spcAft>
                <a:buSzPct val="90000"/>
                <a:buFont typeface="ＭＳ Ｐゴシック" pitchFamily="50" charset="-128"/>
                <a:buNone/>
                <a:defRPr/>
              </a:pPr>
              <a:endParaRPr lang="en-US" altLang="ja-JP" sz="1200" dirty="0">
                <a:latin typeface="ＭＳ Ｐ明朝" pitchFamily="18" charset="-128"/>
                <a:ea typeface="ＭＳ Ｐ明朝" pitchFamily="18" charset="-128"/>
              </a:endParaRPr>
            </a:p>
            <a:p>
              <a:pPr marL="258763" indent="-258763" defTabSz="928688" eaLnBrk="0" hangingPunct="0">
                <a:spcBef>
                  <a:spcPts val="0"/>
                </a:spcBef>
                <a:spcAft>
                  <a:spcPts val="0"/>
                </a:spcAft>
                <a:buSzPct val="90000"/>
                <a:buFont typeface="ＭＳ Ｐゴシック" pitchFamily="50" charset="-128"/>
                <a:buNone/>
                <a:defRPr/>
              </a:pPr>
              <a:endParaRPr lang="en-US" altLang="ja-JP" sz="1200" dirty="0">
                <a:latin typeface="ＭＳ Ｐ明朝" pitchFamily="18" charset="-128"/>
                <a:ea typeface="ＭＳ Ｐ明朝" pitchFamily="18" charset="-128"/>
              </a:endParaRPr>
            </a:p>
            <a:p>
              <a:pPr marL="258763" indent="-258763" defTabSz="928688" eaLnBrk="0" hangingPunct="0">
                <a:spcBef>
                  <a:spcPts val="0"/>
                </a:spcBef>
                <a:spcAft>
                  <a:spcPts val="0"/>
                </a:spcAft>
                <a:buSzPct val="90000"/>
                <a:buFont typeface="ＭＳ Ｐゴシック" pitchFamily="50" charset="-128"/>
                <a:buNone/>
                <a:defRPr/>
              </a:pPr>
              <a:endParaRPr lang="en-US" altLang="ja-JP" sz="1200" dirty="0">
                <a:latin typeface="ＭＳ Ｐ明朝" pitchFamily="18" charset="-128"/>
                <a:ea typeface="ＭＳ Ｐ明朝" pitchFamily="18" charset="-128"/>
              </a:endParaRPr>
            </a:p>
            <a:p>
              <a:pPr>
                <a:spcBef>
                  <a:spcPts val="0"/>
                </a:spcBef>
                <a:spcAft>
                  <a:spcPts val="0"/>
                </a:spcAft>
                <a:defRPr/>
              </a:pPr>
              <a:endParaRPr lang="en-US" altLang="ja-JP" sz="1200" dirty="0">
                <a:latin typeface="ＭＳ Ｐ明朝" pitchFamily="18" charset="-128"/>
                <a:ea typeface="ＭＳ Ｐ明朝" pitchFamily="18" charset="-128"/>
              </a:endParaRPr>
            </a:p>
            <a:p>
              <a:pPr marL="258763" indent="-258763" defTabSz="928688" eaLnBrk="0" hangingPunct="0">
                <a:spcBef>
                  <a:spcPts val="0"/>
                </a:spcBef>
                <a:spcAft>
                  <a:spcPts val="0"/>
                </a:spcAft>
                <a:buSzPct val="90000"/>
                <a:buFont typeface="ＭＳ Ｐゴシック" pitchFamily="50" charset="-128"/>
                <a:buNone/>
                <a:defRPr/>
              </a:pPr>
              <a:endParaRPr lang="ja-JP" altLang="en-US" sz="1200" dirty="0">
                <a:latin typeface="ＭＳ Ｐ明朝" pitchFamily="18" charset="-128"/>
                <a:ea typeface="ＭＳ Ｐ明朝" pitchFamily="18" charset="-128"/>
              </a:endParaRPr>
            </a:p>
          </p:txBody>
        </p:sp>
      </p:grpSp>
      <p:sp>
        <p:nvSpPr>
          <p:cNvPr id="25" name="Rectangle 68"/>
          <p:cNvSpPr>
            <a:spLocks noChangeArrowheads="1"/>
          </p:cNvSpPr>
          <p:nvPr/>
        </p:nvSpPr>
        <p:spPr bwMode="auto">
          <a:xfrm>
            <a:off x="6615053" y="1951278"/>
            <a:ext cx="906338" cy="627519"/>
          </a:xfrm>
          <a:prstGeom prst="rect">
            <a:avLst/>
          </a:prstGeom>
          <a:noFill/>
          <a:ln w="9525">
            <a:solidFill>
              <a:schemeClr val="tx1"/>
            </a:solidFill>
            <a:miter lim="800000"/>
            <a:headEnd/>
            <a:tailEnd/>
          </a:ln>
        </p:spPr>
        <p:txBody>
          <a:bodyPr wrap="none" lIns="93406" tIns="46703" rIns="93406" bIns="46703" anchor="ctr"/>
          <a:lstStyle/>
          <a:p>
            <a:pPr defTabSz="933450"/>
            <a:endParaRPr lang="ja-JP" altLang="en-US"/>
          </a:p>
        </p:txBody>
      </p:sp>
      <p:sp>
        <p:nvSpPr>
          <p:cNvPr id="26" name="Rectangle 70"/>
          <p:cNvSpPr>
            <a:spLocks noChangeArrowheads="1"/>
          </p:cNvSpPr>
          <p:nvPr/>
        </p:nvSpPr>
        <p:spPr bwMode="auto">
          <a:xfrm>
            <a:off x="7526154" y="2172406"/>
            <a:ext cx="907926" cy="406391"/>
          </a:xfrm>
          <a:prstGeom prst="rect">
            <a:avLst/>
          </a:prstGeom>
          <a:noFill/>
          <a:ln w="9525">
            <a:solidFill>
              <a:schemeClr val="tx1"/>
            </a:solidFill>
            <a:miter lim="800000"/>
            <a:headEnd/>
            <a:tailEnd/>
          </a:ln>
        </p:spPr>
        <p:txBody>
          <a:bodyPr wrap="none" lIns="93406" tIns="46703" rIns="93406" bIns="46703" anchor="ctr"/>
          <a:lstStyle/>
          <a:p>
            <a:pPr defTabSz="933450"/>
            <a:endParaRPr lang="ja-JP" altLang="en-US"/>
          </a:p>
        </p:txBody>
      </p:sp>
      <p:sp>
        <p:nvSpPr>
          <p:cNvPr id="27" name="Rectangle 69"/>
          <p:cNvSpPr>
            <a:spLocks noChangeArrowheads="1"/>
          </p:cNvSpPr>
          <p:nvPr/>
        </p:nvSpPr>
        <p:spPr bwMode="auto">
          <a:xfrm>
            <a:off x="6613465" y="1723213"/>
            <a:ext cx="906339" cy="228065"/>
          </a:xfrm>
          <a:prstGeom prst="rect">
            <a:avLst/>
          </a:prstGeom>
          <a:solidFill>
            <a:schemeClr val="tx2">
              <a:lumMod val="20000"/>
              <a:lumOff val="80000"/>
              <a:alpha val="50000"/>
            </a:schemeClr>
          </a:solidFill>
          <a:ln w="9525">
            <a:solidFill>
              <a:schemeClr val="tx1"/>
            </a:solidFill>
            <a:miter lim="800000"/>
            <a:headEnd/>
            <a:tailEnd/>
          </a:ln>
        </p:spPr>
        <p:txBody>
          <a:bodyPr wrap="none" lIns="93406" tIns="46703" rIns="93406" bIns="46703" anchor="ctr"/>
          <a:lstStyle/>
          <a:p>
            <a:pPr algn="ctr" defTabSz="933450">
              <a:defRPr/>
            </a:pPr>
            <a:r>
              <a:rPr lang="ja-JP" altLang="en-US" sz="1200" dirty="0">
                <a:latin typeface="ＭＳ Ｐ明朝" pitchFamily="18" charset="-128"/>
                <a:ea typeface="ＭＳ Ｐ明朝" pitchFamily="18" charset="-128"/>
              </a:rPr>
              <a:t>約</a:t>
            </a:r>
            <a:r>
              <a:rPr lang="en-US" altLang="ja-JP" sz="1200" dirty="0">
                <a:latin typeface="ＭＳ Ｐ明朝" pitchFamily="18" charset="-128"/>
                <a:ea typeface="ＭＳ Ｐ明朝" pitchFamily="18" charset="-128"/>
              </a:rPr>
              <a:t>300</a:t>
            </a:r>
            <a:r>
              <a:rPr lang="ja-JP" altLang="en-US" sz="1200" dirty="0">
                <a:latin typeface="ＭＳ Ｐ明朝" pitchFamily="18" charset="-128"/>
                <a:ea typeface="ＭＳ Ｐ明朝" pitchFamily="18" charset="-128"/>
              </a:rPr>
              <a:t>億円</a:t>
            </a:r>
          </a:p>
        </p:txBody>
      </p:sp>
      <p:sp>
        <p:nvSpPr>
          <p:cNvPr id="28" name="Rectangle 71"/>
          <p:cNvSpPr>
            <a:spLocks noChangeArrowheads="1"/>
          </p:cNvSpPr>
          <p:nvPr/>
        </p:nvSpPr>
        <p:spPr bwMode="auto">
          <a:xfrm>
            <a:off x="7527741" y="1958766"/>
            <a:ext cx="906338" cy="215227"/>
          </a:xfrm>
          <a:prstGeom prst="rect">
            <a:avLst/>
          </a:prstGeom>
          <a:solidFill>
            <a:schemeClr val="tx2">
              <a:lumMod val="20000"/>
              <a:lumOff val="80000"/>
              <a:alpha val="50000"/>
            </a:schemeClr>
          </a:solidFill>
          <a:ln w="9525">
            <a:solidFill>
              <a:schemeClr val="tx1"/>
            </a:solidFill>
            <a:miter lim="800000"/>
            <a:headEnd/>
            <a:tailEnd/>
          </a:ln>
        </p:spPr>
        <p:txBody>
          <a:bodyPr wrap="none" lIns="93406" tIns="46703" rIns="93406" bIns="46703" anchor="ctr"/>
          <a:lstStyle/>
          <a:p>
            <a:pPr algn="ctr" defTabSz="933450">
              <a:defRPr/>
            </a:pPr>
            <a:r>
              <a:rPr lang="ja-JP" altLang="en-US" sz="1200" dirty="0">
                <a:latin typeface="ＭＳ Ｐ明朝" pitchFamily="18" charset="-128"/>
                <a:ea typeface="ＭＳ Ｐ明朝" pitchFamily="18" charset="-128"/>
              </a:rPr>
              <a:t>約</a:t>
            </a:r>
            <a:r>
              <a:rPr lang="en-US" altLang="ja-JP" sz="1200" dirty="0">
                <a:latin typeface="ＭＳ Ｐ明朝" pitchFamily="18" charset="-128"/>
                <a:ea typeface="ＭＳ Ｐ明朝" pitchFamily="18" charset="-128"/>
              </a:rPr>
              <a:t>70</a:t>
            </a:r>
            <a:r>
              <a:rPr lang="ja-JP" altLang="en-US" sz="1200" dirty="0">
                <a:latin typeface="ＭＳ Ｐ明朝" pitchFamily="18" charset="-128"/>
                <a:ea typeface="ＭＳ Ｐ明朝" pitchFamily="18" charset="-128"/>
              </a:rPr>
              <a:t>億円</a:t>
            </a:r>
          </a:p>
        </p:txBody>
      </p:sp>
      <p:sp>
        <p:nvSpPr>
          <p:cNvPr id="29" name="Text Box 77"/>
          <p:cNvSpPr txBox="1">
            <a:spLocks noChangeArrowheads="1"/>
          </p:cNvSpPr>
          <p:nvPr/>
        </p:nvSpPr>
        <p:spPr bwMode="auto">
          <a:xfrm>
            <a:off x="7521391" y="2204040"/>
            <a:ext cx="906338" cy="432872"/>
          </a:xfrm>
          <a:prstGeom prst="rect">
            <a:avLst/>
          </a:prstGeom>
          <a:noFill/>
          <a:ln w="9525">
            <a:noFill/>
            <a:miter lim="800000"/>
            <a:headEnd/>
            <a:tailEnd/>
          </a:ln>
        </p:spPr>
        <p:txBody>
          <a:bodyPr wrap="square" lIns="93406" tIns="46703" rIns="93406" bIns="46703">
            <a:spAutoFit/>
          </a:bodyPr>
          <a:lstStyle/>
          <a:p>
            <a:pPr algn="ctr" defTabSz="933450">
              <a:spcBef>
                <a:spcPct val="50000"/>
              </a:spcBef>
            </a:pPr>
            <a:r>
              <a:rPr lang="ja-JP" altLang="en-US" sz="1100" dirty="0">
                <a:latin typeface="ＭＳ Ｐ明朝" pitchFamily="18" charset="-128"/>
                <a:ea typeface="ＭＳ Ｐ明朝" pitchFamily="18" charset="-128"/>
              </a:rPr>
              <a:t>法人住民税</a:t>
            </a:r>
            <a:endParaRPr lang="en-US" altLang="ja-JP" sz="1100" dirty="0">
              <a:latin typeface="ＭＳ Ｐ明朝" pitchFamily="18" charset="-128"/>
              <a:ea typeface="ＭＳ Ｐ明朝" pitchFamily="18" charset="-128"/>
            </a:endParaRPr>
          </a:p>
          <a:p>
            <a:pPr algn="ctr" defTabSz="933450"/>
            <a:r>
              <a:rPr lang="ja-JP" altLang="en-US" sz="1100" dirty="0">
                <a:latin typeface="ＭＳ Ｐ明朝" pitchFamily="18" charset="-128"/>
                <a:ea typeface="ＭＳ Ｐ明朝" pitchFamily="18" charset="-128"/>
              </a:rPr>
              <a:t>約</a:t>
            </a:r>
            <a:r>
              <a:rPr lang="en-US" altLang="ja-JP" sz="1100" dirty="0">
                <a:latin typeface="ＭＳ Ｐ明朝" pitchFamily="18" charset="-128"/>
                <a:ea typeface="ＭＳ Ｐ明朝" pitchFamily="18" charset="-128"/>
              </a:rPr>
              <a:t>2.7</a:t>
            </a:r>
            <a:r>
              <a:rPr lang="ja-JP" altLang="en-US" sz="1100" dirty="0">
                <a:latin typeface="ＭＳ Ｐ明朝" pitchFamily="18" charset="-128"/>
                <a:ea typeface="ＭＳ Ｐ明朝" pitchFamily="18" charset="-128"/>
              </a:rPr>
              <a:t>兆円</a:t>
            </a:r>
          </a:p>
        </p:txBody>
      </p:sp>
      <p:sp>
        <p:nvSpPr>
          <p:cNvPr id="30" name="Text Box 67"/>
          <p:cNvSpPr txBox="1">
            <a:spLocks noChangeArrowheads="1"/>
          </p:cNvSpPr>
          <p:nvPr/>
        </p:nvSpPr>
        <p:spPr bwMode="auto">
          <a:xfrm>
            <a:off x="6610290" y="2204040"/>
            <a:ext cx="911101" cy="432872"/>
          </a:xfrm>
          <a:prstGeom prst="rect">
            <a:avLst/>
          </a:prstGeom>
          <a:noFill/>
          <a:ln w="9525">
            <a:noFill/>
            <a:miter lim="800000"/>
            <a:headEnd/>
            <a:tailEnd/>
          </a:ln>
        </p:spPr>
        <p:txBody>
          <a:bodyPr wrap="square" lIns="93406" tIns="46703" rIns="93406" bIns="46703">
            <a:spAutoFit/>
          </a:bodyPr>
          <a:lstStyle/>
          <a:p>
            <a:pPr algn="ctr" defTabSz="933450">
              <a:spcBef>
                <a:spcPct val="50000"/>
              </a:spcBef>
            </a:pPr>
            <a:r>
              <a:rPr lang="ja-JP" altLang="en-US" sz="1100" dirty="0">
                <a:latin typeface="ＭＳ Ｐ明朝" pitchFamily="18" charset="-128"/>
                <a:ea typeface="ＭＳ Ｐ明朝" pitchFamily="18" charset="-128"/>
              </a:rPr>
              <a:t>個人</a:t>
            </a:r>
            <a:r>
              <a:rPr lang="ja-JP" altLang="en-US" sz="1100" dirty="0" smtClean="0">
                <a:latin typeface="ＭＳ Ｐ明朝" pitchFamily="18" charset="-128"/>
                <a:ea typeface="ＭＳ Ｐ明朝" pitchFamily="18" charset="-128"/>
              </a:rPr>
              <a:t>住民税</a:t>
            </a:r>
            <a:endParaRPr lang="en-US" altLang="ja-JP" sz="1100" dirty="0" smtClean="0">
              <a:latin typeface="ＭＳ Ｐ明朝" pitchFamily="18" charset="-128"/>
              <a:ea typeface="ＭＳ Ｐ明朝" pitchFamily="18" charset="-128"/>
            </a:endParaRPr>
          </a:p>
          <a:p>
            <a:pPr algn="ctr" defTabSz="933450">
              <a:spcBef>
                <a:spcPts val="0"/>
              </a:spcBef>
            </a:pPr>
            <a:r>
              <a:rPr lang="ja-JP" altLang="en-US" sz="1100" dirty="0" smtClean="0">
                <a:latin typeface="ＭＳ Ｐ明朝" pitchFamily="18" charset="-128"/>
                <a:ea typeface="ＭＳ Ｐ明朝" pitchFamily="18" charset="-128"/>
              </a:rPr>
              <a:t>約</a:t>
            </a:r>
            <a:r>
              <a:rPr lang="en-US" altLang="ja-JP" sz="1100" dirty="0">
                <a:latin typeface="ＭＳ Ｐ明朝" pitchFamily="18" charset="-128"/>
                <a:ea typeface="ＭＳ Ｐ明朝" pitchFamily="18" charset="-128"/>
              </a:rPr>
              <a:t>11.3</a:t>
            </a:r>
            <a:r>
              <a:rPr lang="ja-JP" altLang="en-US" sz="1100" dirty="0">
                <a:latin typeface="ＭＳ Ｐ明朝" pitchFamily="18" charset="-128"/>
                <a:ea typeface="ＭＳ Ｐ明朝" pitchFamily="18" charset="-128"/>
              </a:rPr>
              <a:t>兆円</a:t>
            </a:r>
          </a:p>
        </p:txBody>
      </p:sp>
      <p:sp>
        <p:nvSpPr>
          <p:cNvPr id="31" name="Text Box 86"/>
          <p:cNvSpPr txBox="1">
            <a:spLocks noChangeArrowheads="1"/>
          </p:cNvSpPr>
          <p:nvPr/>
        </p:nvSpPr>
        <p:spPr bwMode="auto">
          <a:xfrm>
            <a:off x="6332687" y="1363173"/>
            <a:ext cx="1353052" cy="278984"/>
          </a:xfrm>
          <a:prstGeom prst="rect">
            <a:avLst/>
          </a:prstGeom>
          <a:noFill/>
          <a:ln w="9525">
            <a:noFill/>
            <a:miter lim="800000"/>
            <a:headEnd/>
            <a:tailEnd/>
          </a:ln>
        </p:spPr>
        <p:txBody>
          <a:bodyPr wrap="square" lIns="93406" tIns="46703" rIns="93406" bIns="46703">
            <a:spAutoFit/>
          </a:bodyPr>
          <a:lstStyle/>
          <a:p>
            <a:pPr algn="ctr" defTabSz="933450"/>
            <a:r>
              <a:rPr lang="ja-JP" altLang="en-US" sz="1200" dirty="0" smtClean="0">
                <a:latin typeface="ＭＳ Ｐ明朝" pitchFamily="18" charset="-128"/>
                <a:ea typeface="ＭＳ Ｐ明朝" pitchFamily="18" charset="-128"/>
              </a:rPr>
              <a:t>個人：年額</a:t>
            </a:r>
            <a:r>
              <a:rPr lang="en-US" altLang="ja-JP" sz="1200" dirty="0">
                <a:latin typeface="ＭＳ Ｐ明朝" pitchFamily="18" charset="-128"/>
                <a:ea typeface="ＭＳ Ｐ明朝" pitchFamily="18" charset="-128"/>
              </a:rPr>
              <a:t>500</a:t>
            </a:r>
            <a:r>
              <a:rPr lang="ja-JP" altLang="en-US" sz="1200" dirty="0">
                <a:latin typeface="ＭＳ Ｐ明朝" pitchFamily="18" charset="-128"/>
                <a:ea typeface="ＭＳ Ｐ明朝" pitchFamily="18" charset="-128"/>
              </a:rPr>
              <a:t>円</a:t>
            </a:r>
          </a:p>
        </p:txBody>
      </p:sp>
      <p:sp>
        <p:nvSpPr>
          <p:cNvPr id="32" name="Text Box 87"/>
          <p:cNvSpPr txBox="1">
            <a:spLocks noChangeArrowheads="1"/>
          </p:cNvSpPr>
          <p:nvPr/>
        </p:nvSpPr>
        <p:spPr bwMode="auto">
          <a:xfrm>
            <a:off x="7478397" y="1460486"/>
            <a:ext cx="1262407" cy="432872"/>
          </a:xfrm>
          <a:prstGeom prst="rect">
            <a:avLst/>
          </a:prstGeom>
          <a:noFill/>
          <a:ln w="9525">
            <a:noFill/>
            <a:miter lim="800000"/>
            <a:headEnd/>
            <a:tailEnd/>
          </a:ln>
        </p:spPr>
        <p:txBody>
          <a:bodyPr wrap="square" lIns="93406" tIns="46703" rIns="93406" bIns="46703">
            <a:spAutoFit/>
          </a:bodyPr>
          <a:lstStyle/>
          <a:p>
            <a:pPr algn="ctr" defTabSz="933450"/>
            <a:r>
              <a:rPr lang="ja-JP" altLang="en-US" sz="1100" dirty="0" smtClean="0">
                <a:latin typeface="ＭＳ Ｐ明朝" pitchFamily="18" charset="-128"/>
                <a:ea typeface="ＭＳ Ｐ明朝" pitchFamily="18" charset="-128"/>
              </a:rPr>
              <a:t>法人：均等割</a:t>
            </a:r>
            <a:r>
              <a:rPr lang="ja-JP" altLang="en-US" sz="1100" dirty="0">
                <a:latin typeface="ＭＳ Ｐ明朝" pitchFamily="18" charset="-128"/>
                <a:ea typeface="ＭＳ Ｐ明朝" pitchFamily="18" charset="-128"/>
              </a:rPr>
              <a:t>額の</a:t>
            </a:r>
            <a:endParaRPr lang="en-US" altLang="ja-JP" sz="1100" dirty="0">
              <a:latin typeface="ＭＳ Ｐ明朝" pitchFamily="18" charset="-128"/>
              <a:ea typeface="ＭＳ Ｐ明朝" pitchFamily="18" charset="-128"/>
            </a:endParaRPr>
          </a:p>
          <a:p>
            <a:pPr algn="ctr" defTabSz="933450"/>
            <a:r>
              <a:rPr lang="en-US" altLang="ja-JP" sz="1100" dirty="0">
                <a:latin typeface="ＭＳ Ｐ明朝" pitchFamily="18" charset="-128"/>
                <a:ea typeface="ＭＳ Ｐ明朝" pitchFamily="18" charset="-128"/>
              </a:rPr>
              <a:t>5</a:t>
            </a:r>
            <a:r>
              <a:rPr lang="ja-JP" altLang="en-US" sz="1100" dirty="0">
                <a:latin typeface="ＭＳ Ｐ明朝" pitchFamily="18" charset="-128"/>
                <a:ea typeface="ＭＳ Ｐ明朝" pitchFamily="18" charset="-128"/>
              </a:rPr>
              <a:t>％相当額</a:t>
            </a:r>
            <a:endParaRPr lang="en-US" altLang="ja-JP" sz="1100" dirty="0">
              <a:latin typeface="ＭＳ Ｐ明朝" pitchFamily="18" charset="-128"/>
              <a:ea typeface="ＭＳ Ｐ明朝" pitchFamily="18" charset="-128"/>
            </a:endParaRPr>
          </a:p>
        </p:txBody>
      </p:sp>
      <p:sp>
        <p:nvSpPr>
          <p:cNvPr id="33" name="Line 88"/>
          <p:cNvSpPr>
            <a:spLocks noChangeShapeType="1"/>
          </p:cNvSpPr>
          <p:nvPr/>
        </p:nvSpPr>
        <p:spPr bwMode="auto">
          <a:xfrm>
            <a:off x="7076632" y="1582248"/>
            <a:ext cx="0" cy="142875"/>
          </a:xfrm>
          <a:prstGeom prst="line">
            <a:avLst/>
          </a:prstGeom>
          <a:noFill/>
          <a:ln w="9525">
            <a:solidFill>
              <a:schemeClr val="tx1"/>
            </a:solidFill>
            <a:round/>
            <a:headEnd/>
            <a:tailEnd type="triangle" w="med" len="med"/>
          </a:ln>
        </p:spPr>
        <p:txBody>
          <a:bodyPr/>
          <a:lstStyle/>
          <a:p>
            <a:endParaRPr lang="ja-JP" altLang="en-US"/>
          </a:p>
        </p:txBody>
      </p:sp>
      <p:sp>
        <p:nvSpPr>
          <p:cNvPr id="34" name="AutoShape 73"/>
          <p:cNvSpPr>
            <a:spLocks noChangeArrowheads="1"/>
          </p:cNvSpPr>
          <p:nvPr/>
        </p:nvSpPr>
        <p:spPr bwMode="auto">
          <a:xfrm>
            <a:off x="6664535" y="692696"/>
            <a:ext cx="1189508" cy="563078"/>
          </a:xfrm>
          <a:prstGeom prst="roundRect">
            <a:avLst>
              <a:gd name="adj" fmla="val 11282"/>
            </a:avLst>
          </a:prstGeom>
          <a:solidFill>
            <a:schemeClr val="tx2">
              <a:lumMod val="20000"/>
              <a:lumOff val="80000"/>
              <a:alpha val="50000"/>
            </a:schemeClr>
          </a:solidFill>
          <a:ln w="9525">
            <a:solidFill>
              <a:schemeClr val="tx1"/>
            </a:solidFill>
            <a:round/>
            <a:headEnd/>
            <a:tailEnd/>
          </a:ln>
        </p:spPr>
        <p:txBody>
          <a:bodyPr wrap="none" lIns="93406" tIns="46703" rIns="93406" bIns="46703" anchor="ctr"/>
          <a:lstStyle/>
          <a:p>
            <a:pPr algn="ctr" defTabSz="933450">
              <a:defRPr/>
            </a:pPr>
            <a:r>
              <a:rPr lang="ja-JP" altLang="en-US" sz="1100" dirty="0">
                <a:latin typeface="ＭＳ Ｐ明朝" pitchFamily="18" charset="-128"/>
                <a:ea typeface="ＭＳ Ｐ明朝" pitchFamily="18" charset="-128"/>
              </a:rPr>
              <a:t>個人住民税、</a:t>
            </a:r>
            <a:endParaRPr lang="en-US" altLang="ja-JP" sz="1100" dirty="0">
              <a:latin typeface="ＭＳ Ｐ明朝" pitchFamily="18" charset="-128"/>
              <a:ea typeface="ＭＳ Ｐ明朝" pitchFamily="18" charset="-128"/>
            </a:endParaRPr>
          </a:p>
          <a:p>
            <a:pPr algn="ctr" defTabSz="933450">
              <a:defRPr/>
            </a:pPr>
            <a:r>
              <a:rPr lang="ja-JP" altLang="en-US" sz="1100" dirty="0">
                <a:latin typeface="ＭＳ Ｐ明朝" pitchFamily="18" charset="-128"/>
                <a:ea typeface="ＭＳ Ｐ明朝" pitchFamily="18" charset="-128"/>
              </a:rPr>
              <a:t>法人住民税の</a:t>
            </a:r>
            <a:endParaRPr lang="en-US" altLang="ja-JP" sz="1100" dirty="0">
              <a:latin typeface="ＭＳ Ｐ明朝" pitchFamily="18" charset="-128"/>
              <a:ea typeface="ＭＳ Ｐ明朝" pitchFamily="18" charset="-128"/>
            </a:endParaRPr>
          </a:p>
          <a:p>
            <a:pPr algn="ctr" defTabSz="933450">
              <a:defRPr/>
            </a:pPr>
            <a:r>
              <a:rPr lang="ja-JP" altLang="en-US" sz="1100" dirty="0">
                <a:latin typeface="ＭＳ Ｐ明朝" pitchFamily="18" charset="-128"/>
                <a:ea typeface="ＭＳ Ｐ明朝" pitchFamily="18" charset="-128"/>
              </a:rPr>
              <a:t>付加税として徴収</a:t>
            </a:r>
          </a:p>
        </p:txBody>
      </p:sp>
      <p:sp>
        <p:nvSpPr>
          <p:cNvPr id="35" name="Rectangle 33"/>
          <p:cNvSpPr>
            <a:spLocks noChangeArrowheads="1"/>
          </p:cNvSpPr>
          <p:nvPr/>
        </p:nvSpPr>
        <p:spPr bwMode="auto">
          <a:xfrm>
            <a:off x="8100566" y="714579"/>
            <a:ext cx="791914" cy="531328"/>
          </a:xfrm>
          <a:prstGeom prst="rect">
            <a:avLst/>
          </a:prstGeom>
          <a:solidFill>
            <a:srgbClr val="FFFF66">
              <a:alpha val="39999"/>
            </a:srgbClr>
          </a:solidFill>
          <a:ln w="9525">
            <a:solidFill>
              <a:schemeClr val="tx1"/>
            </a:solidFill>
            <a:miter lim="800000"/>
            <a:headEnd/>
            <a:tailEnd/>
          </a:ln>
        </p:spPr>
        <p:txBody>
          <a:bodyPr wrap="none" anchor="ctr"/>
          <a:lstStyle/>
          <a:p>
            <a:pPr algn="ctr"/>
            <a:r>
              <a:rPr lang="ja-JP" altLang="en-US" sz="1100" u="sng">
                <a:latin typeface="ＭＳ Ｐ明朝" pitchFamily="18" charset="-128"/>
                <a:ea typeface="ＭＳ Ｐ明朝" pitchFamily="18" charset="-128"/>
              </a:rPr>
              <a:t>都道府県間</a:t>
            </a:r>
          </a:p>
          <a:p>
            <a:pPr algn="ctr"/>
            <a:r>
              <a:rPr lang="ja-JP" altLang="en-US" sz="1100" u="sng">
                <a:latin typeface="ＭＳ Ｐ明朝" pitchFamily="18" charset="-128"/>
                <a:ea typeface="ＭＳ Ｐ明朝" pitchFamily="18" charset="-128"/>
              </a:rPr>
              <a:t>配分</a:t>
            </a:r>
          </a:p>
        </p:txBody>
      </p:sp>
      <p:sp>
        <p:nvSpPr>
          <p:cNvPr id="36" name="AutoShape 90"/>
          <p:cNvSpPr>
            <a:spLocks noChangeArrowheads="1"/>
          </p:cNvSpPr>
          <p:nvPr/>
        </p:nvSpPr>
        <p:spPr bwMode="auto">
          <a:xfrm>
            <a:off x="7881283" y="723267"/>
            <a:ext cx="181364" cy="389319"/>
          </a:xfrm>
          <a:prstGeom prst="rightArrow">
            <a:avLst>
              <a:gd name="adj1" fmla="val 50000"/>
              <a:gd name="adj2" fmla="val 25000"/>
            </a:avLst>
          </a:prstGeom>
          <a:noFill/>
          <a:ln w="6350">
            <a:solidFill>
              <a:schemeClr val="tx1"/>
            </a:solidFill>
            <a:miter lim="800000"/>
            <a:headEnd/>
            <a:tailEnd/>
          </a:ln>
        </p:spPr>
        <p:txBody>
          <a:bodyPr wrap="none" lIns="93406" tIns="46703" rIns="93406" bIns="46703" anchor="ctr"/>
          <a:lstStyle/>
          <a:p>
            <a:pPr defTabSz="933450"/>
            <a:endParaRPr lang="ja-JP" altLang="en-US"/>
          </a:p>
        </p:txBody>
      </p:sp>
      <p:sp>
        <p:nvSpPr>
          <p:cNvPr id="37" name="AutoShape 90"/>
          <p:cNvSpPr>
            <a:spLocks noChangeArrowheads="1"/>
          </p:cNvSpPr>
          <p:nvPr/>
        </p:nvSpPr>
        <p:spPr bwMode="auto">
          <a:xfrm rot="-5400000">
            <a:off x="6949356" y="1125245"/>
            <a:ext cx="189274" cy="430598"/>
          </a:xfrm>
          <a:prstGeom prst="rightArrow">
            <a:avLst>
              <a:gd name="adj1" fmla="val 64747"/>
              <a:gd name="adj2" fmla="val 45129"/>
            </a:avLst>
          </a:prstGeom>
          <a:noFill/>
          <a:ln w="6350">
            <a:solidFill>
              <a:schemeClr val="tx1"/>
            </a:solidFill>
            <a:miter lim="800000"/>
            <a:headEnd/>
            <a:tailEnd/>
          </a:ln>
        </p:spPr>
        <p:txBody>
          <a:bodyPr wrap="none" lIns="93406" tIns="46703" rIns="93406" bIns="46703" anchor="ctr"/>
          <a:lstStyle/>
          <a:p>
            <a:pPr defTabSz="933450"/>
            <a:endParaRPr lang="ja-JP" altLang="en-US"/>
          </a:p>
        </p:txBody>
      </p:sp>
      <p:sp>
        <p:nvSpPr>
          <p:cNvPr id="38" name="AutoShape 90"/>
          <p:cNvSpPr>
            <a:spLocks noChangeArrowheads="1"/>
          </p:cNvSpPr>
          <p:nvPr/>
        </p:nvSpPr>
        <p:spPr bwMode="auto">
          <a:xfrm rot="16200000">
            <a:off x="7603732" y="1187637"/>
            <a:ext cx="230197" cy="394877"/>
          </a:xfrm>
          <a:prstGeom prst="rightArrow">
            <a:avLst>
              <a:gd name="adj1" fmla="val 50000"/>
              <a:gd name="adj2" fmla="val 25008"/>
            </a:avLst>
          </a:prstGeom>
          <a:noFill/>
          <a:ln w="6350">
            <a:solidFill>
              <a:schemeClr val="tx1"/>
            </a:solidFill>
            <a:miter lim="800000"/>
            <a:headEnd/>
            <a:tailEnd/>
          </a:ln>
        </p:spPr>
        <p:txBody>
          <a:bodyPr wrap="none" lIns="93406" tIns="46703" rIns="93406" bIns="46703" anchor="ctr"/>
          <a:lstStyle/>
          <a:p>
            <a:pPr defTabSz="933450"/>
            <a:endParaRPr lang="ja-JP" altLang="en-US"/>
          </a:p>
        </p:txBody>
      </p:sp>
      <p:sp>
        <p:nvSpPr>
          <p:cNvPr id="39" name="Line 88"/>
          <p:cNvSpPr>
            <a:spLocks noChangeShapeType="1"/>
          </p:cNvSpPr>
          <p:nvPr/>
        </p:nvSpPr>
        <p:spPr bwMode="auto">
          <a:xfrm>
            <a:off x="7908395" y="1838533"/>
            <a:ext cx="0" cy="142875"/>
          </a:xfrm>
          <a:prstGeom prst="line">
            <a:avLst/>
          </a:prstGeom>
          <a:noFill/>
          <a:ln w="9525">
            <a:solidFill>
              <a:schemeClr val="tx1"/>
            </a:solidFill>
            <a:round/>
            <a:headEnd/>
            <a:tailEnd type="triangle" w="med" len="med"/>
          </a:ln>
        </p:spPr>
        <p:txBody>
          <a:bodyPr/>
          <a:lstStyle/>
          <a:p>
            <a:endParaRPr lang="ja-JP" altLang="en-US"/>
          </a:p>
        </p:txBody>
      </p:sp>
      <p:sp>
        <p:nvSpPr>
          <p:cNvPr id="41" name="テキスト ボックス 40"/>
          <p:cNvSpPr txBox="1"/>
          <p:nvPr/>
        </p:nvSpPr>
        <p:spPr>
          <a:xfrm>
            <a:off x="8866914" y="6581001"/>
            <a:ext cx="415636" cy="276999"/>
          </a:xfrm>
          <a:prstGeom prst="rect">
            <a:avLst/>
          </a:prstGeom>
          <a:noFill/>
        </p:spPr>
        <p:txBody>
          <a:bodyPr wrap="square" rtlCol="0">
            <a:spAutoFit/>
          </a:bodyPr>
          <a:lstStyle/>
          <a:p>
            <a:r>
              <a:rPr kumimoji="1" lang="en-US" altLang="ja-JP" sz="1200" dirty="0" smtClean="0">
                <a:solidFill>
                  <a:schemeClr val="bg1">
                    <a:lumMod val="65000"/>
                  </a:schemeClr>
                </a:solidFill>
              </a:rPr>
              <a:t>12</a:t>
            </a:r>
            <a:endParaRPr kumimoji="1" lang="ja-JP" altLang="en-US" sz="1200" dirty="0">
              <a:solidFill>
                <a:schemeClr val="bg1">
                  <a:lumMod val="65000"/>
                </a:schemeClr>
              </a:solidFill>
            </a:endParaRPr>
          </a:p>
        </p:txBody>
      </p:sp>
      <p:grpSp>
        <p:nvGrpSpPr>
          <p:cNvPr id="57" name="グループ化 56"/>
          <p:cNvGrpSpPr/>
          <p:nvPr/>
        </p:nvGrpSpPr>
        <p:grpSpPr>
          <a:xfrm>
            <a:off x="142844" y="285728"/>
            <a:ext cx="8928100" cy="304822"/>
            <a:chOff x="0" y="-234968"/>
            <a:chExt cx="8928100" cy="304822"/>
          </a:xfrm>
        </p:grpSpPr>
        <p:sp>
          <p:nvSpPr>
            <p:cNvPr id="61" name="正方形/長方形 60"/>
            <p:cNvSpPr/>
            <p:nvPr/>
          </p:nvSpPr>
          <p:spPr>
            <a:xfrm>
              <a:off x="0" y="-234968"/>
              <a:ext cx="8928100" cy="304822"/>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62" name="正方形/長方形 61"/>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５－１</a:t>
              </a:r>
              <a:endParaRPr lang="ja-JP" altLang="en-US" sz="1400" b="1" dirty="0">
                <a:solidFill>
                  <a:schemeClr val="tx1"/>
                </a:solidFill>
                <a:latin typeface="ＭＳ ゴシック" pitchFamily="49" charset="-128"/>
                <a:ea typeface="ＭＳ ゴシック" pitchFamily="49" charset="-128"/>
              </a:endParaRPr>
            </a:p>
          </p:txBody>
        </p:sp>
        <p:sp>
          <p:nvSpPr>
            <p:cNvPr id="63" name="正方形/長方形 62"/>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642100" algn="r"/>
                </a:tabLst>
                <a:defRPr/>
              </a:pPr>
              <a:r>
                <a:rPr lang="ja-JP" altLang="en-US" sz="1400" dirty="0" smtClean="0">
                  <a:solidFill>
                    <a:schemeClr val="tx1"/>
                  </a:solidFill>
                </a:rPr>
                <a:t>　持続的な森林管理・森林づくりを進めるための仕組みの構築</a:t>
              </a:r>
              <a:r>
                <a:rPr lang="en-US" altLang="ja-JP" sz="1400" dirty="0" smtClean="0">
                  <a:solidFill>
                    <a:schemeClr val="tx1"/>
                  </a:solidFill>
                </a:rPr>
                <a:t>	</a:t>
              </a:r>
              <a:endParaRPr lang="ja-JP" altLang="en-US" sz="1400" dirty="0" smtClean="0">
                <a:solidFill>
                  <a:schemeClr val="tx1"/>
                </a:solidFill>
              </a:endParaRPr>
            </a:p>
          </p:txBody>
        </p:sp>
      </p:grpSp>
      <p:sp>
        <p:nvSpPr>
          <p:cNvPr id="60" name="テキスト ボックス 28"/>
          <p:cNvSpPr txBox="1">
            <a:spLocks noChangeArrowheads="1"/>
          </p:cNvSpPr>
          <p:nvPr/>
        </p:nvSpPr>
        <p:spPr bwMode="auto">
          <a:xfrm>
            <a:off x="214282" y="3036452"/>
            <a:ext cx="5143536" cy="2023631"/>
          </a:xfrm>
          <a:prstGeom prst="rect">
            <a:avLst/>
          </a:prstGeom>
          <a:noFill/>
          <a:ln w="9525">
            <a:noFill/>
            <a:miter lim="800000"/>
            <a:headEnd/>
            <a:tailEnd/>
          </a:ln>
        </p:spPr>
        <p:txBody>
          <a:bodyPr wrap="square">
            <a:spAutoFit/>
          </a:bodyPr>
          <a:lstStyle/>
          <a:p>
            <a:endParaRPr lang="en-US" altLang="ja-JP" sz="300" dirty="0" smtClean="0">
              <a:latin typeface="ＭＳ Ｐゴシック" pitchFamily="50" charset="-128"/>
            </a:endParaRPr>
          </a:p>
          <a:p>
            <a:pPr>
              <a:lnSpc>
                <a:spcPts val="1800"/>
              </a:lnSpc>
            </a:pPr>
            <a:r>
              <a:rPr lang="ja-JP" altLang="en-US" sz="1200" dirty="0" smtClean="0">
                <a:latin typeface="ＭＳ Ｐゴシック" pitchFamily="50" charset="-128"/>
              </a:rPr>
              <a:t>○都市と地方を結ぶ地域材</a:t>
            </a:r>
            <a:r>
              <a:rPr lang="ja-JP" altLang="en-US" sz="1200" dirty="0">
                <a:latin typeface="ＭＳ Ｐゴシック" pitchFamily="50" charset="-128"/>
              </a:rPr>
              <a:t>のサプライチェーンの構築</a:t>
            </a:r>
            <a:endParaRPr lang="en-US" altLang="ja-JP" sz="1200" dirty="0">
              <a:latin typeface="ＭＳ Ｐゴシック" pitchFamily="50" charset="-128"/>
            </a:endParaRP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住宅</a:t>
            </a:r>
            <a:r>
              <a:rPr lang="ja-JP" altLang="en-US" sz="1200" dirty="0">
                <a:latin typeface="ＭＳ Ｐ明朝" pitchFamily="18" charset="-128"/>
                <a:ea typeface="ＭＳ Ｐ明朝" pitchFamily="18" charset="-128"/>
              </a:rPr>
              <a:t>メーカー等に</a:t>
            </a:r>
            <a:r>
              <a:rPr lang="ja-JP" altLang="en-US" sz="1200" dirty="0" smtClean="0">
                <a:latin typeface="ＭＳ Ｐ明朝" pitchFamily="18" charset="-128"/>
                <a:ea typeface="ＭＳ Ｐ明朝" pitchFamily="18" charset="-128"/>
              </a:rPr>
              <a:t>よる需給マッチングの取組みに</a:t>
            </a:r>
            <a:r>
              <a:rPr lang="ja-JP" altLang="en-US" sz="1200" dirty="0">
                <a:latin typeface="ＭＳ Ｐ明朝" pitchFamily="18" charset="-128"/>
                <a:ea typeface="ＭＳ Ｐ明朝" pitchFamily="18" charset="-128"/>
              </a:rPr>
              <a:t>対する助成制度の創設</a:t>
            </a:r>
          </a:p>
          <a:p>
            <a:pPr>
              <a:lnSpc>
                <a:spcPts val="1800"/>
              </a:lnSpc>
              <a:spcBef>
                <a:spcPts val="600"/>
              </a:spcBef>
            </a:pPr>
            <a:r>
              <a:rPr lang="ja-JP" altLang="en-US" sz="1200" dirty="0" smtClean="0">
                <a:latin typeface="+mj-ea"/>
              </a:rPr>
              <a:t>○公共部門、民間部門における地域材の活用</a:t>
            </a:r>
            <a:endParaRPr lang="en-US" altLang="ja-JP" sz="1200" dirty="0" smtClean="0">
              <a:latin typeface="+mj-ea"/>
            </a:endParaRPr>
          </a:p>
          <a:p>
            <a:pPr marL="358775" indent="-177800" eaLnBrk="0" hangingPunct="0">
              <a:spcBef>
                <a:spcPts val="0"/>
              </a:spcBef>
              <a:spcAft>
                <a:spcPts val="0"/>
              </a:spcAft>
              <a:defRPr/>
            </a:pPr>
            <a:r>
              <a:rPr lang="ja-JP" altLang="en-US" sz="1200" dirty="0" smtClean="0">
                <a:latin typeface="ＭＳ Ｐ明朝" pitchFamily="18" charset="-128"/>
                <a:ea typeface="ＭＳ Ｐ明朝" pitchFamily="18" charset="-128"/>
              </a:rPr>
              <a:t>　施設の木造化などに対する</a:t>
            </a:r>
            <a:r>
              <a:rPr lang="ja-JP" altLang="ja-JP" sz="1200" dirty="0" smtClean="0">
                <a:latin typeface="ＭＳ Ｐ明朝" pitchFamily="18" charset="-128"/>
                <a:ea typeface="ＭＳ Ｐ明朝" pitchFamily="18" charset="-128"/>
              </a:rPr>
              <a:t>地方財政措置</a:t>
            </a:r>
            <a:r>
              <a:rPr lang="ja-JP" altLang="en-US" sz="1200" dirty="0" smtClean="0">
                <a:latin typeface="ＭＳ Ｐ明朝" pitchFamily="18" charset="-128"/>
                <a:ea typeface="ＭＳ Ｐ明朝" pitchFamily="18" charset="-128"/>
              </a:rPr>
              <a:t>・助成制度の</a:t>
            </a:r>
            <a:r>
              <a:rPr lang="ja-JP" altLang="ja-JP" sz="1200" dirty="0">
                <a:latin typeface="ＭＳ Ｐ明朝" pitchFamily="18" charset="-128"/>
                <a:ea typeface="ＭＳ Ｐ明朝" pitchFamily="18" charset="-128"/>
              </a:rPr>
              <a:t>拡充</a:t>
            </a:r>
            <a:endParaRPr lang="en-US" altLang="ja-JP" sz="1200" dirty="0">
              <a:latin typeface="ＭＳ Ｐ明朝" pitchFamily="18" charset="-128"/>
              <a:ea typeface="ＭＳ Ｐ明朝" pitchFamily="18" charset="-128"/>
            </a:endParaRPr>
          </a:p>
          <a:p>
            <a:pPr>
              <a:lnSpc>
                <a:spcPts val="1800"/>
              </a:lnSpc>
              <a:spcBef>
                <a:spcPts val="600"/>
              </a:spcBef>
            </a:pPr>
            <a:r>
              <a:rPr lang="ja-JP" altLang="en-US" sz="1200" dirty="0" smtClean="0"/>
              <a:t>○県産材を使用した新築住宅にかかる優遇税制の創設</a:t>
            </a:r>
            <a:r>
              <a:rPr lang="en-US" altLang="ja-JP" sz="1200" dirty="0" smtClean="0"/>
              <a:t> </a:t>
            </a:r>
          </a:p>
          <a:p>
            <a:pPr>
              <a:spcBef>
                <a:spcPts val="600"/>
              </a:spcBef>
            </a:pPr>
            <a:endParaRPr lang="en-US" altLang="ja-JP" sz="400" dirty="0" smtClean="0"/>
          </a:p>
          <a:p>
            <a:pPr>
              <a:lnSpc>
                <a:spcPts val="1800"/>
              </a:lnSpc>
              <a:spcBef>
                <a:spcPts val="600"/>
              </a:spcBef>
            </a:pPr>
            <a:r>
              <a:rPr lang="ja-JP" altLang="en-US" sz="1200" dirty="0" smtClean="0"/>
              <a:t>○</a:t>
            </a:r>
            <a:r>
              <a:rPr lang="en-US" altLang="ja-JP" sz="1200" dirty="0" smtClean="0"/>
              <a:t>J-</a:t>
            </a:r>
            <a:r>
              <a:rPr lang="ja-JP" altLang="en-US" sz="1200" dirty="0" smtClean="0"/>
              <a:t>クレジット制度における</a:t>
            </a:r>
            <a:r>
              <a:rPr lang="ja-JP" altLang="en-US" sz="1200" dirty="0" smtClean="0">
                <a:latin typeface="ＭＳ Ｐゴシック" charset="-128"/>
              </a:rPr>
              <a:t>吸収系事業の使用範囲等の拡大</a:t>
            </a:r>
            <a:endParaRPr lang="en-US" altLang="ja-JP" sz="1200" dirty="0" smtClean="0">
              <a:latin typeface="ＭＳ Ｐゴシック" charset="-128"/>
            </a:endParaRPr>
          </a:p>
          <a:p>
            <a:pPr marL="358775" indent="-177800" eaLnBrk="0" hangingPunct="0">
              <a:spcBef>
                <a:spcPts val="0"/>
              </a:spcBef>
              <a:spcAft>
                <a:spcPts val="0"/>
              </a:spcAft>
              <a:defRPr/>
            </a:pPr>
            <a:r>
              <a:rPr lang="ja-JP" altLang="en-US" sz="1200" dirty="0" smtClean="0">
                <a:latin typeface="ＭＳ Ｐ明朝" pitchFamily="18" charset="-128"/>
                <a:ea typeface="ＭＳ Ｐ明朝" pitchFamily="18" charset="-128"/>
              </a:rPr>
              <a:t>　森林</a:t>
            </a:r>
            <a:r>
              <a:rPr lang="ja-JP" altLang="en-US" sz="1200" dirty="0">
                <a:latin typeface="ＭＳ Ｐ明朝" pitchFamily="18" charset="-128"/>
                <a:ea typeface="ＭＳ Ｐ明朝" pitchFamily="18" charset="-128"/>
              </a:rPr>
              <a:t>保全活動によって認証される範囲を拡大</a:t>
            </a:r>
          </a:p>
        </p:txBody>
      </p:sp>
      <p:sp>
        <p:nvSpPr>
          <p:cNvPr id="65" name="正方形/長方形 64"/>
          <p:cNvSpPr/>
          <p:nvPr/>
        </p:nvSpPr>
        <p:spPr>
          <a:xfrm>
            <a:off x="217456" y="3016942"/>
            <a:ext cx="8726891" cy="2716314"/>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94" name="Text Box 1082"/>
          <p:cNvSpPr txBox="1">
            <a:spLocks noChangeArrowheads="1"/>
          </p:cNvSpPr>
          <p:nvPr/>
        </p:nvSpPr>
        <p:spPr bwMode="auto">
          <a:xfrm>
            <a:off x="8520128" y="4481402"/>
            <a:ext cx="287396" cy="7312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anchor="ctr"/>
          <a:lstStyle/>
          <a:p>
            <a:pPr>
              <a:spcBef>
                <a:spcPct val="50000"/>
              </a:spcBef>
            </a:pPr>
            <a:r>
              <a:rPr lang="ja-JP" altLang="en-US" sz="1100" dirty="0">
                <a:latin typeface="ＭＳ Ｐ明朝" pitchFamily="18" charset="-128"/>
                <a:ea typeface="ＭＳ Ｐ明朝" pitchFamily="18" charset="-128"/>
              </a:rPr>
              <a:t>助成措置</a:t>
            </a:r>
          </a:p>
        </p:txBody>
      </p:sp>
      <p:grpSp>
        <p:nvGrpSpPr>
          <p:cNvPr id="5" name="グループ化 4"/>
          <p:cNvGrpSpPr/>
          <p:nvPr/>
        </p:nvGrpSpPr>
        <p:grpSpPr>
          <a:xfrm>
            <a:off x="5515884" y="3065541"/>
            <a:ext cx="3413833" cy="1933664"/>
            <a:chOff x="5143504" y="3137547"/>
            <a:chExt cx="3786214" cy="2144588"/>
          </a:xfrm>
        </p:grpSpPr>
        <p:sp>
          <p:nvSpPr>
            <p:cNvPr id="66" name="AutoShape 1060"/>
            <p:cNvSpPr>
              <a:spLocks noChangeArrowheads="1"/>
            </p:cNvSpPr>
            <p:nvPr/>
          </p:nvSpPr>
          <p:spPr bwMode="auto">
            <a:xfrm>
              <a:off x="5143504" y="3619199"/>
              <a:ext cx="3686999" cy="1000132"/>
            </a:xfrm>
            <a:prstGeom prst="roundRect">
              <a:avLst>
                <a:gd name="adj" fmla="val 16667"/>
              </a:avLst>
            </a:prstGeom>
            <a:solidFill>
              <a:srgbClr val="FFCC99">
                <a:alpha val="60000"/>
              </a:srgbClr>
            </a:solidFill>
            <a:ln w="9525">
              <a:solidFill>
                <a:schemeClr val="tx1"/>
              </a:solidFill>
              <a:prstDash val="dash"/>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36000" tIns="0" rIns="36000" bIns="0" anchor="ctr"/>
            <a:lstStyle/>
            <a:p>
              <a:endParaRPr lang="ja-JP" altLang="en-US"/>
            </a:p>
          </p:txBody>
        </p:sp>
        <p:sp>
          <p:nvSpPr>
            <p:cNvPr id="67" name="AutoShape 1045"/>
            <p:cNvSpPr>
              <a:spLocks noChangeArrowheads="1"/>
            </p:cNvSpPr>
            <p:nvPr/>
          </p:nvSpPr>
          <p:spPr bwMode="auto">
            <a:xfrm>
              <a:off x="5143504" y="3404885"/>
              <a:ext cx="628832" cy="193642"/>
            </a:xfrm>
            <a:prstGeom prst="roundRect">
              <a:avLst>
                <a:gd name="adj" fmla="val 32292"/>
              </a:avLst>
            </a:prstGeom>
            <a:solidFill>
              <a:srgbClr val="99FF99"/>
            </a:solidFill>
            <a:ln w="9525">
              <a:solidFill>
                <a:srgbClr val="33CC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36000" tIns="0" rIns="36000" bIns="0" anchor="ctr"/>
            <a:lstStyle/>
            <a:p>
              <a:pPr algn="ctr"/>
              <a:r>
                <a:rPr lang="ja-JP" altLang="en-US" sz="1200" dirty="0" smtClean="0"/>
                <a:t>消費地</a:t>
              </a:r>
              <a:endParaRPr lang="ja-JP" altLang="en-US" sz="1200" dirty="0"/>
            </a:p>
          </p:txBody>
        </p:sp>
        <p:sp>
          <p:nvSpPr>
            <p:cNvPr id="68" name="AutoShape 1046"/>
            <p:cNvSpPr>
              <a:spLocks noChangeArrowheads="1"/>
            </p:cNvSpPr>
            <p:nvPr/>
          </p:nvSpPr>
          <p:spPr bwMode="auto">
            <a:xfrm>
              <a:off x="6513848" y="3379705"/>
              <a:ext cx="855834" cy="193642"/>
            </a:xfrm>
            <a:prstGeom prst="roundRect">
              <a:avLst>
                <a:gd name="adj" fmla="val 32292"/>
              </a:avLst>
            </a:prstGeom>
            <a:solidFill>
              <a:srgbClr val="99FF99"/>
            </a:solidFill>
            <a:ln w="9525">
              <a:solidFill>
                <a:srgbClr val="33CC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36000" tIns="0" rIns="36000" bIns="0" anchor="ctr"/>
            <a:lstStyle/>
            <a:p>
              <a:pPr algn="ctr"/>
              <a:r>
                <a:rPr lang="ja-JP" altLang="en-US" sz="1100" dirty="0" smtClean="0"/>
                <a:t>製造・加工地</a:t>
              </a:r>
              <a:endParaRPr lang="ja-JP" altLang="en-US" sz="1100" dirty="0"/>
            </a:p>
          </p:txBody>
        </p:sp>
        <p:sp>
          <p:nvSpPr>
            <p:cNvPr id="69" name="AutoShape 1047"/>
            <p:cNvSpPr>
              <a:spLocks noChangeArrowheads="1"/>
            </p:cNvSpPr>
            <p:nvPr/>
          </p:nvSpPr>
          <p:spPr bwMode="auto">
            <a:xfrm>
              <a:off x="8111193" y="3379705"/>
              <a:ext cx="675649" cy="193642"/>
            </a:xfrm>
            <a:prstGeom prst="roundRect">
              <a:avLst>
                <a:gd name="adj" fmla="val 32292"/>
              </a:avLst>
            </a:prstGeom>
            <a:solidFill>
              <a:srgbClr val="99FF99"/>
            </a:solidFill>
            <a:ln w="9525">
              <a:solidFill>
                <a:srgbClr val="33CC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36000" tIns="0" rIns="36000" bIns="0" anchor="ctr"/>
            <a:lstStyle/>
            <a:p>
              <a:pPr algn="ctr"/>
              <a:r>
                <a:rPr lang="ja-JP" altLang="en-US" sz="1200" dirty="0" smtClean="0"/>
                <a:t>生産地</a:t>
              </a:r>
              <a:endParaRPr lang="ja-JP" altLang="en-US" sz="1200" dirty="0"/>
            </a:p>
          </p:txBody>
        </p:sp>
        <p:sp>
          <p:nvSpPr>
            <p:cNvPr id="70" name="Rectangle 1049"/>
            <p:cNvSpPr>
              <a:spLocks noChangeArrowheads="1"/>
            </p:cNvSpPr>
            <p:nvPr/>
          </p:nvSpPr>
          <p:spPr bwMode="auto">
            <a:xfrm>
              <a:off x="5652217" y="3137547"/>
              <a:ext cx="3096247" cy="21281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ja-JP" altLang="en-US" sz="1300" dirty="0"/>
                <a:t>地域材のサプライチェーンの構築</a:t>
              </a:r>
            </a:p>
          </p:txBody>
        </p:sp>
        <p:sp>
          <p:nvSpPr>
            <p:cNvPr id="71" name="AutoShape 1051"/>
            <p:cNvSpPr>
              <a:spLocks noChangeArrowheads="1"/>
            </p:cNvSpPr>
            <p:nvPr/>
          </p:nvSpPr>
          <p:spPr bwMode="auto">
            <a:xfrm>
              <a:off x="5785038" y="3350875"/>
              <a:ext cx="728809" cy="274326"/>
            </a:xfrm>
            <a:prstGeom prst="leftRightArrow">
              <a:avLst>
                <a:gd name="adj1" fmla="val 63231"/>
                <a:gd name="adj2" fmla="val 36031"/>
              </a:avLst>
            </a:prstGeom>
            <a:solidFill>
              <a:schemeClr val="tx2">
                <a:lumMod val="20000"/>
                <a:lumOff val="80000"/>
              </a:schemeClr>
            </a:solidFill>
            <a:ln w="6350">
              <a:solidFill>
                <a:schemeClr val="tx2">
                  <a:lumMod val="60000"/>
                  <a:lumOff val="40000"/>
                </a:schemeClr>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 name="Rectangle 1054"/>
            <p:cNvSpPr>
              <a:spLocks noChangeArrowheads="1"/>
            </p:cNvSpPr>
            <p:nvPr/>
          </p:nvSpPr>
          <p:spPr bwMode="auto">
            <a:xfrm>
              <a:off x="6500826" y="3690638"/>
              <a:ext cx="857256" cy="17938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r>
                <a:rPr lang="ja-JP" altLang="en-US" sz="900" dirty="0">
                  <a:latin typeface="ＭＳ Ｐ明朝" pitchFamily="18" charset="-128"/>
                  <a:ea typeface="ＭＳ Ｐ明朝" pitchFamily="18" charset="-128"/>
                </a:rPr>
                <a:t>製材工場</a:t>
              </a:r>
            </a:p>
          </p:txBody>
        </p:sp>
        <p:sp>
          <p:nvSpPr>
            <p:cNvPr id="75" name="Rectangle 1055"/>
            <p:cNvSpPr>
              <a:spLocks noChangeArrowheads="1"/>
            </p:cNvSpPr>
            <p:nvPr/>
          </p:nvSpPr>
          <p:spPr bwMode="auto">
            <a:xfrm>
              <a:off x="6500826" y="4119265"/>
              <a:ext cx="857256" cy="179388"/>
            </a:xfrm>
            <a:prstGeom prst="rect">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0" rIns="36000" bIns="0" anchor="ctr"/>
            <a:lstStyle/>
            <a:p>
              <a:r>
                <a:rPr lang="ja-JP" altLang="en-US" sz="900" dirty="0">
                  <a:latin typeface="ＭＳ Ｐ明朝" pitchFamily="18" charset="-128"/>
                  <a:ea typeface="ＭＳ Ｐ明朝" pitchFamily="18" charset="-128"/>
                </a:rPr>
                <a:t>プレカット工場</a:t>
              </a:r>
            </a:p>
          </p:txBody>
        </p:sp>
        <p:sp>
          <p:nvSpPr>
            <p:cNvPr id="76" name="Rectangle 1056"/>
            <p:cNvSpPr>
              <a:spLocks noChangeArrowheads="1"/>
            </p:cNvSpPr>
            <p:nvPr/>
          </p:nvSpPr>
          <p:spPr bwMode="auto">
            <a:xfrm>
              <a:off x="7908433" y="3978769"/>
              <a:ext cx="863774" cy="185734"/>
            </a:xfrm>
            <a:prstGeom prst="rect">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0" rIns="36000" bIns="0" anchor="ctr"/>
            <a:lstStyle/>
            <a:p>
              <a:r>
                <a:rPr lang="ja-JP" altLang="en-US" sz="900" dirty="0">
                  <a:latin typeface="ＭＳ Ｐ明朝" pitchFamily="18" charset="-128"/>
                  <a:ea typeface="ＭＳ Ｐ明朝" pitchFamily="18" charset="-128"/>
                </a:rPr>
                <a:t>森林組合</a:t>
              </a:r>
            </a:p>
          </p:txBody>
        </p:sp>
        <p:sp>
          <p:nvSpPr>
            <p:cNvPr id="77" name="Oval 1058"/>
            <p:cNvSpPr>
              <a:spLocks noChangeArrowheads="1"/>
            </p:cNvSpPr>
            <p:nvPr/>
          </p:nvSpPr>
          <p:spPr bwMode="auto">
            <a:xfrm>
              <a:off x="7396079" y="3690637"/>
              <a:ext cx="533507" cy="762000"/>
            </a:xfrm>
            <a:prstGeom prst="ellipse">
              <a:avLst/>
            </a:prstGeom>
            <a:solidFill>
              <a:schemeClr val="tx2">
                <a:lumMod val="20000"/>
                <a:lumOff val="80000"/>
              </a:schemeClr>
            </a:solidFill>
            <a:ln w="9525">
              <a:solidFill>
                <a:schemeClr val="tx1"/>
              </a:solidFill>
              <a:prstDash val="dash"/>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36000" tIns="0" rIns="36000" bIns="0" anchor="ctr"/>
            <a:lstStyle/>
            <a:p>
              <a:pPr algn="ctr"/>
              <a:r>
                <a:rPr lang="ja-JP" altLang="en-US" sz="1000" dirty="0"/>
                <a:t>マッチ</a:t>
              </a:r>
            </a:p>
            <a:p>
              <a:pPr algn="ctr"/>
              <a:r>
                <a:rPr lang="ja-JP" altLang="en-US" sz="1000" dirty="0" smtClean="0"/>
                <a:t>ング</a:t>
              </a:r>
              <a:endParaRPr lang="ja-JP" altLang="en-US" sz="1000" dirty="0"/>
            </a:p>
          </p:txBody>
        </p:sp>
        <p:sp>
          <p:nvSpPr>
            <p:cNvPr id="78" name="Oval 1057"/>
            <p:cNvSpPr>
              <a:spLocks noChangeArrowheads="1"/>
            </p:cNvSpPr>
            <p:nvPr/>
          </p:nvSpPr>
          <p:spPr bwMode="auto">
            <a:xfrm>
              <a:off x="5929322" y="3730335"/>
              <a:ext cx="533507" cy="762000"/>
            </a:xfrm>
            <a:prstGeom prst="ellipse">
              <a:avLst/>
            </a:prstGeom>
            <a:solidFill>
              <a:schemeClr val="tx2">
                <a:lumMod val="20000"/>
                <a:lumOff val="80000"/>
              </a:schemeClr>
            </a:solidFill>
            <a:ln w="9525">
              <a:solidFill>
                <a:schemeClr val="tx1"/>
              </a:solidFill>
              <a:prstDash val="dash"/>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36000" tIns="0" rIns="36000" bIns="0" anchor="ctr"/>
            <a:lstStyle/>
            <a:p>
              <a:pPr algn="ctr"/>
              <a:r>
                <a:rPr lang="ja-JP" altLang="en-US" sz="1000"/>
                <a:t>マッチ</a:t>
              </a:r>
            </a:p>
            <a:p>
              <a:pPr algn="ctr"/>
              <a:r>
                <a:rPr lang="ja-JP" altLang="en-US" sz="1000"/>
                <a:t>ング</a:t>
              </a:r>
            </a:p>
          </p:txBody>
        </p:sp>
        <p:sp>
          <p:nvSpPr>
            <p:cNvPr id="79" name="Rectangle 1062"/>
            <p:cNvSpPr>
              <a:spLocks noChangeArrowheads="1"/>
            </p:cNvSpPr>
            <p:nvPr/>
          </p:nvSpPr>
          <p:spPr bwMode="auto">
            <a:xfrm>
              <a:off x="5643570" y="5047959"/>
              <a:ext cx="2857520" cy="142876"/>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dirty="0" smtClean="0"/>
                <a:t>国 ・ 県 </a:t>
              </a:r>
              <a:endParaRPr lang="ja-JP" altLang="en-US" sz="1200" dirty="0"/>
            </a:p>
          </p:txBody>
        </p:sp>
        <p:sp>
          <p:nvSpPr>
            <p:cNvPr id="80" name="Line 1063"/>
            <p:cNvSpPr>
              <a:spLocks noChangeShapeType="1"/>
            </p:cNvSpPr>
            <p:nvPr/>
          </p:nvSpPr>
          <p:spPr bwMode="auto">
            <a:xfrm>
              <a:off x="5715008" y="4619331"/>
              <a:ext cx="0" cy="42862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Text Box 1065"/>
            <p:cNvSpPr txBox="1">
              <a:spLocks noChangeArrowheads="1"/>
            </p:cNvSpPr>
            <p:nvPr/>
          </p:nvSpPr>
          <p:spPr bwMode="auto">
            <a:xfrm>
              <a:off x="5345413" y="4690769"/>
              <a:ext cx="298184" cy="591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anchor="ctr"/>
            <a:lstStyle/>
            <a:p>
              <a:pPr>
                <a:spcBef>
                  <a:spcPct val="50000"/>
                </a:spcBef>
              </a:pPr>
              <a:r>
                <a:rPr lang="ja-JP" altLang="en-US" sz="1100" dirty="0">
                  <a:latin typeface="ＭＳ Ｐ明朝" pitchFamily="18" charset="-128"/>
                  <a:ea typeface="ＭＳ Ｐ明朝" pitchFamily="18" charset="-128"/>
                </a:rPr>
                <a:t>計画書</a:t>
              </a:r>
            </a:p>
          </p:txBody>
        </p:sp>
        <p:sp>
          <p:nvSpPr>
            <p:cNvPr id="82" name="Line 1066"/>
            <p:cNvSpPr>
              <a:spLocks noChangeShapeType="1"/>
            </p:cNvSpPr>
            <p:nvPr/>
          </p:nvSpPr>
          <p:spPr bwMode="auto">
            <a:xfrm flipH="1" flipV="1">
              <a:off x="8429652" y="4619330"/>
              <a:ext cx="0" cy="45583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Rectangle 1070"/>
            <p:cNvSpPr>
              <a:spLocks noChangeArrowheads="1"/>
            </p:cNvSpPr>
            <p:nvPr/>
          </p:nvSpPr>
          <p:spPr bwMode="auto">
            <a:xfrm>
              <a:off x="6500826" y="3904951"/>
              <a:ext cx="857256" cy="17938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0" rIns="36000" bIns="0" anchor="ctr"/>
            <a:lstStyle/>
            <a:p>
              <a:r>
                <a:rPr lang="ja-JP" altLang="en-US" sz="900" dirty="0">
                  <a:latin typeface="ＭＳ Ｐ明朝" pitchFamily="18" charset="-128"/>
                  <a:ea typeface="ＭＳ Ｐ明朝" pitchFamily="18" charset="-128"/>
                </a:rPr>
                <a:t>集成材工場</a:t>
              </a:r>
            </a:p>
          </p:txBody>
        </p:sp>
        <p:sp>
          <p:nvSpPr>
            <p:cNvPr id="84" name="Rectangle 1071"/>
            <p:cNvSpPr>
              <a:spLocks noChangeArrowheads="1"/>
            </p:cNvSpPr>
            <p:nvPr/>
          </p:nvSpPr>
          <p:spPr bwMode="auto">
            <a:xfrm>
              <a:off x="6500826" y="4333579"/>
              <a:ext cx="857256" cy="17938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0" rIns="36000" bIns="0" anchor="ctr"/>
            <a:lstStyle/>
            <a:p>
              <a:r>
                <a:rPr lang="ja-JP" altLang="en-US" sz="900" dirty="0">
                  <a:latin typeface="ＭＳ Ｐ明朝" pitchFamily="18" charset="-128"/>
                  <a:ea typeface="ＭＳ Ｐ明朝" pitchFamily="18" charset="-128"/>
                </a:rPr>
                <a:t>合板工場</a:t>
              </a:r>
            </a:p>
          </p:txBody>
        </p:sp>
        <p:sp>
          <p:nvSpPr>
            <p:cNvPr id="85" name="Rectangle 1073"/>
            <p:cNvSpPr>
              <a:spLocks noChangeArrowheads="1"/>
            </p:cNvSpPr>
            <p:nvPr/>
          </p:nvSpPr>
          <p:spPr bwMode="auto">
            <a:xfrm>
              <a:off x="7912722" y="4181172"/>
              <a:ext cx="1016996" cy="185740"/>
            </a:xfrm>
            <a:prstGeom prst="rect">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0" rIns="36000" bIns="0" anchor="ctr"/>
            <a:lstStyle/>
            <a:p>
              <a:r>
                <a:rPr lang="ja-JP" altLang="en-US" sz="900" dirty="0">
                  <a:latin typeface="ＭＳ Ｐ明朝" pitchFamily="18" charset="-128"/>
                  <a:ea typeface="ＭＳ Ｐ明朝" pitchFamily="18" charset="-128"/>
                </a:rPr>
                <a:t>素材</a:t>
              </a:r>
              <a:r>
                <a:rPr lang="ja-JP" altLang="en-US" sz="900" dirty="0" smtClean="0">
                  <a:latin typeface="ＭＳ Ｐ明朝" pitchFamily="18" charset="-128"/>
                  <a:ea typeface="ＭＳ Ｐ明朝" pitchFamily="18" charset="-128"/>
                </a:rPr>
                <a:t>生産業者等</a:t>
              </a:r>
              <a:endParaRPr lang="ja-JP" altLang="en-US" sz="900" dirty="0">
                <a:latin typeface="ＭＳ Ｐ明朝" pitchFamily="18" charset="-128"/>
                <a:ea typeface="ＭＳ Ｐ明朝" pitchFamily="18" charset="-128"/>
              </a:endParaRPr>
            </a:p>
          </p:txBody>
        </p:sp>
        <p:sp>
          <p:nvSpPr>
            <p:cNvPr id="86" name="Rectangle 1074"/>
            <p:cNvSpPr>
              <a:spLocks noChangeArrowheads="1"/>
            </p:cNvSpPr>
            <p:nvPr/>
          </p:nvSpPr>
          <p:spPr bwMode="auto">
            <a:xfrm>
              <a:off x="7903225" y="3652536"/>
              <a:ext cx="838368" cy="307940"/>
            </a:xfrm>
            <a:prstGeom prst="rect">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0" rIns="36000" bIns="0" anchor="ctr"/>
            <a:lstStyle/>
            <a:p>
              <a:r>
                <a:rPr lang="ja-JP" altLang="en-US" sz="900" dirty="0">
                  <a:latin typeface="ＭＳ Ｐ明朝" pitchFamily="18" charset="-128"/>
                  <a:ea typeface="ＭＳ Ｐ明朝" pitchFamily="18" charset="-128"/>
                </a:rPr>
                <a:t>森林所有者・林業公社</a:t>
              </a:r>
            </a:p>
          </p:txBody>
        </p:sp>
        <p:sp>
          <p:nvSpPr>
            <p:cNvPr id="87" name="Rectangle 1075"/>
            <p:cNvSpPr>
              <a:spLocks noChangeArrowheads="1"/>
            </p:cNvSpPr>
            <p:nvPr/>
          </p:nvSpPr>
          <p:spPr bwMode="auto">
            <a:xfrm>
              <a:off x="5857885" y="4722521"/>
              <a:ext cx="935225" cy="215900"/>
            </a:xfrm>
            <a:prstGeom prst="rect">
              <a:avLst/>
            </a:prstGeom>
            <a:solidFill>
              <a:srgbClr val="FF99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36000" tIns="0" rIns="36000" bIns="0" anchor="ctr"/>
            <a:lstStyle/>
            <a:p>
              <a:pPr algn="ctr"/>
              <a:r>
                <a:rPr lang="ja-JP" altLang="en-US" sz="1000"/>
                <a:t>コーディネーター</a:t>
              </a:r>
            </a:p>
          </p:txBody>
        </p:sp>
        <p:sp>
          <p:nvSpPr>
            <p:cNvPr id="88" name="Rectangle 1076"/>
            <p:cNvSpPr>
              <a:spLocks noChangeArrowheads="1"/>
            </p:cNvSpPr>
            <p:nvPr/>
          </p:nvSpPr>
          <p:spPr bwMode="auto">
            <a:xfrm>
              <a:off x="7286644" y="4720923"/>
              <a:ext cx="935226" cy="215900"/>
            </a:xfrm>
            <a:prstGeom prst="rect">
              <a:avLst/>
            </a:prstGeom>
            <a:solidFill>
              <a:srgbClr val="FF99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36000" tIns="0" rIns="36000" bIns="0" anchor="ctr"/>
            <a:lstStyle/>
            <a:p>
              <a:pPr algn="ctr"/>
              <a:r>
                <a:rPr lang="ja-JP" altLang="en-US" sz="1000"/>
                <a:t>コーディネーター</a:t>
              </a:r>
            </a:p>
          </p:txBody>
        </p:sp>
        <p:sp>
          <p:nvSpPr>
            <p:cNvPr id="89" name="AutoShape 1077"/>
            <p:cNvSpPr>
              <a:spLocks noChangeArrowheads="1"/>
            </p:cNvSpPr>
            <p:nvPr/>
          </p:nvSpPr>
          <p:spPr bwMode="auto">
            <a:xfrm>
              <a:off x="6182976" y="4476455"/>
              <a:ext cx="215943" cy="219072"/>
            </a:xfrm>
            <a:prstGeom prst="upArrow">
              <a:avLst>
                <a:gd name="adj1" fmla="val 50000"/>
                <a:gd name="adj2" fmla="val 50000"/>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90" name="AutoShape 1078"/>
            <p:cNvSpPr>
              <a:spLocks noChangeArrowheads="1"/>
            </p:cNvSpPr>
            <p:nvPr/>
          </p:nvSpPr>
          <p:spPr bwMode="auto">
            <a:xfrm>
              <a:off x="7569095" y="4503437"/>
              <a:ext cx="215943" cy="219072"/>
            </a:xfrm>
            <a:prstGeom prst="upArrow">
              <a:avLst>
                <a:gd name="adj1" fmla="val 50000"/>
                <a:gd name="adj2" fmla="val 50000"/>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dirty="0"/>
            </a:p>
          </p:txBody>
        </p:sp>
        <p:sp>
          <p:nvSpPr>
            <p:cNvPr id="91" name="Rectangle 1079"/>
            <p:cNvSpPr>
              <a:spLocks noChangeArrowheads="1"/>
            </p:cNvSpPr>
            <p:nvPr/>
          </p:nvSpPr>
          <p:spPr bwMode="auto">
            <a:xfrm>
              <a:off x="5858078" y="3452739"/>
              <a:ext cx="576379" cy="9177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36000" tIns="0" rIns="36000" bIns="0" anchor="ctr"/>
            <a:lstStyle/>
            <a:p>
              <a:pPr algn="ctr"/>
              <a:r>
                <a:rPr lang="ja-JP" altLang="en-US" sz="900" dirty="0">
                  <a:latin typeface="ＭＳ Ｐ明朝" pitchFamily="18" charset="-128"/>
                  <a:ea typeface="ＭＳ Ｐ明朝" pitchFamily="18" charset="-128"/>
                </a:rPr>
                <a:t>情報共有化</a:t>
              </a:r>
            </a:p>
          </p:txBody>
        </p:sp>
        <p:sp>
          <p:nvSpPr>
            <p:cNvPr id="92" name="AutoShape 1081"/>
            <p:cNvSpPr>
              <a:spLocks noChangeArrowheads="1"/>
            </p:cNvSpPr>
            <p:nvPr/>
          </p:nvSpPr>
          <p:spPr bwMode="auto">
            <a:xfrm>
              <a:off x="7369681" y="3350875"/>
              <a:ext cx="728809" cy="274326"/>
            </a:xfrm>
            <a:prstGeom prst="leftRightArrow">
              <a:avLst>
                <a:gd name="adj1" fmla="val 63231"/>
                <a:gd name="adj2" fmla="val 36031"/>
              </a:avLst>
            </a:prstGeom>
            <a:solidFill>
              <a:schemeClr val="tx2">
                <a:lumMod val="20000"/>
                <a:lumOff val="80000"/>
              </a:schemeClr>
            </a:solidFill>
            <a:ln w="6350">
              <a:solidFill>
                <a:schemeClr val="tx2">
                  <a:lumMod val="60000"/>
                  <a:lumOff val="40000"/>
                </a:schemeClr>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 name="Rectangle 1080"/>
            <p:cNvSpPr>
              <a:spLocks noChangeArrowheads="1"/>
            </p:cNvSpPr>
            <p:nvPr/>
          </p:nvSpPr>
          <p:spPr bwMode="auto">
            <a:xfrm>
              <a:off x="7442721" y="3452739"/>
              <a:ext cx="576379" cy="9177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36000" tIns="0" rIns="36000" bIns="0" anchor="ctr"/>
            <a:lstStyle/>
            <a:p>
              <a:pPr algn="ctr"/>
              <a:r>
                <a:rPr lang="ja-JP" altLang="en-US" sz="900" dirty="0">
                  <a:latin typeface="ＭＳ Ｐ明朝" pitchFamily="18" charset="-128"/>
                  <a:ea typeface="ＭＳ Ｐ明朝" pitchFamily="18" charset="-128"/>
                </a:rPr>
                <a:t>情報共有化</a:t>
              </a:r>
            </a:p>
          </p:txBody>
        </p:sp>
        <p:sp>
          <p:nvSpPr>
            <p:cNvPr id="95" name="Rectangle 1083"/>
            <p:cNvSpPr>
              <a:spLocks noChangeArrowheads="1"/>
            </p:cNvSpPr>
            <p:nvPr/>
          </p:nvSpPr>
          <p:spPr bwMode="auto">
            <a:xfrm>
              <a:off x="7912725" y="4398619"/>
              <a:ext cx="863774" cy="168317"/>
            </a:xfrm>
            <a:prstGeom prst="rect">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0" rIns="36000" bIns="0" anchor="ctr"/>
            <a:lstStyle/>
            <a:p>
              <a:r>
                <a:rPr lang="ja-JP" altLang="en-US" sz="900" dirty="0">
                  <a:latin typeface="ＭＳ Ｐ明朝" pitchFamily="18" charset="-128"/>
                  <a:ea typeface="ＭＳ Ｐ明朝" pitchFamily="18" charset="-128"/>
                </a:rPr>
                <a:t>原木市場</a:t>
              </a:r>
            </a:p>
          </p:txBody>
        </p:sp>
        <p:sp>
          <p:nvSpPr>
            <p:cNvPr id="96" name="AutoShape 1084"/>
            <p:cNvSpPr>
              <a:spLocks noChangeArrowheads="1"/>
            </p:cNvSpPr>
            <p:nvPr/>
          </p:nvSpPr>
          <p:spPr bwMode="auto">
            <a:xfrm>
              <a:off x="6793111" y="4690769"/>
              <a:ext cx="500066" cy="288925"/>
            </a:xfrm>
            <a:prstGeom prst="leftRightArrow">
              <a:avLst>
                <a:gd name="adj1" fmla="val 62639"/>
                <a:gd name="adj2" fmla="val 40084"/>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000" dirty="0">
                  <a:latin typeface="ＭＳ Ｐ明朝" pitchFamily="18" charset="-128"/>
                  <a:ea typeface="ＭＳ Ｐ明朝" pitchFamily="18" charset="-128"/>
                </a:rPr>
                <a:t>連携</a:t>
              </a:r>
            </a:p>
          </p:txBody>
        </p:sp>
        <p:sp>
          <p:nvSpPr>
            <p:cNvPr id="97" name="Rectangle 1048"/>
            <p:cNvSpPr>
              <a:spLocks noChangeArrowheads="1"/>
            </p:cNvSpPr>
            <p:nvPr/>
          </p:nvSpPr>
          <p:spPr bwMode="auto">
            <a:xfrm>
              <a:off x="5143504" y="3976389"/>
              <a:ext cx="795344" cy="323850"/>
            </a:xfrm>
            <a:prstGeom prst="rect">
              <a:avLst/>
            </a:prstGeom>
            <a:solidFill>
              <a:srgbClr val="FFFFFF"/>
            </a:solidFill>
            <a:ln w="9525">
              <a:solidFill>
                <a:schemeClr val="tx1"/>
              </a:solidFill>
              <a:miter lim="800000"/>
              <a:headEnd/>
              <a:tailEnd/>
            </a:ln>
            <a:effectLst/>
          </p:spPr>
          <p:txBody>
            <a:bodyPr lIns="36000" tIns="0" rIns="36000" bIns="0" anchor="ctr"/>
            <a:lstStyle/>
            <a:p>
              <a:r>
                <a:rPr lang="ja-JP" altLang="en-US" sz="900" dirty="0"/>
                <a:t>大手住宅</a:t>
              </a:r>
              <a:endParaRPr lang="en-US" altLang="ja-JP" sz="900" dirty="0"/>
            </a:p>
            <a:p>
              <a:r>
                <a:rPr lang="ja-JP" altLang="en-US" sz="900" dirty="0"/>
                <a:t>　</a:t>
              </a:r>
              <a:r>
                <a:rPr lang="ja-JP" altLang="en-US" sz="900" dirty="0" smtClean="0"/>
                <a:t>メーカー</a:t>
              </a:r>
              <a:r>
                <a:rPr lang="ja-JP" altLang="en-US" sz="900" dirty="0"/>
                <a:t>等</a:t>
              </a:r>
            </a:p>
          </p:txBody>
        </p:sp>
      </p:grpSp>
      <p:grpSp>
        <p:nvGrpSpPr>
          <p:cNvPr id="98" name="グループ化 97"/>
          <p:cNvGrpSpPr/>
          <p:nvPr/>
        </p:nvGrpSpPr>
        <p:grpSpPr>
          <a:xfrm>
            <a:off x="142844" y="2708920"/>
            <a:ext cx="8928100" cy="295276"/>
            <a:chOff x="0" y="-234967"/>
            <a:chExt cx="8928100" cy="295276"/>
          </a:xfrm>
        </p:grpSpPr>
        <p:sp>
          <p:nvSpPr>
            <p:cNvPr id="99" name="正方形/長方形 98"/>
            <p:cNvSpPr/>
            <p:nvPr/>
          </p:nvSpPr>
          <p:spPr>
            <a:xfrm>
              <a:off x="0" y="-234967"/>
              <a:ext cx="8928100" cy="295276"/>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00" name="正方形/長方形 99"/>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５－２</a:t>
              </a:r>
              <a:endParaRPr lang="ja-JP" altLang="en-US" sz="1400" b="1" dirty="0">
                <a:solidFill>
                  <a:schemeClr val="tx1"/>
                </a:solidFill>
                <a:latin typeface="ＭＳ ゴシック" pitchFamily="49" charset="-128"/>
                <a:ea typeface="ＭＳ ゴシック" pitchFamily="49" charset="-128"/>
              </a:endParaRPr>
            </a:p>
          </p:txBody>
        </p:sp>
        <p:sp>
          <p:nvSpPr>
            <p:cNvPr id="101" name="正方形/長方形 100"/>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地域材の需要拡大による林業の活性化</a:t>
              </a:r>
              <a:r>
                <a:rPr lang="en-US" altLang="ja-JP" sz="1400" dirty="0" smtClean="0">
                  <a:solidFill>
                    <a:schemeClr val="tx1"/>
                  </a:solidFill>
                </a:rPr>
                <a:t>	</a:t>
              </a:r>
              <a:endParaRPr lang="ja-JP" altLang="en-US" sz="1400" dirty="0" smtClean="0">
                <a:solidFill>
                  <a:schemeClr val="tx1"/>
                </a:solidFill>
              </a:endParaRPr>
            </a:p>
          </p:txBody>
        </p:sp>
      </p:grpSp>
      <p:sp>
        <p:nvSpPr>
          <p:cNvPr id="102" name="正方形/長方形 101"/>
          <p:cNvSpPr/>
          <p:nvPr/>
        </p:nvSpPr>
        <p:spPr>
          <a:xfrm>
            <a:off x="-11430112" y="6143206"/>
            <a:ext cx="8710642" cy="284400"/>
          </a:xfrm>
          <a:prstGeom prst="rect">
            <a:avLst/>
          </a:prstGeom>
          <a:solidFill>
            <a:srgbClr val="FFFF99">
              <a:alpha val="49804"/>
            </a:srgbClr>
          </a:solid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8435975" algn="r"/>
              </a:tabLst>
              <a:defRPr/>
            </a:pPr>
            <a:r>
              <a:rPr lang="ja-JP" altLang="en-US" sz="1300" dirty="0" smtClean="0">
                <a:solidFill>
                  <a:schemeClr val="tx1"/>
                </a:solidFill>
                <a:latin typeface="ＭＳ Ｐゴシック" pitchFamily="50" charset="-128"/>
              </a:rPr>
              <a:t>■ </a:t>
            </a:r>
            <a:r>
              <a:rPr lang="ja-JP" altLang="en-US" sz="1400" dirty="0" smtClean="0">
                <a:solidFill>
                  <a:schemeClr val="tx1"/>
                </a:solidFill>
                <a:latin typeface="ＭＳ Ｐゴシック" pitchFamily="50" charset="-128"/>
              </a:rPr>
              <a:t> </a:t>
            </a:r>
            <a:r>
              <a:rPr lang="en-US" altLang="ja-JP" sz="1300" dirty="0" smtClean="0">
                <a:solidFill>
                  <a:schemeClr val="tx1"/>
                </a:solidFill>
                <a:latin typeface="ＭＳ Ｐゴシック" pitchFamily="50" charset="-128"/>
              </a:rPr>
              <a:t>J-</a:t>
            </a:r>
            <a:r>
              <a:rPr lang="ja-JP" altLang="en-US" sz="1300" dirty="0" smtClean="0">
                <a:solidFill>
                  <a:schemeClr val="tx1"/>
                </a:solidFill>
                <a:latin typeface="ＭＳ Ｐゴシック" pitchFamily="50" charset="-128"/>
              </a:rPr>
              <a:t>クレジット制度における吸収系事業の拡大普及</a:t>
            </a:r>
            <a:endParaRPr lang="en-US" altLang="ja-JP" sz="1300" dirty="0" smtClean="0">
              <a:solidFill>
                <a:schemeClr val="tx1"/>
              </a:solidFill>
              <a:latin typeface="ＭＳ Ｐゴシック" pitchFamily="50" charset="-128"/>
            </a:endParaRPr>
          </a:p>
        </p:txBody>
      </p:sp>
      <p:sp>
        <p:nvSpPr>
          <p:cNvPr id="104" name="テキスト ボックス 28"/>
          <p:cNvSpPr txBox="1">
            <a:spLocks noChangeArrowheads="1"/>
          </p:cNvSpPr>
          <p:nvPr/>
        </p:nvSpPr>
        <p:spPr bwMode="auto">
          <a:xfrm>
            <a:off x="-5143568" y="3327403"/>
            <a:ext cx="4714908" cy="2744341"/>
          </a:xfrm>
          <a:prstGeom prst="rect">
            <a:avLst/>
          </a:prstGeom>
          <a:noFill/>
          <a:ln w="9525">
            <a:noFill/>
            <a:miter lim="800000"/>
            <a:headEnd/>
            <a:tailEnd/>
          </a:ln>
        </p:spPr>
        <p:txBody>
          <a:bodyPr wrap="square">
            <a:spAutoFit/>
          </a:bodyPr>
          <a:lstStyle/>
          <a:p>
            <a:pPr>
              <a:lnSpc>
                <a:spcPts val="1800"/>
              </a:lnSpc>
              <a:defRPr/>
            </a:pPr>
            <a:r>
              <a:rPr lang="ja-JP" altLang="en-US" sz="1200" dirty="0" smtClean="0">
                <a:latin typeface="ＭＳ Ｐゴシック" charset="-128"/>
              </a:rPr>
              <a:t>○吸収系事業の使用範囲等の拡大</a:t>
            </a:r>
            <a:endParaRPr lang="en-US" altLang="ja-JP" sz="1200" dirty="0" smtClean="0">
              <a:latin typeface="ＭＳ Ｐゴシック" charset="-128"/>
            </a:endParaRPr>
          </a:p>
          <a:p>
            <a:pPr marL="171450" indent="-171450">
              <a:spcAft>
                <a:spcPts val="400"/>
              </a:spcAft>
              <a:buFont typeface="Arial" pitchFamily="34" charset="0"/>
              <a:buChar char="•"/>
              <a:defRPr/>
            </a:pPr>
            <a:r>
              <a:rPr lang="ja-JP" altLang="en-US" sz="1200" dirty="0" smtClean="0">
                <a:latin typeface="ＭＳ Ｐ明朝" pitchFamily="18" charset="-128"/>
                <a:ea typeface="ＭＳ Ｐ明朝" pitchFamily="18" charset="-128"/>
              </a:rPr>
              <a:t>国内クレジット制度とＪ－ＶＥＲ制度を統合して２０１３年度から創設されたＪ</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クレジット制度において、吸収系事業の一層の拡大を図るため、森林管理プロジェクトに由来するクレジットが、低炭素社会実行計画の目標達成に使用可能となるよう位置付ける。</a:t>
            </a:r>
            <a:endParaRPr lang="en-US" altLang="ja-JP" sz="1200" dirty="0" smtClean="0">
              <a:latin typeface="ＭＳ Ｐ明朝" pitchFamily="18" charset="-128"/>
              <a:ea typeface="ＭＳ Ｐ明朝" pitchFamily="18" charset="-128"/>
            </a:endParaRPr>
          </a:p>
          <a:p>
            <a:pPr marL="171450" indent="-171450">
              <a:spcAft>
                <a:spcPts val="400"/>
              </a:spcAft>
              <a:buFont typeface="Arial" pitchFamily="34" charset="0"/>
              <a:buChar char="•"/>
              <a:defRPr/>
            </a:pPr>
            <a:r>
              <a:rPr lang="ja-JP" altLang="en-US" sz="1200" dirty="0" smtClean="0">
                <a:latin typeface="ＭＳ Ｐ明朝" pitchFamily="18" charset="-128"/>
                <a:ea typeface="ＭＳ Ｐ明朝" pitchFamily="18" charset="-128"/>
              </a:rPr>
              <a:t>また、木材が炭素</a:t>
            </a:r>
            <a:r>
              <a:rPr lang="ja-JP" altLang="en-US" sz="1200" dirty="0">
                <a:latin typeface="ＭＳ Ｐ明朝" pitchFamily="18" charset="-128"/>
                <a:ea typeface="ＭＳ Ｐ明朝" pitchFamily="18" charset="-128"/>
              </a:rPr>
              <a:t>の貯蔵、石油製品等の代替などにつながるという認識のもと</a:t>
            </a:r>
            <a:r>
              <a:rPr lang="ja-JP" altLang="en-US" sz="1200" dirty="0" smtClean="0">
                <a:latin typeface="ＭＳ Ｐ明朝" pitchFamily="18" charset="-128"/>
                <a:ea typeface="ＭＳ Ｐ明朝" pitchFamily="18" charset="-128"/>
              </a:rPr>
              <a:t>、対象となるプロジェクトに「地域木材の利用増」を含める。（例：内装</a:t>
            </a:r>
            <a:r>
              <a:rPr lang="ja-JP" altLang="en-US" sz="1200" dirty="0">
                <a:latin typeface="ＭＳ Ｐ明朝" pitchFamily="18" charset="-128"/>
                <a:ea typeface="ＭＳ Ｐ明朝" pitchFamily="18" charset="-128"/>
              </a:rPr>
              <a:t>の木質化など</a:t>
            </a:r>
            <a:r>
              <a:rPr lang="ja-JP" altLang="en-US" sz="1200" dirty="0" smtClean="0">
                <a:latin typeface="ＭＳ Ｐ明朝" pitchFamily="18" charset="-128"/>
                <a:ea typeface="ＭＳ Ｐ明朝" pitchFamily="18" charset="-128"/>
              </a:rPr>
              <a:t>）</a:t>
            </a:r>
            <a:endParaRPr lang="en-US" altLang="ja-JP" sz="1200" dirty="0" smtClean="0">
              <a:latin typeface="ＭＳ Ｐ明朝" pitchFamily="18" charset="-128"/>
              <a:ea typeface="ＭＳ Ｐ明朝" pitchFamily="18" charset="-128"/>
            </a:endParaRPr>
          </a:p>
          <a:p>
            <a:pPr marL="171450" indent="-171450">
              <a:spcAft>
                <a:spcPts val="400"/>
              </a:spcAft>
              <a:buFont typeface="Arial" pitchFamily="34" charset="0"/>
              <a:buChar char="•"/>
              <a:defRPr/>
            </a:pPr>
            <a:r>
              <a:rPr lang="en-US" altLang="ja-JP" sz="1200" dirty="0" smtClean="0">
                <a:latin typeface="ＭＳ Ｐ明朝" pitchFamily="18" charset="-128"/>
                <a:ea typeface="ＭＳ Ｐ明朝" pitchFamily="18" charset="-128"/>
              </a:rPr>
              <a:t>CO2</a:t>
            </a:r>
            <a:r>
              <a:rPr lang="ja-JP" altLang="en-US" sz="1200" dirty="0" smtClean="0">
                <a:latin typeface="ＭＳ Ｐ明朝" pitchFamily="18" charset="-128"/>
                <a:ea typeface="ＭＳ Ｐ明朝" pitchFamily="18" charset="-128"/>
              </a:rPr>
              <a:t>排出削減活動や森林保全活動によって生じる排出削減・吸収量を認証する</a:t>
            </a:r>
            <a:r>
              <a:rPr lang="en-US" altLang="ja-JP" sz="1200" dirty="0" smtClean="0">
                <a:latin typeface="ＭＳ Ｐ明朝" pitchFamily="18" charset="-128"/>
                <a:ea typeface="ＭＳ Ｐ明朝" pitchFamily="18" charset="-128"/>
              </a:rPr>
              <a:t>J</a:t>
            </a:r>
            <a:r>
              <a:rPr lang="ja-JP" altLang="en-US" sz="1200" dirty="0" smtClean="0">
                <a:latin typeface="ＭＳ Ｐ明朝" pitchFamily="18" charset="-128"/>
                <a:ea typeface="ＭＳ Ｐ明朝" pitchFamily="18" charset="-128"/>
              </a:rPr>
              <a:t>クレジット制度において、森林保全活動によって認証される範囲が限定的</a:t>
            </a:r>
          </a:p>
          <a:p>
            <a:pPr marL="171450" indent="-171450">
              <a:spcAft>
                <a:spcPts val="400"/>
              </a:spcAft>
              <a:buFont typeface="Arial" pitchFamily="34" charset="0"/>
              <a:buChar char="•"/>
              <a:defRPr/>
            </a:pP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提案</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森林活動に関する認証範囲の拡大</a:t>
            </a:r>
          </a:p>
          <a:p>
            <a:pPr marL="171450" indent="-171450">
              <a:spcAft>
                <a:spcPts val="400"/>
              </a:spcAft>
              <a:buFont typeface="Arial" pitchFamily="34" charset="0"/>
              <a:buChar char="•"/>
              <a:defRPr/>
            </a:pPr>
            <a:endParaRPr lang="en-US" altLang="ja-JP" sz="1200" dirty="0" smtClean="0">
              <a:latin typeface="ＭＳ Ｐ明朝" pitchFamily="18" charset="-128"/>
              <a:ea typeface="ＭＳ Ｐ明朝" pitchFamily="18" charset="-128"/>
            </a:endParaRPr>
          </a:p>
        </p:txBody>
      </p:sp>
      <p:graphicFrame>
        <p:nvGraphicFramePr>
          <p:cNvPr id="105" name="表 104"/>
          <p:cNvGraphicFramePr>
            <a:graphicFrameLocks noGrp="1"/>
          </p:cNvGraphicFramePr>
          <p:nvPr>
            <p:extLst>
              <p:ext uri="{D42A27DB-BD31-4B8C-83A1-F6EECF244321}">
                <p14:modId xmlns="" xmlns:p14="http://schemas.microsoft.com/office/powerpoint/2010/main" val="2184996651"/>
              </p:ext>
            </p:extLst>
          </p:nvPr>
        </p:nvGraphicFramePr>
        <p:xfrm>
          <a:off x="357158" y="5072074"/>
          <a:ext cx="3643338" cy="564522"/>
        </p:xfrm>
        <a:graphic>
          <a:graphicData uri="http://schemas.openxmlformats.org/drawingml/2006/table">
            <a:tbl>
              <a:tblPr firstRow="1" bandRow="1">
                <a:tableStyleId>{5C22544A-7EE6-4342-B048-85BDC9FD1C3A}</a:tableStyleId>
              </a:tblPr>
              <a:tblGrid>
                <a:gridCol w="1143008"/>
                <a:gridCol w="642942"/>
                <a:gridCol w="571504"/>
                <a:gridCol w="642942"/>
                <a:gridCol w="642942"/>
              </a:tblGrid>
              <a:tr h="225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クレジットの用途</a:t>
                      </a:r>
                      <a:r>
                        <a:rPr kumimoji="1" lang="en-US" altLang="ja-JP" sz="900" dirty="0" smtClean="0">
                          <a:solidFill>
                            <a:schemeClr val="tx1"/>
                          </a:solidFill>
                          <a:latin typeface="ＭＳ Ｐ明朝" pitchFamily="18" charset="-128"/>
                          <a:ea typeface="ＭＳ Ｐ明朝" pitchFamily="18" charset="-128"/>
                        </a:rPr>
                        <a:t>】</a:t>
                      </a:r>
                      <a:endParaRPr kumimoji="1" lang="ja-JP" altLang="en-US" sz="900" dirty="0" smtClean="0">
                        <a:solidFill>
                          <a:schemeClr val="tx1"/>
                        </a:solidFill>
                        <a:latin typeface="ＭＳ Ｐ明朝" pitchFamily="18" charset="-128"/>
                        <a:ea typeface="ＭＳ Ｐ明朝" pitchFamily="18"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900" b="0" dirty="0" smtClean="0">
                          <a:solidFill>
                            <a:schemeClr val="tx1"/>
                          </a:solidFill>
                        </a:rPr>
                        <a:t>低炭素社会実行計画</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900" b="0" dirty="0" smtClean="0">
                          <a:solidFill>
                            <a:schemeClr val="tx1"/>
                          </a:solidFill>
                        </a:rPr>
                        <a:t>カーボン・オフセット</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900" b="0" dirty="0" smtClean="0">
                          <a:solidFill>
                            <a:schemeClr val="tx1"/>
                          </a:solidFill>
                        </a:rPr>
                        <a:t>温対法</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900" b="0" dirty="0" smtClean="0">
                          <a:solidFill>
                            <a:schemeClr val="tx1"/>
                          </a:solidFill>
                        </a:rPr>
                        <a:t>省エネ法</a:t>
                      </a:r>
                      <a:endParaRPr kumimoji="1" lang="ja-JP" altLang="en-US" sz="9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53042">
                <a:tc>
                  <a:txBody>
                    <a:bodyPr/>
                    <a:lstStyle/>
                    <a:p>
                      <a:pPr algn="ctr"/>
                      <a:r>
                        <a:rPr kumimoji="1" lang="ja-JP" altLang="en-US" sz="900" b="0" dirty="0" smtClean="0">
                          <a:solidFill>
                            <a:schemeClr val="tx1"/>
                          </a:solidFill>
                          <a:latin typeface="+mn-ea"/>
                          <a:ea typeface="+mn-ea"/>
                        </a:rPr>
                        <a:t>排出削減プロジェクト</a:t>
                      </a:r>
                      <a:endParaRPr kumimoji="1" lang="ja-JP" altLang="en-US" sz="9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900" dirty="0" smtClean="0"/>
                        <a:t>○</a:t>
                      </a:r>
                      <a:endParaRPr kumimoji="1" lang="ja-JP" alt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smtClean="0"/>
                        <a:t>○</a:t>
                      </a:r>
                      <a:endParaRPr kumimoji="1" lang="ja-JP" alt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smtClean="0"/>
                        <a:t>○</a:t>
                      </a:r>
                      <a:endParaRPr kumimoji="1" lang="ja-JP" alt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smtClean="0"/>
                        <a:t>○</a:t>
                      </a:r>
                      <a:endParaRPr kumimoji="1" lang="en-US" altLang="ja-JP" sz="9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492">
                <a:tc>
                  <a:txBody>
                    <a:bodyPr/>
                    <a:lstStyle/>
                    <a:p>
                      <a:pPr algn="ctr"/>
                      <a:r>
                        <a:rPr kumimoji="1" lang="ja-JP" altLang="en-US" sz="900" b="0" dirty="0" smtClean="0">
                          <a:solidFill>
                            <a:schemeClr val="tx1"/>
                          </a:solidFill>
                          <a:latin typeface="+mn-ea"/>
                          <a:ea typeface="+mn-ea"/>
                        </a:rPr>
                        <a:t>森林管理プロジェクト</a:t>
                      </a:r>
                      <a:endParaRPr kumimoji="1" lang="ja-JP" altLang="en-US" sz="9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900" dirty="0" smtClean="0"/>
                        <a:t>×</a:t>
                      </a:r>
                      <a:endParaRPr kumimoji="1" lang="ja-JP" alt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smtClean="0"/>
                        <a:t>○</a:t>
                      </a:r>
                      <a:endParaRPr kumimoji="1" lang="ja-JP" alt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smtClean="0"/>
                        <a:t>○</a:t>
                      </a:r>
                      <a:endParaRPr kumimoji="1" lang="ja-JP" alt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dirty="0" smtClean="0"/>
                        <a:t>×</a:t>
                      </a:r>
                      <a:endParaRPr kumimoji="1" lang="ja-JP" alt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106" name="グループ化 105"/>
          <p:cNvGrpSpPr/>
          <p:nvPr/>
        </p:nvGrpSpPr>
        <p:grpSpPr>
          <a:xfrm>
            <a:off x="-3071866" y="5857454"/>
            <a:ext cx="2662037" cy="1357322"/>
            <a:chOff x="293749" y="3797481"/>
            <a:chExt cx="4926323" cy="2511837"/>
          </a:xfrm>
        </p:grpSpPr>
        <p:sp>
          <p:nvSpPr>
            <p:cNvPr id="107" name="正方形/長方形 106"/>
            <p:cNvSpPr/>
            <p:nvPr/>
          </p:nvSpPr>
          <p:spPr>
            <a:xfrm>
              <a:off x="2843808" y="4286700"/>
              <a:ext cx="2304256" cy="11585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円/楕円 107"/>
            <p:cNvSpPr/>
            <p:nvPr/>
          </p:nvSpPr>
          <p:spPr>
            <a:xfrm>
              <a:off x="395536" y="4509120"/>
              <a:ext cx="792000" cy="79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sz="800" dirty="0"/>
            </a:p>
          </p:txBody>
        </p:sp>
        <p:sp>
          <p:nvSpPr>
            <p:cNvPr id="109" name="円/楕円 108"/>
            <p:cNvSpPr/>
            <p:nvPr/>
          </p:nvSpPr>
          <p:spPr>
            <a:xfrm>
              <a:off x="1259632" y="4509120"/>
              <a:ext cx="792000" cy="792000"/>
            </a:xfrm>
            <a:prstGeom prst="ellipse">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sz="800" dirty="0"/>
            </a:p>
          </p:txBody>
        </p:sp>
        <p:sp>
          <p:nvSpPr>
            <p:cNvPr id="110" name="円/楕円 109"/>
            <p:cNvSpPr/>
            <p:nvPr/>
          </p:nvSpPr>
          <p:spPr>
            <a:xfrm>
              <a:off x="395536" y="5445224"/>
              <a:ext cx="792000" cy="792000"/>
            </a:xfrm>
            <a:prstGeom prst="ellipse">
              <a:avLst/>
            </a:prstGeom>
            <a:solidFill>
              <a:schemeClr val="accent6">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sz="800" dirty="0"/>
            </a:p>
          </p:txBody>
        </p:sp>
        <p:sp>
          <p:nvSpPr>
            <p:cNvPr id="111" name="円/楕円 110"/>
            <p:cNvSpPr/>
            <p:nvPr/>
          </p:nvSpPr>
          <p:spPr>
            <a:xfrm>
              <a:off x="1259632" y="5445224"/>
              <a:ext cx="792000" cy="792000"/>
            </a:xfrm>
            <a:prstGeom prst="ellipse">
              <a:avLst/>
            </a:prstGeom>
            <a:solidFill>
              <a:srgbClr val="CC00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sz="800" dirty="0"/>
            </a:p>
          </p:txBody>
        </p:sp>
        <p:sp>
          <p:nvSpPr>
            <p:cNvPr id="112" name="角丸四角形 111"/>
            <p:cNvSpPr/>
            <p:nvPr/>
          </p:nvSpPr>
          <p:spPr>
            <a:xfrm>
              <a:off x="323527" y="4169072"/>
              <a:ext cx="1790644" cy="209909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角丸四角形 112"/>
            <p:cNvSpPr/>
            <p:nvPr/>
          </p:nvSpPr>
          <p:spPr>
            <a:xfrm>
              <a:off x="2736072" y="4169070"/>
              <a:ext cx="2484000" cy="2140248"/>
            </a:xfrm>
            <a:prstGeom prst="round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4" name="直線矢印コネクタ 113"/>
            <p:cNvCxnSpPr/>
            <p:nvPr/>
          </p:nvCxnSpPr>
          <p:spPr>
            <a:xfrm>
              <a:off x="2114171" y="5013176"/>
              <a:ext cx="621901"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flipH="1">
              <a:off x="2123730" y="5517232"/>
              <a:ext cx="612342" cy="0"/>
            </a:xfrm>
            <a:prstGeom prst="straightConnector1">
              <a:avLst/>
            </a:prstGeom>
            <a:ln w="254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116" name="角丸四角形 115"/>
            <p:cNvSpPr/>
            <p:nvPr/>
          </p:nvSpPr>
          <p:spPr>
            <a:xfrm>
              <a:off x="2961502" y="4725144"/>
              <a:ext cx="746402" cy="504056"/>
            </a:xfrm>
            <a:prstGeom prst="roundRect">
              <a:avLst/>
            </a:prstGeom>
            <a:solidFill>
              <a:srgbClr val="00CC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角丸四角形 116"/>
            <p:cNvSpPr/>
            <p:nvPr/>
          </p:nvSpPr>
          <p:spPr>
            <a:xfrm>
              <a:off x="4329654" y="4725144"/>
              <a:ext cx="746402" cy="504056"/>
            </a:xfrm>
            <a:prstGeom prst="roundRect">
              <a:avLst/>
            </a:prstGeom>
            <a:solidFill>
              <a:srgbClr val="00CC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角丸四角形 117"/>
            <p:cNvSpPr/>
            <p:nvPr/>
          </p:nvSpPr>
          <p:spPr>
            <a:xfrm>
              <a:off x="3131840" y="5885189"/>
              <a:ext cx="832870" cy="352123"/>
            </a:xfrm>
            <a:prstGeom prst="roundRect">
              <a:avLst/>
            </a:prstGeom>
            <a:solidFill>
              <a:srgbClr val="00CC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角丸四角形 118"/>
            <p:cNvSpPr/>
            <p:nvPr/>
          </p:nvSpPr>
          <p:spPr>
            <a:xfrm>
              <a:off x="4139952" y="5881978"/>
              <a:ext cx="818410" cy="355334"/>
            </a:xfrm>
            <a:prstGeom prst="roundRect">
              <a:avLst/>
            </a:prstGeom>
            <a:solidFill>
              <a:srgbClr val="00CC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450204" y="4169072"/>
              <a:ext cx="1436042" cy="354747"/>
            </a:xfrm>
            <a:prstGeom prst="rect">
              <a:avLst/>
            </a:prstGeom>
            <a:noFill/>
          </p:spPr>
          <p:txBody>
            <a:bodyPr wrap="none" rtlCol="0">
              <a:spAutoFit/>
            </a:bodyPr>
            <a:lstStyle/>
            <a:p>
              <a:r>
                <a:rPr kumimoji="1" lang="ja-JP" altLang="en-US" sz="700" b="1" dirty="0" smtClean="0">
                  <a:solidFill>
                    <a:schemeClr val="accent1">
                      <a:lumMod val="75000"/>
                    </a:schemeClr>
                  </a:solidFill>
                </a:rPr>
                <a:t>クレジット活用者</a:t>
              </a:r>
              <a:endParaRPr kumimoji="1" lang="ja-JP" altLang="en-US" sz="700" b="1" dirty="0">
                <a:solidFill>
                  <a:schemeClr val="accent1">
                    <a:lumMod val="75000"/>
                  </a:schemeClr>
                </a:solidFill>
              </a:endParaRPr>
            </a:p>
          </p:txBody>
        </p:sp>
        <p:sp>
          <p:nvSpPr>
            <p:cNvPr id="121" name="テキスト ボックス 120"/>
            <p:cNvSpPr txBox="1"/>
            <p:nvPr/>
          </p:nvSpPr>
          <p:spPr>
            <a:xfrm>
              <a:off x="2097009" y="4675781"/>
              <a:ext cx="600340" cy="327459"/>
            </a:xfrm>
            <a:prstGeom prst="rect">
              <a:avLst/>
            </a:prstGeom>
            <a:noFill/>
          </p:spPr>
          <p:txBody>
            <a:bodyPr wrap="none" rtlCol="0">
              <a:spAutoFit/>
            </a:bodyPr>
            <a:lstStyle/>
            <a:p>
              <a:r>
                <a:rPr kumimoji="1" lang="ja-JP" altLang="en-US" sz="600" dirty="0" smtClean="0"/>
                <a:t>資金</a:t>
              </a:r>
              <a:endParaRPr kumimoji="1" lang="ja-JP" altLang="en-US" sz="600" dirty="0"/>
            </a:p>
          </p:txBody>
        </p:sp>
        <p:sp>
          <p:nvSpPr>
            <p:cNvPr id="122" name="テキスト ボックス 121"/>
            <p:cNvSpPr txBox="1"/>
            <p:nvPr/>
          </p:nvSpPr>
          <p:spPr>
            <a:xfrm>
              <a:off x="3165235" y="3797481"/>
              <a:ext cx="1876634" cy="409322"/>
            </a:xfrm>
            <a:prstGeom prst="rect">
              <a:avLst/>
            </a:prstGeom>
            <a:noFill/>
          </p:spPr>
          <p:txBody>
            <a:bodyPr wrap="none" rtlCol="0">
              <a:spAutoFit/>
            </a:bodyPr>
            <a:lstStyle/>
            <a:p>
              <a:r>
                <a:rPr lang="ja-JP" altLang="en-US" sz="900" b="1" dirty="0" smtClean="0">
                  <a:solidFill>
                    <a:srgbClr val="00CC00"/>
                  </a:solidFill>
                </a:rPr>
                <a:t>Ｊ－</a:t>
              </a:r>
              <a:r>
                <a:rPr kumimoji="1" lang="ja-JP" altLang="en-US" sz="900" b="1" dirty="0" smtClean="0">
                  <a:solidFill>
                    <a:srgbClr val="00CC00"/>
                  </a:solidFill>
                </a:rPr>
                <a:t>クレジット制度</a:t>
              </a:r>
              <a:endParaRPr kumimoji="1" lang="ja-JP" altLang="en-US" sz="900" b="1" dirty="0">
                <a:solidFill>
                  <a:srgbClr val="00CC00"/>
                </a:solidFill>
              </a:endParaRPr>
            </a:p>
          </p:txBody>
        </p:sp>
        <p:sp>
          <p:nvSpPr>
            <p:cNvPr id="123" name="テキスト ボックス 122"/>
            <p:cNvSpPr txBox="1"/>
            <p:nvPr/>
          </p:nvSpPr>
          <p:spPr>
            <a:xfrm>
              <a:off x="1970332" y="5562522"/>
              <a:ext cx="864696" cy="327459"/>
            </a:xfrm>
            <a:prstGeom prst="rect">
              <a:avLst/>
            </a:prstGeom>
            <a:noFill/>
          </p:spPr>
          <p:txBody>
            <a:bodyPr wrap="none" rtlCol="0">
              <a:spAutoFit/>
            </a:bodyPr>
            <a:lstStyle/>
            <a:p>
              <a:r>
                <a:rPr kumimoji="1" lang="ja-JP" altLang="en-US" sz="600" dirty="0" smtClean="0"/>
                <a:t>クレジット</a:t>
              </a:r>
              <a:endParaRPr kumimoji="1" lang="ja-JP" altLang="en-US" sz="600" dirty="0"/>
            </a:p>
          </p:txBody>
        </p:sp>
        <p:sp>
          <p:nvSpPr>
            <p:cNvPr id="124" name="テキスト ボックス 123"/>
            <p:cNvSpPr txBox="1"/>
            <p:nvPr/>
          </p:nvSpPr>
          <p:spPr>
            <a:xfrm>
              <a:off x="293749" y="4653137"/>
              <a:ext cx="1009664" cy="573052"/>
            </a:xfrm>
            <a:prstGeom prst="rect">
              <a:avLst/>
            </a:prstGeom>
            <a:noFill/>
          </p:spPr>
          <p:txBody>
            <a:bodyPr wrap="none" rtlCol="0">
              <a:spAutoFit/>
            </a:bodyPr>
            <a:lstStyle/>
            <a:p>
              <a:pPr algn="ctr"/>
              <a:r>
                <a:rPr kumimoji="1" lang="ja-JP" altLang="en-US" sz="500" b="1" dirty="0" smtClean="0">
                  <a:solidFill>
                    <a:schemeClr val="bg1"/>
                  </a:solidFill>
                </a:rPr>
                <a:t>低炭素社会</a:t>
              </a:r>
              <a:endParaRPr kumimoji="1" lang="en-US" altLang="ja-JP" sz="500" b="1" dirty="0" smtClean="0">
                <a:solidFill>
                  <a:schemeClr val="bg1"/>
                </a:solidFill>
              </a:endParaRPr>
            </a:p>
            <a:p>
              <a:pPr algn="ctr"/>
              <a:r>
                <a:rPr lang="ja-JP" altLang="en-US" sz="500" b="1" dirty="0">
                  <a:solidFill>
                    <a:schemeClr val="bg1"/>
                  </a:solidFill>
                </a:rPr>
                <a:t>実行</a:t>
              </a:r>
              <a:r>
                <a:rPr lang="ja-JP" altLang="en-US" sz="500" b="1" dirty="0" smtClean="0">
                  <a:solidFill>
                    <a:schemeClr val="bg1"/>
                  </a:solidFill>
                </a:rPr>
                <a:t>計画への</a:t>
              </a:r>
              <a:endParaRPr lang="en-US" altLang="ja-JP" sz="500" b="1" dirty="0" smtClean="0">
                <a:solidFill>
                  <a:schemeClr val="bg1"/>
                </a:solidFill>
              </a:endParaRPr>
            </a:p>
            <a:p>
              <a:pPr algn="ctr"/>
              <a:r>
                <a:rPr kumimoji="1" lang="ja-JP" altLang="en-US" sz="500" b="1" dirty="0">
                  <a:solidFill>
                    <a:schemeClr val="bg1"/>
                  </a:solidFill>
                </a:rPr>
                <a:t>活用</a:t>
              </a:r>
            </a:p>
          </p:txBody>
        </p:sp>
        <p:sp>
          <p:nvSpPr>
            <p:cNvPr id="125" name="テキスト ボックス 124"/>
            <p:cNvSpPr txBox="1"/>
            <p:nvPr/>
          </p:nvSpPr>
          <p:spPr>
            <a:xfrm>
              <a:off x="1227967" y="4653137"/>
              <a:ext cx="796476" cy="573052"/>
            </a:xfrm>
            <a:prstGeom prst="rect">
              <a:avLst/>
            </a:prstGeom>
            <a:noFill/>
          </p:spPr>
          <p:txBody>
            <a:bodyPr wrap="none" rtlCol="0">
              <a:spAutoFit/>
            </a:bodyPr>
            <a:lstStyle/>
            <a:p>
              <a:pPr algn="ctr"/>
              <a:r>
                <a:rPr lang="ja-JP" altLang="en-US" sz="500" b="1" dirty="0" smtClean="0">
                  <a:solidFill>
                    <a:schemeClr val="bg1"/>
                  </a:solidFill>
                </a:rPr>
                <a:t>カーボン・</a:t>
              </a:r>
              <a:endParaRPr kumimoji="1" lang="en-US" altLang="ja-JP" sz="500" b="1" dirty="0" smtClean="0">
                <a:solidFill>
                  <a:schemeClr val="bg1"/>
                </a:solidFill>
              </a:endParaRPr>
            </a:p>
            <a:p>
              <a:pPr algn="ctr"/>
              <a:r>
                <a:rPr lang="ja-JP" altLang="en-US" sz="500" b="1" dirty="0" smtClean="0">
                  <a:solidFill>
                    <a:schemeClr val="bg1"/>
                  </a:solidFill>
                </a:rPr>
                <a:t>オフセット</a:t>
              </a:r>
              <a:endParaRPr lang="en-US" altLang="ja-JP" sz="500" b="1" dirty="0" smtClean="0">
                <a:solidFill>
                  <a:schemeClr val="bg1"/>
                </a:solidFill>
              </a:endParaRPr>
            </a:p>
            <a:p>
              <a:pPr algn="ctr"/>
              <a:r>
                <a:rPr lang="ja-JP" altLang="en-US" sz="500" b="1" dirty="0" err="1" smtClean="0">
                  <a:solidFill>
                    <a:schemeClr val="bg1"/>
                  </a:solidFill>
                </a:rPr>
                <a:t>への</a:t>
              </a:r>
              <a:r>
                <a:rPr kumimoji="1" lang="ja-JP" altLang="en-US" sz="500" b="1" dirty="0" smtClean="0">
                  <a:solidFill>
                    <a:schemeClr val="bg1"/>
                  </a:solidFill>
                </a:rPr>
                <a:t>活用</a:t>
              </a:r>
              <a:endParaRPr kumimoji="1" lang="ja-JP" altLang="en-US" sz="500" b="1" dirty="0">
                <a:solidFill>
                  <a:schemeClr val="bg1"/>
                </a:solidFill>
              </a:endParaRPr>
            </a:p>
          </p:txBody>
        </p:sp>
        <p:sp>
          <p:nvSpPr>
            <p:cNvPr id="126" name="テキスト ボックス 125"/>
            <p:cNvSpPr txBox="1"/>
            <p:nvPr/>
          </p:nvSpPr>
          <p:spPr>
            <a:xfrm>
              <a:off x="385396" y="5651956"/>
              <a:ext cx="782261" cy="436611"/>
            </a:xfrm>
            <a:prstGeom prst="rect">
              <a:avLst/>
            </a:prstGeom>
            <a:noFill/>
          </p:spPr>
          <p:txBody>
            <a:bodyPr wrap="none" rtlCol="0">
              <a:spAutoFit/>
            </a:bodyPr>
            <a:lstStyle/>
            <a:p>
              <a:pPr algn="ctr"/>
              <a:r>
                <a:rPr lang="ja-JP" altLang="en-US" sz="500" b="1" dirty="0" smtClean="0">
                  <a:solidFill>
                    <a:schemeClr val="bg1"/>
                  </a:solidFill>
                </a:rPr>
                <a:t>温対法</a:t>
              </a:r>
              <a:endParaRPr lang="en-US" altLang="ja-JP" sz="500" b="1" dirty="0" smtClean="0">
                <a:solidFill>
                  <a:schemeClr val="bg1"/>
                </a:solidFill>
              </a:endParaRPr>
            </a:p>
            <a:p>
              <a:pPr algn="ctr"/>
              <a:r>
                <a:rPr lang="ja-JP" altLang="en-US" sz="500" b="1" dirty="0" err="1" smtClean="0">
                  <a:solidFill>
                    <a:schemeClr val="bg1"/>
                  </a:solidFill>
                </a:rPr>
                <a:t>への</a:t>
              </a:r>
              <a:r>
                <a:rPr kumimoji="1" lang="ja-JP" altLang="en-US" sz="500" b="1" dirty="0" smtClean="0">
                  <a:solidFill>
                    <a:schemeClr val="bg1"/>
                  </a:solidFill>
                </a:rPr>
                <a:t>活用</a:t>
              </a:r>
              <a:endParaRPr kumimoji="1" lang="ja-JP" altLang="en-US" sz="500" b="1" dirty="0">
                <a:solidFill>
                  <a:schemeClr val="bg1"/>
                </a:solidFill>
              </a:endParaRPr>
            </a:p>
          </p:txBody>
        </p:sp>
        <p:sp>
          <p:nvSpPr>
            <p:cNvPr id="127" name="テキスト ボックス 126"/>
            <p:cNvSpPr txBox="1"/>
            <p:nvPr/>
          </p:nvSpPr>
          <p:spPr>
            <a:xfrm>
              <a:off x="1265415" y="5651956"/>
              <a:ext cx="782261" cy="436611"/>
            </a:xfrm>
            <a:prstGeom prst="rect">
              <a:avLst/>
            </a:prstGeom>
            <a:noFill/>
          </p:spPr>
          <p:txBody>
            <a:bodyPr wrap="none" rtlCol="0">
              <a:spAutoFit/>
            </a:bodyPr>
            <a:lstStyle/>
            <a:p>
              <a:pPr algn="ctr"/>
              <a:r>
                <a:rPr lang="ja-JP" altLang="en-US" sz="500" b="1" dirty="0">
                  <a:solidFill>
                    <a:schemeClr val="bg1"/>
                  </a:solidFill>
                </a:rPr>
                <a:t>省エネ</a:t>
              </a:r>
              <a:r>
                <a:rPr lang="ja-JP" altLang="en-US" sz="500" b="1" dirty="0" smtClean="0">
                  <a:solidFill>
                    <a:schemeClr val="bg1"/>
                  </a:solidFill>
                </a:rPr>
                <a:t>法</a:t>
              </a:r>
              <a:endParaRPr lang="en-US" altLang="ja-JP" sz="500" b="1" dirty="0" smtClean="0">
                <a:solidFill>
                  <a:schemeClr val="bg1"/>
                </a:solidFill>
              </a:endParaRPr>
            </a:p>
            <a:p>
              <a:pPr algn="ctr"/>
              <a:r>
                <a:rPr lang="ja-JP" altLang="en-US" sz="500" b="1" dirty="0" err="1" smtClean="0">
                  <a:solidFill>
                    <a:schemeClr val="bg1"/>
                  </a:solidFill>
                </a:rPr>
                <a:t>への</a:t>
              </a:r>
              <a:r>
                <a:rPr kumimoji="1" lang="ja-JP" altLang="en-US" sz="500" b="1" dirty="0" smtClean="0">
                  <a:solidFill>
                    <a:schemeClr val="bg1"/>
                  </a:solidFill>
                </a:rPr>
                <a:t>活用</a:t>
              </a:r>
              <a:endParaRPr kumimoji="1" lang="ja-JP" altLang="en-US" sz="500" b="1" dirty="0">
                <a:solidFill>
                  <a:schemeClr val="bg1"/>
                </a:solidFill>
              </a:endParaRPr>
            </a:p>
          </p:txBody>
        </p:sp>
        <p:sp>
          <p:nvSpPr>
            <p:cNvPr id="128" name="テキスト ボックス 127"/>
            <p:cNvSpPr txBox="1"/>
            <p:nvPr/>
          </p:nvSpPr>
          <p:spPr>
            <a:xfrm>
              <a:off x="2838397" y="4795266"/>
              <a:ext cx="992609" cy="491188"/>
            </a:xfrm>
            <a:prstGeom prst="rect">
              <a:avLst/>
            </a:prstGeom>
            <a:noFill/>
          </p:spPr>
          <p:txBody>
            <a:bodyPr wrap="none" rtlCol="0">
              <a:spAutoFit/>
            </a:bodyPr>
            <a:lstStyle/>
            <a:p>
              <a:pPr algn="ctr"/>
              <a:r>
                <a:rPr lang="ja-JP" altLang="en-US" sz="600" b="1" dirty="0" smtClean="0">
                  <a:solidFill>
                    <a:schemeClr val="bg1"/>
                  </a:solidFill>
                </a:rPr>
                <a:t>プロジェクト</a:t>
              </a:r>
              <a:endParaRPr lang="en-US" altLang="ja-JP" sz="600" b="1" dirty="0" smtClean="0">
                <a:solidFill>
                  <a:schemeClr val="bg1"/>
                </a:solidFill>
              </a:endParaRPr>
            </a:p>
            <a:p>
              <a:pPr algn="ctr"/>
              <a:r>
                <a:rPr lang="ja-JP" altLang="en-US" sz="600" b="1" dirty="0" smtClean="0">
                  <a:solidFill>
                    <a:schemeClr val="bg1"/>
                  </a:solidFill>
                </a:rPr>
                <a:t>実施者</a:t>
              </a:r>
              <a:endParaRPr kumimoji="1" lang="ja-JP" altLang="en-US" sz="600" b="1" dirty="0">
                <a:solidFill>
                  <a:schemeClr val="bg1"/>
                </a:solidFill>
              </a:endParaRPr>
            </a:p>
          </p:txBody>
        </p:sp>
        <p:sp>
          <p:nvSpPr>
            <p:cNvPr id="129" name="テキスト ボックス 128"/>
            <p:cNvSpPr txBox="1"/>
            <p:nvPr/>
          </p:nvSpPr>
          <p:spPr>
            <a:xfrm>
              <a:off x="4476127" y="4854352"/>
              <a:ext cx="463899" cy="327459"/>
            </a:xfrm>
            <a:prstGeom prst="rect">
              <a:avLst/>
            </a:prstGeom>
            <a:noFill/>
          </p:spPr>
          <p:txBody>
            <a:bodyPr wrap="none" rtlCol="0">
              <a:spAutoFit/>
            </a:bodyPr>
            <a:lstStyle/>
            <a:p>
              <a:pPr algn="ctr"/>
              <a:r>
                <a:rPr lang="ja-JP" altLang="en-US" sz="600" b="1" dirty="0">
                  <a:solidFill>
                    <a:schemeClr val="bg1"/>
                  </a:solidFill>
                </a:rPr>
                <a:t>国</a:t>
              </a:r>
              <a:endParaRPr lang="en-US" altLang="ja-JP" sz="600" b="1" dirty="0" smtClean="0">
                <a:solidFill>
                  <a:schemeClr val="bg1"/>
                </a:solidFill>
              </a:endParaRPr>
            </a:p>
          </p:txBody>
        </p:sp>
        <p:sp>
          <p:nvSpPr>
            <p:cNvPr id="130" name="テキスト ボックス 129"/>
            <p:cNvSpPr txBox="1"/>
            <p:nvPr/>
          </p:nvSpPr>
          <p:spPr>
            <a:xfrm>
              <a:off x="3254430" y="4352202"/>
              <a:ext cx="1538373" cy="327459"/>
            </a:xfrm>
            <a:prstGeom prst="rect">
              <a:avLst/>
            </a:prstGeom>
            <a:noFill/>
          </p:spPr>
          <p:txBody>
            <a:bodyPr wrap="none" rtlCol="0">
              <a:spAutoFit/>
            </a:bodyPr>
            <a:lstStyle/>
            <a:p>
              <a:r>
                <a:rPr kumimoji="1" lang="ja-JP" altLang="en-US" sz="600" b="1" dirty="0" smtClean="0"/>
                <a:t>プロジェクト登録申請</a:t>
              </a:r>
              <a:endParaRPr kumimoji="1" lang="ja-JP" altLang="en-US" sz="600" b="1" dirty="0"/>
            </a:p>
          </p:txBody>
        </p:sp>
        <p:cxnSp>
          <p:nvCxnSpPr>
            <p:cNvPr id="131" name="直線矢印コネクタ 130"/>
            <p:cNvCxnSpPr/>
            <p:nvPr/>
          </p:nvCxnSpPr>
          <p:spPr>
            <a:xfrm>
              <a:off x="3707562" y="4905120"/>
              <a:ext cx="59412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3609445" y="4543059"/>
              <a:ext cx="873224" cy="327459"/>
            </a:xfrm>
            <a:prstGeom prst="rect">
              <a:avLst/>
            </a:prstGeom>
            <a:noFill/>
          </p:spPr>
          <p:txBody>
            <a:bodyPr wrap="none" rtlCol="0">
              <a:spAutoFit/>
            </a:bodyPr>
            <a:lstStyle/>
            <a:p>
              <a:r>
                <a:rPr kumimoji="1" lang="ja-JP" altLang="en-US" sz="600" dirty="0" smtClean="0"/>
                <a:t>認証申請</a:t>
              </a:r>
              <a:endParaRPr kumimoji="1" lang="ja-JP" altLang="en-US" sz="600" dirty="0"/>
            </a:p>
          </p:txBody>
        </p:sp>
        <p:cxnSp>
          <p:nvCxnSpPr>
            <p:cNvPr id="133" name="直線矢印コネクタ 132"/>
            <p:cNvCxnSpPr/>
            <p:nvPr/>
          </p:nvCxnSpPr>
          <p:spPr>
            <a:xfrm flipH="1">
              <a:off x="3707904" y="5085184"/>
              <a:ext cx="594321"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3716056" y="5142385"/>
              <a:ext cx="864696" cy="327459"/>
            </a:xfrm>
            <a:prstGeom prst="rect">
              <a:avLst/>
            </a:prstGeom>
            <a:noFill/>
          </p:spPr>
          <p:txBody>
            <a:bodyPr wrap="none" rtlCol="0">
              <a:spAutoFit/>
            </a:bodyPr>
            <a:lstStyle/>
            <a:p>
              <a:r>
                <a:rPr lang="ja-JP" altLang="en-US" sz="600" dirty="0"/>
                <a:t>クレジット</a:t>
              </a:r>
              <a:endParaRPr kumimoji="1" lang="ja-JP" altLang="en-US" sz="600" dirty="0"/>
            </a:p>
          </p:txBody>
        </p:sp>
        <p:cxnSp>
          <p:nvCxnSpPr>
            <p:cNvPr id="135" name="直線矢印コネクタ 134"/>
            <p:cNvCxnSpPr/>
            <p:nvPr/>
          </p:nvCxnSpPr>
          <p:spPr>
            <a:xfrm flipV="1">
              <a:off x="3997169" y="5435845"/>
              <a:ext cx="0" cy="3647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3997169" y="5435845"/>
              <a:ext cx="600340" cy="327459"/>
            </a:xfrm>
            <a:prstGeom prst="rect">
              <a:avLst/>
            </a:prstGeom>
            <a:noFill/>
          </p:spPr>
          <p:txBody>
            <a:bodyPr wrap="none" rtlCol="0">
              <a:spAutoFit/>
            </a:bodyPr>
            <a:lstStyle/>
            <a:p>
              <a:r>
                <a:rPr lang="ja-JP" altLang="en-US" sz="600" dirty="0"/>
                <a:t>審議</a:t>
              </a:r>
              <a:endParaRPr kumimoji="1" lang="ja-JP" altLang="en-US" sz="600" dirty="0"/>
            </a:p>
          </p:txBody>
        </p:sp>
        <p:sp>
          <p:nvSpPr>
            <p:cNvPr id="137" name="テキスト ボックス 136"/>
            <p:cNvSpPr txBox="1"/>
            <p:nvPr/>
          </p:nvSpPr>
          <p:spPr>
            <a:xfrm>
              <a:off x="3043442" y="5888023"/>
              <a:ext cx="1009664" cy="327459"/>
            </a:xfrm>
            <a:prstGeom prst="rect">
              <a:avLst/>
            </a:prstGeom>
            <a:noFill/>
          </p:spPr>
          <p:txBody>
            <a:bodyPr wrap="none" rtlCol="0">
              <a:spAutoFit/>
            </a:bodyPr>
            <a:lstStyle/>
            <a:p>
              <a:pPr algn="ctr"/>
              <a:r>
                <a:rPr lang="ja-JP" altLang="en-US" sz="600" b="1" dirty="0" smtClean="0">
                  <a:solidFill>
                    <a:schemeClr val="bg1"/>
                  </a:solidFill>
                </a:rPr>
                <a:t>運営委員会</a:t>
              </a:r>
              <a:endParaRPr lang="en-US" altLang="ja-JP" sz="600" b="1" dirty="0" smtClean="0">
                <a:solidFill>
                  <a:schemeClr val="bg1"/>
                </a:solidFill>
              </a:endParaRPr>
            </a:p>
          </p:txBody>
        </p:sp>
        <p:sp>
          <p:nvSpPr>
            <p:cNvPr id="138" name="テキスト ボックス 137"/>
            <p:cNvSpPr txBox="1"/>
            <p:nvPr/>
          </p:nvSpPr>
          <p:spPr>
            <a:xfrm>
              <a:off x="4014059" y="5887661"/>
              <a:ext cx="1009664" cy="327459"/>
            </a:xfrm>
            <a:prstGeom prst="rect">
              <a:avLst/>
            </a:prstGeom>
            <a:noFill/>
          </p:spPr>
          <p:txBody>
            <a:bodyPr wrap="none" rtlCol="0">
              <a:spAutoFit/>
            </a:bodyPr>
            <a:lstStyle/>
            <a:p>
              <a:pPr algn="ctr"/>
              <a:r>
                <a:rPr lang="ja-JP" altLang="en-US" sz="600" b="1" dirty="0">
                  <a:solidFill>
                    <a:schemeClr val="bg1"/>
                  </a:solidFill>
                </a:rPr>
                <a:t>認証</a:t>
              </a:r>
              <a:r>
                <a:rPr lang="ja-JP" altLang="en-US" sz="600" b="1" dirty="0" smtClean="0">
                  <a:solidFill>
                    <a:schemeClr val="bg1"/>
                  </a:solidFill>
                </a:rPr>
                <a:t>委員会</a:t>
              </a:r>
              <a:endParaRPr lang="en-US" altLang="ja-JP" sz="600" b="1" dirty="0" smtClean="0">
                <a:solidFill>
                  <a:schemeClr val="bg1"/>
                </a:solidFill>
              </a:endParaRPr>
            </a:p>
          </p:txBody>
        </p:sp>
      </p:grpSp>
      <p:sp>
        <p:nvSpPr>
          <p:cNvPr id="139" name="テキスト ボックス 138"/>
          <p:cNvSpPr txBox="1"/>
          <p:nvPr/>
        </p:nvSpPr>
        <p:spPr>
          <a:xfrm>
            <a:off x="-1988253" y="5571702"/>
            <a:ext cx="1845377" cy="261610"/>
          </a:xfrm>
          <a:prstGeom prst="rect">
            <a:avLst/>
          </a:prstGeom>
          <a:noFill/>
        </p:spPr>
        <p:txBody>
          <a:bodyPr wrap="none" rtlCol="0">
            <a:spAutoFit/>
          </a:bodyPr>
          <a:lstStyle/>
          <a:p>
            <a:pPr algn="ctr"/>
            <a:r>
              <a:rPr kumimoji="1" lang="en-US" altLang="ja-JP" sz="1100" dirty="0" smtClean="0">
                <a:latin typeface="ＭＳ Ｐ明朝" pitchFamily="18" charset="-128"/>
                <a:ea typeface="ＭＳ Ｐ明朝" pitchFamily="18" charset="-128"/>
              </a:rPr>
              <a:t>【J</a:t>
            </a:r>
            <a:r>
              <a:rPr kumimoji="1" lang="ja-JP" altLang="en-US" sz="1100" dirty="0" smtClean="0">
                <a:latin typeface="ＭＳ Ｐ明朝" pitchFamily="18" charset="-128"/>
                <a:ea typeface="ＭＳ Ｐ明朝" pitchFamily="18" charset="-128"/>
              </a:rPr>
              <a:t>－ クレジット制度の概要</a:t>
            </a:r>
            <a:r>
              <a:rPr kumimoji="1" lang="en-US" altLang="ja-JP"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p:txBody>
      </p:sp>
      <p:sp>
        <p:nvSpPr>
          <p:cNvPr id="2" name="正方形/長方形 1"/>
          <p:cNvSpPr/>
          <p:nvPr/>
        </p:nvSpPr>
        <p:spPr>
          <a:xfrm>
            <a:off x="-5500726" y="-357214"/>
            <a:ext cx="4572000" cy="877163"/>
          </a:xfrm>
          <a:prstGeom prst="rect">
            <a:avLst/>
          </a:prstGeom>
        </p:spPr>
        <p:txBody>
          <a:bodyPr>
            <a:spAutoFit/>
          </a:bodyPr>
          <a:lstStyle/>
          <a:p>
            <a:pPr>
              <a:lnSpc>
                <a:spcPts val="1800"/>
              </a:lnSpc>
              <a:defRPr/>
            </a:pPr>
            <a:r>
              <a:rPr lang="ja-JP" altLang="en-US" sz="1200" dirty="0">
                <a:latin typeface="ＭＳ Ｐゴシック" charset="-128"/>
              </a:rPr>
              <a:t>③森林経営の円滑な継続のための支援策</a:t>
            </a:r>
            <a:endParaRPr lang="en-US" altLang="ja-JP" sz="1200" dirty="0">
              <a:latin typeface="ＭＳ Ｐゴシック" charset="-128"/>
            </a:endParaRPr>
          </a:p>
          <a:p>
            <a:pPr marL="361950" indent="-361950">
              <a:defRPr/>
            </a:pPr>
            <a:r>
              <a:rPr lang="ja-JP" altLang="en-US" sz="1200" dirty="0">
                <a:latin typeface="ＭＳ Ｐ明朝" pitchFamily="18" charset="-128"/>
                <a:ea typeface="ＭＳ Ｐ明朝" pitchFamily="18" charset="-128"/>
              </a:rPr>
              <a:t>　　○「森林所有者に係る相続税の納税猶予制度」について、対象となる山林の規模を引き下げるとともに、贈与税においても同様の特例措置を創設</a:t>
            </a:r>
            <a:endParaRPr lang="ja-JP"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EBF4">
            <a:alpha val="70000"/>
          </a:srgbClr>
        </a:solidFill>
        <a:effectLst/>
      </p:bgPr>
    </p:bg>
    <p:spTree>
      <p:nvGrpSpPr>
        <p:cNvPr id="1" name=""/>
        <p:cNvGrpSpPr/>
        <p:nvPr/>
      </p:nvGrpSpPr>
      <p:grpSpPr>
        <a:xfrm>
          <a:off x="0" y="0"/>
          <a:ext cx="0" cy="0"/>
          <a:chOff x="0" y="0"/>
          <a:chExt cx="0" cy="0"/>
        </a:xfrm>
      </p:grpSpPr>
      <p:graphicFrame>
        <p:nvGraphicFramePr>
          <p:cNvPr id="25" name="グラフ 41"/>
          <p:cNvGraphicFramePr>
            <a:graphicFrameLocks/>
          </p:cNvGraphicFramePr>
          <p:nvPr/>
        </p:nvGraphicFramePr>
        <p:xfrm>
          <a:off x="571472" y="3721532"/>
          <a:ext cx="3957228" cy="2668928"/>
        </p:xfrm>
        <a:graphic>
          <a:graphicData uri="http://schemas.openxmlformats.org/presentationml/2006/ole">
            <p:oleObj spid="_x0000_s31790" name="Worksheet" r:id="rId3" imgW="4419983" imgH="2981202" progId="Excel.Sheet.8">
              <p:embed/>
            </p:oleObj>
          </a:graphicData>
        </a:graphic>
      </p:graphicFrame>
      <p:sp>
        <p:nvSpPr>
          <p:cNvPr id="22" name="テキスト ボックス 15"/>
          <p:cNvSpPr txBox="1">
            <a:spLocks noChangeArrowheads="1"/>
          </p:cNvSpPr>
          <p:nvPr/>
        </p:nvSpPr>
        <p:spPr bwMode="auto">
          <a:xfrm>
            <a:off x="3907282" y="5987472"/>
            <a:ext cx="629788" cy="305828"/>
          </a:xfrm>
          <a:prstGeom prst="rect">
            <a:avLst/>
          </a:prstGeom>
          <a:noFill/>
          <a:ln w="9525">
            <a:noFill/>
            <a:miter lim="800000"/>
            <a:headEnd/>
            <a:tailEnd/>
          </a:ln>
        </p:spPr>
        <p:txBody>
          <a:bodyPr wrap="square" lIns="89511" tIns="44755" rIns="89511" bIns="44755">
            <a:spAutoFit/>
          </a:bodyPr>
          <a:lstStyle/>
          <a:p>
            <a:r>
              <a:rPr lang="ja-JP" altLang="en-US" sz="700" dirty="0"/>
              <a:t>うち基幹的</a:t>
            </a:r>
            <a:endParaRPr lang="en-US" altLang="ja-JP" sz="700" dirty="0"/>
          </a:p>
          <a:p>
            <a:r>
              <a:rPr lang="ja-JP" altLang="en-US" sz="700" dirty="0"/>
              <a:t>農業従事者</a:t>
            </a:r>
          </a:p>
        </p:txBody>
      </p:sp>
      <p:sp>
        <p:nvSpPr>
          <p:cNvPr id="226" name="正方形/長方形 225"/>
          <p:cNvSpPr/>
          <p:nvPr/>
        </p:nvSpPr>
        <p:spPr>
          <a:xfrm>
            <a:off x="28575" y="454008"/>
            <a:ext cx="8758267" cy="474662"/>
          </a:xfrm>
          <a:prstGeom prst="rect">
            <a:avLst/>
          </a:prstGeom>
          <a:noFill/>
          <a:ln w="76200" cmpd="thinThick">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b="1" dirty="0" smtClean="0">
                <a:solidFill>
                  <a:schemeClr val="tx1"/>
                </a:solidFill>
                <a:latin typeface="ＭＳ ゴシック" pitchFamily="49" charset="-128"/>
                <a:ea typeface="ＭＳ ゴシック" pitchFamily="49" charset="-128"/>
              </a:rPr>
              <a:t>６．農業の維持・活性化</a:t>
            </a:r>
            <a:endParaRPr lang="ja-JP" altLang="en-US" b="1" dirty="0">
              <a:solidFill>
                <a:schemeClr val="tx1"/>
              </a:solidFill>
              <a:latin typeface="ＭＳ ゴシック" pitchFamily="49" charset="-128"/>
              <a:ea typeface="ＭＳ ゴシック" pitchFamily="49" charset="-128"/>
            </a:endParaRPr>
          </a:p>
        </p:txBody>
      </p:sp>
      <p:sp>
        <p:nvSpPr>
          <p:cNvPr id="11" name="正方形/長方形 10"/>
          <p:cNvSpPr/>
          <p:nvPr/>
        </p:nvSpPr>
        <p:spPr>
          <a:xfrm>
            <a:off x="84138" y="1029983"/>
            <a:ext cx="1357312"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現状・課題</a:t>
            </a:r>
          </a:p>
        </p:txBody>
      </p:sp>
      <p:sp>
        <p:nvSpPr>
          <p:cNvPr id="20" name="テキスト ボックス 15"/>
          <p:cNvSpPr txBox="1">
            <a:spLocks noChangeArrowheads="1"/>
          </p:cNvSpPr>
          <p:nvPr/>
        </p:nvSpPr>
        <p:spPr bwMode="auto">
          <a:xfrm>
            <a:off x="4076763" y="3751297"/>
            <a:ext cx="508502" cy="177549"/>
          </a:xfrm>
          <a:prstGeom prst="rect">
            <a:avLst/>
          </a:prstGeom>
          <a:noFill/>
          <a:ln w="9525">
            <a:noFill/>
            <a:miter lim="800000"/>
            <a:headEnd/>
            <a:tailEnd/>
          </a:ln>
        </p:spPr>
        <p:txBody>
          <a:bodyPr lIns="89511" tIns="44755" rIns="89511" bIns="44755">
            <a:spAutoFit/>
          </a:bodyPr>
          <a:lstStyle/>
          <a:p>
            <a:r>
              <a:rPr lang="ja-JP" altLang="en-US" sz="700" dirty="0"/>
              <a:t>（歳、％）</a:t>
            </a:r>
          </a:p>
        </p:txBody>
      </p:sp>
      <p:sp>
        <p:nvSpPr>
          <p:cNvPr id="21" name="テキスト ボックス 15"/>
          <p:cNvSpPr txBox="1">
            <a:spLocks noChangeArrowheads="1"/>
          </p:cNvSpPr>
          <p:nvPr/>
        </p:nvSpPr>
        <p:spPr bwMode="auto">
          <a:xfrm>
            <a:off x="525770" y="3701428"/>
            <a:ext cx="447407" cy="200683"/>
          </a:xfrm>
          <a:prstGeom prst="rect">
            <a:avLst/>
          </a:prstGeom>
          <a:noFill/>
          <a:ln w="9525">
            <a:noFill/>
            <a:miter lim="800000"/>
            <a:headEnd/>
            <a:tailEnd/>
          </a:ln>
        </p:spPr>
        <p:txBody>
          <a:bodyPr wrap="square" lIns="89511" tIns="44755" rIns="89511" bIns="44755">
            <a:spAutoFit/>
          </a:bodyPr>
          <a:lstStyle/>
          <a:p>
            <a:r>
              <a:rPr lang="ja-JP" altLang="en-US" sz="700" dirty="0"/>
              <a:t>（万人）</a:t>
            </a:r>
          </a:p>
        </p:txBody>
      </p:sp>
      <p:sp>
        <p:nvSpPr>
          <p:cNvPr id="23" name="テキスト ボックス 15"/>
          <p:cNvSpPr txBox="1">
            <a:spLocks noChangeArrowheads="1"/>
          </p:cNvSpPr>
          <p:nvPr/>
        </p:nvSpPr>
        <p:spPr bwMode="auto">
          <a:xfrm>
            <a:off x="2550086" y="4498490"/>
            <a:ext cx="923419" cy="336605"/>
          </a:xfrm>
          <a:prstGeom prst="rect">
            <a:avLst/>
          </a:prstGeom>
          <a:noFill/>
          <a:ln w="9525">
            <a:noFill/>
            <a:miter lim="800000"/>
            <a:headEnd/>
            <a:tailEnd/>
          </a:ln>
        </p:spPr>
        <p:txBody>
          <a:bodyPr wrap="square" lIns="89511" tIns="44755" rIns="89511" bIns="44755">
            <a:spAutoFit/>
          </a:bodyPr>
          <a:lstStyle/>
          <a:p>
            <a:r>
              <a:rPr lang="en-US" altLang="ja-JP" sz="800" dirty="0"/>
              <a:t>65</a:t>
            </a:r>
            <a:r>
              <a:rPr lang="ja-JP" altLang="en-US" sz="800" dirty="0"/>
              <a:t>歳以上の割合</a:t>
            </a:r>
            <a:endParaRPr lang="en-US" altLang="ja-JP" sz="800" dirty="0"/>
          </a:p>
          <a:p>
            <a:r>
              <a:rPr lang="ja-JP" altLang="en-US" sz="800" dirty="0"/>
              <a:t>（農業就業人口）</a:t>
            </a:r>
          </a:p>
        </p:txBody>
      </p:sp>
      <p:sp>
        <p:nvSpPr>
          <p:cNvPr id="24" name="テキスト ボックス 15"/>
          <p:cNvSpPr txBox="1">
            <a:spLocks noChangeArrowheads="1"/>
          </p:cNvSpPr>
          <p:nvPr/>
        </p:nvSpPr>
        <p:spPr bwMode="auto">
          <a:xfrm>
            <a:off x="1391042" y="3674910"/>
            <a:ext cx="1072789" cy="336605"/>
          </a:xfrm>
          <a:prstGeom prst="rect">
            <a:avLst/>
          </a:prstGeom>
          <a:noFill/>
          <a:ln w="9525">
            <a:noFill/>
            <a:miter lim="800000"/>
            <a:headEnd/>
            <a:tailEnd/>
          </a:ln>
        </p:spPr>
        <p:txBody>
          <a:bodyPr wrap="square" lIns="89511" tIns="44755" rIns="89511" bIns="44755">
            <a:spAutoFit/>
          </a:bodyPr>
          <a:lstStyle/>
          <a:p>
            <a:r>
              <a:rPr lang="ja-JP" altLang="en-US" sz="800" dirty="0"/>
              <a:t>基幹的農業従事者</a:t>
            </a:r>
            <a:r>
              <a:rPr lang="ja-JP" altLang="en-US" sz="800" dirty="0" smtClean="0"/>
              <a:t>の平均</a:t>
            </a:r>
            <a:r>
              <a:rPr lang="ja-JP" altLang="en-US" sz="800" dirty="0"/>
              <a:t>年齢</a:t>
            </a:r>
          </a:p>
        </p:txBody>
      </p:sp>
      <p:cxnSp>
        <p:nvCxnSpPr>
          <p:cNvPr id="26" name="直線矢印コネクタ 25"/>
          <p:cNvCxnSpPr/>
          <p:nvPr/>
        </p:nvCxnSpPr>
        <p:spPr>
          <a:xfrm rot="10800000">
            <a:off x="3857620" y="5990005"/>
            <a:ext cx="129257" cy="129256"/>
          </a:xfrm>
          <a:prstGeom prst="straightConnector1">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rot="16200000" flipV="1">
            <a:off x="2454210" y="4401192"/>
            <a:ext cx="193174" cy="129257"/>
          </a:xfrm>
          <a:prstGeom prst="straightConnector1">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830431" y="3961568"/>
            <a:ext cx="255185" cy="244320"/>
          </a:xfrm>
          <a:prstGeom prst="straightConnector1">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1" name="Rectangle 15"/>
          <p:cNvSpPr>
            <a:spLocks noChangeArrowheads="1"/>
          </p:cNvSpPr>
          <p:nvPr/>
        </p:nvSpPr>
        <p:spPr bwMode="auto">
          <a:xfrm>
            <a:off x="1090673" y="3317040"/>
            <a:ext cx="3168650" cy="287338"/>
          </a:xfrm>
          <a:prstGeom prst="rect">
            <a:avLst/>
          </a:prstGeom>
          <a:noFill/>
          <a:ln w="9525">
            <a:noFill/>
            <a:miter lim="800000"/>
            <a:headEnd/>
            <a:tailEnd/>
          </a:ln>
        </p:spPr>
        <p:txBody>
          <a:bodyPr wrap="none" anchor="ctr"/>
          <a:lstStyle/>
          <a:p>
            <a:pPr algn="ctr"/>
            <a:r>
              <a:rPr lang="ja-JP" altLang="en-US" sz="1000" b="1" dirty="0" smtClean="0"/>
              <a:t>農業就業人口、基幹的農業従事者数の推移</a:t>
            </a:r>
            <a:endParaRPr lang="ja-JP" altLang="en-US" sz="1000" b="1" dirty="0"/>
          </a:p>
        </p:txBody>
      </p:sp>
      <p:sp>
        <p:nvSpPr>
          <p:cNvPr id="32" name="テキスト ボックス 284"/>
          <p:cNvSpPr txBox="1">
            <a:spLocks noChangeArrowheads="1"/>
          </p:cNvSpPr>
          <p:nvPr/>
        </p:nvSpPr>
        <p:spPr bwMode="auto">
          <a:xfrm>
            <a:off x="1187489" y="6213952"/>
            <a:ext cx="3286148" cy="215444"/>
          </a:xfrm>
          <a:prstGeom prst="rect">
            <a:avLst/>
          </a:prstGeom>
          <a:noFill/>
          <a:ln w="9525">
            <a:noFill/>
            <a:miter lim="800000"/>
            <a:headEnd/>
            <a:tailEnd/>
          </a:ln>
        </p:spPr>
        <p:txBody>
          <a:bodyPr wrap="square">
            <a:spAutoFit/>
          </a:bodyPr>
          <a:lstStyle/>
          <a:p>
            <a:r>
              <a:rPr lang="ja-JP" altLang="en-US" sz="800" dirty="0">
                <a:latin typeface="ＭＳ Ｐ明朝" charset="-128"/>
                <a:ea typeface="ＭＳ Ｐ明朝" charset="-128"/>
              </a:rPr>
              <a:t>資料</a:t>
            </a:r>
            <a:r>
              <a:rPr lang="ja-JP" altLang="en-US" sz="800" dirty="0" smtClean="0">
                <a:latin typeface="ＭＳ Ｐ明朝" charset="-128"/>
                <a:ea typeface="ＭＳ Ｐ明朝" charset="-128"/>
              </a:rPr>
              <a:t>：農林水産省「農林業センサス」、「農業構造動態調査」から独自作成</a:t>
            </a:r>
            <a:endParaRPr lang="ja-JP" altLang="en-US" sz="800" dirty="0">
              <a:latin typeface="ＭＳ Ｐ明朝" charset="-128"/>
              <a:ea typeface="ＭＳ Ｐ明朝" charset="-128"/>
            </a:endParaRPr>
          </a:p>
        </p:txBody>
      </p:sp>
      <p:pic>
        <p:nvPicPr>
          <p:cNvPr id="31751" name="Picture 7"/>
          <p:cNvPicPr>
            <a:picLocks noChangeAspect="1" noChangeArrowheads="1"/>
          </p:cNvPicPr>
          <p:nvPr/>
        </p:nvPicPr>
        <p:blipFill>
          <a:blip r:embed="rId4" cstate="screen"/>
          <a:srcRect/>
          <a:stretch>
            <a:fillRect/>
          </a:stretch>
        </p:blipFill>
        <p:spPr bwMode="auto">
          <a:xfrm>
            <a:off x="4929190" y="3392052"/>
            <a:ext cx="3937378" cy="2770195"/>
          </a:xfrm>
          <a:prstGeom prst="rect">
            <a:avLst/>
          </a:prstGeom>
          <a:noFill/>
          <a:ln w="9525">
            <a:noFill/>
            <a:miter lim="800000"/>
            <a:headEnd/>
            <a:tailEnd/>
          </a:ln>
          <a:effectLst/>
        </p:spPr>
      </p:pic>
      <p:sp>
        <p:nvSpPr>
          <p:cNvPr id="33" name="正方形/長方形 32"/>
          <p:cNvSpPr/>
          <p:nvPr/>
        </p:nvSpPr>
        <p:spPr>
          <a:xfrm>
            <a:off x="5643570" y="3357562"/>
            <a:ext cx="2650084" cy="246221"/>
          </a:xfrm>
          <a:prstGeom prst="rect">
            <a:avLst/>
          </a:prstGeom>
        </p:spPr>
        <p:txBody>
          <a:bodyPr wrap="none">
            <a:spAutoFit/>
          </a:bodyPr>
          <a:lstStyle/>
          <a:p>
            <a:pPr algn="ctr">
              <a:defRPr sz="1600" b="1" i="0" u="none" strike="noStrike" kern="1200" baseline="0">
                <a:solidFill>
                  <a:sysClr val="windowText" lastClr="000000"/>
                </a:solidFill>
                <a:latin typeface="+mn-lt"/>
                <a:ea typeface="+mn-ea"/>
                <a:cs typeface="+mn-cs"/>
              </a:defRPr>
            </a:pPr>
            <a:r>
              <a:rPr lang="ja-JP" altLang="ja-JP" sz="1000" dirty="0" smtClean="0">
                <a:solidFill>
                  <a:sysClr val="windowText" lastClr="000000"/>
                </a:solidFill>
              </a:rPr>
              <a:t>諸外国の食糧自給率（カロリーベース）の推移</a:t>
            </a:r>
            <a:endParaRPr lang="ja-JP" altLang="ja-JP" sz="1000" dirty="0">
              <a:solidFill>
                <a:sysClr val="windowText" lastClr="000000"/>
              </a:solidFill>
            </a:endParaRPr>
          </a:p>
        </p:txBody>
      </p:sp>
      <p:sp>
        <p:nvSpPr>
          <p:cNvPr id="30" name="テキスト ボックス 29"/>
          <p:cNvSpPr txBox="1"/>
          <p:nvPr/>
        </p:nvSpPr>
        <p:spPr>
          <a:xfrm>
            <a:off x="8786842" y="0"/>
            <a:ext cx="415636" cy="276999"/>
          </a:xfrm>
          <a:prstGeom prst="rect">
            <a:avLst/>
          </a:prstGeom>
          <a:noFill/>
        </p:spPr>
        <p:txBody>
          <a:bodyPr wrap="square" rtlCol="0">
            <a:spAutoFit/>
          </a:bodyPr>
          <a:lstStyle/>
          <a:p>
            <a:r>
              <a:rPr kumimoji="1" lang="en-US" altLang="ja-JP" sz="1200" dirty="0" smtClean="0">
                <a:solidFill>
                  <a:schemeClr val="bg1">
                    <a:lumMod val="65000"/>
                  </a:schemeClr>
                </a:solidFill>
              </a:rPr>
              <a:t>13</a:t>
            </a:r>
            <a:endParaRPr kumimoji="1" lang="ja-JP" altLang="en-US" sz="1200" dirty="0">
              <a:solidFill>
                <a:schemeClr val="bg1">
                  <a:lumMod val="65000"/>
                </a:schemeClr>
              </a:solidFill>
            </a:endParaRPr>
          </a:p>
        </p:txBody>
      </p:sp>
      <p:sp>
        <p:nvSpPr>
          <p:cNvPr id="19" name="テキスト プレースホルダ 6"/>
          <p:cNvSpPr txBox="1">
            <a:spLocks/>
          </p:cNvSpPr>
          <p:nvPr/>
        </p:nvSpPr>
        <p:spPr bwMode="auto">
          <a:xfrm>
            <a:off x="171450" y="1469305"/>
            <a:ext cx="8758268" cy="1673943"/>
          </a:xfrm>
          <a:prstGeom prst="rect">
            <a:avLst/>
          </a:prstGeom>
          <a:noFill/>
          <a:ln w="9525">
            <a:noFill/>
            <a:miter lim="800000"/>
            <a:headEnd/>
            <a:tailEnd/>
          </a:ln>
        </p:spPr>
        <p:txBody>
          <a:bodyPr/>
          <a:lstStyle/>
          <a:p>
            <a:pPr marL="152400" indent="-152400">
              <a:spcAft>
                <a:spcPts val="600"/>
              </a:spcAft>
              <a:buFont typeface="Arial" charset="0"/>
              <a:buNone/>
            </a:pPr>
            <a:r>
              <a:rPr lang="ja-JP" altLang="en-US" sz="1300" dirty="0">
                <a:latin typeface="ＭＳ 明朝" pitchFamily="17" charset="-128"/>
                <a:ea typeface="ＭＳ 明朝" pitchFamily="17" charset="-128"/>
              </a:rPr>
              <a:t>◆</a:t>
            </a:r>
            <a:r>
              <a:rPr lang="ja-JP" altLang="en-US" sz="1300" spc="-10" dirty="0">
                <a:latin typeface="ＭＳ 明朝" pitchFamily="17" charset="-128"/>
                <a:ea typeface="ＭＳ 明朝" pitchFamily="17" charset="-128"/>
              </a:rPr>
              <a:t>我が国の農業就業人口は</a:t>
            </a:r>
            <a:r>
              <a:rPr lang="ja-JP" altLang="en-US" sz="1300" spc="-10" dirty="0" smtClean="0">
                <a:latin typeface="ＭＳ 明朝" pitchFamily="17" charset="-128"/>
                <a:ea typeface="ＭＳ 明朝" pitchFamily="17" charset="-128"/>
              </a:rPr>
              <a:t>、直</a:t>
            </a:r>
            <a:r>
              <a:rPr lang="ja-JP" altLang="en-US" sz="1300" spc="-10" dirty="0">
                <a:latin typeface="ＭＳ 明朝" pitchFamily="17" charset="-128"/>
                <a:ea typeface="ＭＳ 明朝" pitchFamily="17" charset="-128"/>
              </a:rPr>
              <a:t>近１０年で約</a:t>
            </a:r>
            <a:r>
              <a:rPr lang="ja-JP" altLang="en-US" sz="1300" spc="-10" dirty="0" smtClean="0">
                <a:latin typeface="ＭＳ 明朝" pitchFamily="17" charset="-128"/>
                <a:ea typeface="ＭＳ 明朝" pitchFamily="17" charset="-128"/>
              </a:rPr>
              <a:t>１３０万人減少し、そのうち基幹的農業従事者数は約５４万人減少しているほか、農業就業人口のうち６５歳以上の割合が６割、７５歳以上の割合が３割を占め、高齢化も進行している。</a:t>
            </a:r>
            <a:endParaRPr lang="en-US" altLang="ja-JP" sz="1300" spc="-10" dirty="0">
              <a:latin typeface="ＭＳ 明朝" pitchFamily="17" charset="-128"/>
              <a:ea typeface="ＭＳ 明朝" pitchFamily="17" charset="-128"/>
            </a:endParaRPr>
          </a:p>
          <a:p>
            <a:pPr marL="152400" indent="-152400">
              <a:spcAft>
                <a:spcPts val="600"/>
              </a:spcAft>
            </a:pPr>
            <a:r>
              <a:rPr lang="ja-JP" altLang="en-US" sz="1300" dirty="0" smtClean="0">
                <a:latin typeface="ＭＳ 明朝" pitchFamily="17" charset="-128"/>
                <a:ea typeface="ＭＳ 明朝" pitchFamily="17" charset="-128"/>
              </a:rPr>
              <a:t>◆</a:t>
            </a:r>
            <a:r>
              <a:rPr lang="ja-JP" altLang="en-US" sz="1300" dirty="0">
                <a:latin typeface="ＭＳ 明朝" pitchFamily="17" charset="-128"/>
                <a:ea typeface="ＭＳ 明朝" pitchFamily="17" charset="-128"/>
              </a:rPr>
              <a:t>一方、世界的な人口増加に伴う食料消費の増加やバイオ燃料の増産などにより、食糧需給のひっ迫や飼肥料の価格高騰が続いており、食料の多くを海外に依存する我が国にとって、国内の食料自給率を向上させ、食料の安全・保障を確立することが喫緊の課題である</a:t>
            </a:r>
            <a:r>
              <a:rPr lang="ja-JP" altLang="en-US" sz="1300" dirty="0" smtClean="0">
                <a:latin typeface="ＭＳ 明朝" pitchFamily="17" charset="-128"/>
                <a:ea typeface="ＭＳ 明朝" pitchFamily="17" charset="-128"/>
              </a:rPr>
              <a:t>。</a:t>
            </a:r>
            <a:endParaRPr lang="en-US" altLang="ja-JP" sz="1300" dirty="0" smtClean="0">
              <a:latin typeface="ＭＳ 明朝" pitchFamily="17" charset="-128"/>
              <a:ea typeface="ＭＳ 明朝" pitchFamily="17" charset="-128"/>
            </a:endParaRPr>
          </a:p>
          <a:p>
            <a:pPr marL="152400" lvl="0" indent="-152400">
              <a:spcAft>
                <a:spcPts val="600"/>
              </a:spcAft>
            </a:pPr>
            <a:r>
              <a:rPr lang="ja-JP" altLang="en-US" sz="1300" dirty="0" smtClean="0">
                <a:latin typeface="ＭＳ 明朝" pitchFamily="17" charset="-128"/>
                <a:ea typeface="ＭＳ 明朝" pitchFamily="17" charset="-128"/>
              </a:rPr>
              <a:t>◆青年就農給付金などによる新規就農者の確保・育成に加え、農業経営の農家子弟等への継承の前倒しを行うとともに、大胆な経営発展を進める経営体を育成することなどが必要である。</a:t>
            </a:r>
            <a:endParaRPr lang="en-US" altLang="ja-JP" sz="1300" dirty="0" smtClean="0">
              <a:latin typeface="ＭＳ 明朝" pitchFamily="17" charset="-128"/>
              <a:ea typeface="ＭＳ 明朝" pitchFamily="17" charset="-128"/>
            </a:endParaRPr>
          </a:p>
          <a:p>
            <a:pPr marL="152400" indent="-152400">
              <a:spcAft>
                <a:spcPts val="600"/>
              </a:spcAft>
              <a:buFont typeface="Arial" charset="0"/>
              <a:buNone/>
            </a:pPr>
            <a:endParaRPr lang="en-US" altLang="ja-JP" sz="1300" dirty="0">
              <a:latin typeface="ＭＳ 明朝" pitchFamily="17" charset="-128"/>
              <a:ea typeface="ＭＳ 明朝" pitchFamily="17" charset="-128"/>
            </a:endParaRPr>
          </a:p>
        </p:txBody>
      </p:sp>
      <p:sp>
        <p:nvSpPr>
          <p:cNvPr id="29" name="正方形/長方形 140"/>
          <p:cNvSpPr>
            <a:spLocks noChangeArrowheads="1"/>
          </p:cNvSpPr>
          <p:nvPr/>
        </p:nvSpPr>
        <p:spPr bwMode="auto">
          <a:xfrm>
            <a:off x="-32" y="-24"/>
            <a:ext cx="7199313" cy="431800"/>
          </a:xfrm>
          <a:prstGeom prst="rect">
            <a:avLst/>
          </a:prstGeom>
          <a:noFill/>
          <a:ln w="25400" algn="ctr">
            <a:noFill/>
            <a:miter lim="800000"/>
            <a:headEnd/>
            <a:tailEnd/>
          </a:ln>
        </p:spPr>
        <p:txBody>
          <a:bodyPr tIns="0" bIns="0" anchor="ctr"/>
          <a:lstStyle/>
          <a:p>
            <a:pPr fontAlgn="b">
              <a:lnSpc>
                <a:spcPts val="1800"/>
              </a:lnSpc>
            </a:pPr>
            <a:r>
              <a:rPr lang="en-US" altLang="ja-JP" sz="1200" b="1" dirty="0" smtClean="0">
                <a:latin typeface="ＭＳ ゴシック" pitchFamily="49" charset="-128"/>
                <a:ea typeface="ＭＳ ゴシック" pitchFamily="49" charset="-128"/>
              </a:rPr>
              <a:t>【</a:t>
            </a:r>
            <a:r>
              <a:rPr lang="ja-JP" altLang="en-US" sz="1200" b="1" dirty="0" smtClean="0">
                <a:latin typeface="ＭＳ ゴシック" pitchFamily="49" charset="-128"/>
                <a:ea typeface="ＭＳ ゴシック" pitchFamily="49" charset="-128"/>
              </a:rPr>
              <a:t>地方</a:t>
            </a:r>
            <a:r>
              <a:rPr lang="ja-JP" altLang="en-US" sz="1200" b="1" dirty="0">
                <a:latin typeface="ＭＳ ゴシック" pitchFamily="49" charset="-128"/>
                <a:ea typeface="ＭＳ ゴシック" pitchFamily="49" charset="-128"/>
              </a:rPr>
              <a:t>の資源</a:t>
            </a:r>
            <a:r>
              <a:rPr lang="ja-JP" altLang="en-US" sz="1200" b="1" dirty="0" smtClean="0">
                <a:latin typeface="ＭＳ ゴシック" pitchFamily="49" charset="-128"/>
                <a:ea typeface="ＭＳ ゴシック" pitchFamily="49" charset="-128"/>
              </a:rPr>
              <a:t>を活用した農林業の振興とエネルギー対策</a:t>
            </a:r>
            <a:r>
              <a:rPr lang="en-US" altLang="ja-JP" sz="1200" b="1" dirty="0" smtClean="0">
                <a:latin typeface="ＭＳ ゴシック" pitchFamily="49" charset="-128"/>
                <a:ea typeface="ＭＳ ゴシック" pitchFamily="49" charset="-128"/>
              </a:rPr>
              <a:t>】</a:t>
            </a:r>
            <a:endParaRPr lang="ja-JP" altLang="en-US" sz="1200" b="1" dirty="0">
              <a:latin typeface="ＭＳ ゴシック" pitchFamily="49" charset="-128"/>
              <a:ea typeface="ＭＳ ゴシック" pitchFamily="49" charset="-128"/>
            </a:endParaRPr>
          </a:p>
        </p:txBody>
      </p:sp>
      <p:sp>
        <p:nvSpPr>
          <p:cNvPr id="34" name="正方形/長方形 33"/>
          <p:cNvSpPr/>
          <p:nvPr/>
        </p:nvSpPr>
        <p:spPr>
          <a:xfrm>
            <a:off x="4929222" y="6071076"/>
            <a:ext cx="4214778" cy="215444"/>
          </a:xfrm>
          <a:prstGeom prst="rect">
            <a:avLst/>
          </a:prstGeom>
        </p:spPr>
        <p:txBody>
          <a:bodyPr wrap="square">
            <a:spAutoFit/>
          </a:bodyPr>
          <a:lstStyle/>
          <a:p>
            <a:r>
              <a:rPr lang="ja-JP" altLang="en-US" sz="800" dirty="0" smtClean="0">
                <a:latin typeface="ＭＳ Ｐ明朝" charset="-128"/>
                <a:ea typeface="ＭＳ Ｐ明朝" charset="-128"/>
              </a:rPr>
              <a:t>資料：農林水産省（「食料需給表」、</a:t>
            </a:r>
            <a:r>
              <a:rPr lang="en-US" altLang="ja-JP" sz="800" dirty="0" err="1" smtClean="0">
                <a:latin typeface="ＭＳ Ｐ明朝" charset="-128"/>
                <a:ea typeface="ＭＳ Ｐ明朝" charset="-128"/>
              </a:rPr>
              <a:t>FAO"Food</a:t>
            </a:r>
            <a:r>
              <a:rPr lang="en-US" altLang="ja-JP" sz="800" dirty="0" smtClean="0">
                <a:latin typeface="ＭＳ Ｐ明朝" charset="-128"/>
                <a:ea typeface="ＭＳ Ｐ明朝" charset="-128"/>
              </a:rPr>
              <a:t> Balance Sheets"</a:t>
            </a:r>
            <a:r>
              <a:rPr lang="ja-JP" altLang="en-US" sz="800" dirty="0" smtClean="0">
                <a:latin typeface="ＭＳ Ｐ明朝" charset="-128"/>
                <a:ea typeface="ＭＳ Ｐ明朝" charset="-128"/>
              </a:rPr>
              <a:t>等を基に農林水産省で試算）</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251519" y="470857"/>
            <a:ext cx="8692455" cy="2209048"/>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sz="1100" dirty="0">
              <a:solidFill>
                <a:schemeClr val="tx1"/>
              </a:solidFill>
            </a:endParaRPr>
          </a:p>
          <a:p>
            <a:pPr fontAlgn="auto">
              <a:spcBef>
                <a:spcPts val="0"/>
              </a:spcBef>
              <a:spcAft>
                <a:spcPts val="0"/>
              </a:spcAft>
              <a:defRPr/>
            </a:pPr>
            <a:endParaRPr lang="en-US" altLang="ja-JP" sz="1100" dirty="0">
              <a:solidFill>
                <a:schemeClr val="tx1"/>
              </a:solidFill>
            </a:endParaRPr>
          </a:p>
          <a:p>
            <a:pPr fontAlgn="auto">
              <a:spcBef>
                <a:spcPts val="0"/>
              </a:spcBef>
              <a:spcAft>
                <a:spcPts val="0"/>
              </a:spcAft>
              <a:defRPr/>
            </a:pPr>
            <a:endParaRPr lang="en-US" altLang="ja-JP" sz="1100" dirty="0">
              <a:solidFill>
                <a:schemeClr val="tx1"/>
              </a:solidFill>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1100" dirty="0">
              <a:solidFill>
                <a:schemeClr val="tx1"/>
              </a:solidFill>
              <a:latin typeface="ＭＳ ゴシック" pitchFamily="49" charset="-128"/>
              <a:ea typeface="ＭＳ ゴシック" pitchFamily="49" charset="-128"/>
            </a:endParaRPr>
          </a:p>
        </p:txBody>
      </p:sp>
      <p:sp>
        <p:nvSpPr>
          <p:cNvPr id="252" name="正方形/長方形 251"/>
          <p:cNvSpPr/>
          <p:nvPr/>
        </p:nvSpPr>
        <p:spPr>
          <a:xfrm>
            <a:off x="285720" y="3068961"/>
            <a:ext cx="8643970" cy="1145857"/>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50" name="テキスト ボックス 49"/>
          <p:cNvSpPr txBox="1"/>
          <p:nvPr/>
        </p:nvSpPr>
        <p:spPr>
          <a:xfrm>
            <a:off x="8866914" y="6581001"/>
            <a:ext cx="415636" cy="276999"/>
          </a:xfrm>
          <a:prstGeom prst="rect">
            <a:avLst/>
          </a:prstGeom>
          <a:noFill/>
        </p:spPr>
        <p:txBody>
          <a:bodyPr wrap="square" rtlCol="0">
            <a:spAutoFit/>
          </a:bodyPr>
          <a:lstStyle/>
          <a:p>
            <a:r>
              <a:rPr lang="en-US" altLang="ja-JP" sz="1200" dirty="0" smtClean="0">
                <a:solidFill>
                  <a:schemeClr val="bg1">
                    <a:lumMod val="65000"/>
                  </a:schemeClr>
                </a:solidFill>
              </a:rPr>
              <a:t>14</a:t>
            </a:r>
            <a:endParaRPr kumimoji="1" lang="ja-JP" altLang="en-US" sz="1200" dirty="0">
              <a:solidFill>
                <a:schemeClr val="bg1">
                  <a:lumMod val="65000"/>
                </a:schemeClr>
              </a:solidFill>
            </a:endParaRPr>
          </a:p>
        </p:txBody>
      </p:sp>
      <p:sp>
        <p:nvSpPr>
          <p:cNvPr id="56" name="テキスト ボックス 28"/>
          <p:cNvSpPr txBox="1">
            <a:spLocks noChangeArrowheads="1"/>
          </p:cNvSpPr>
          <p:nvPr/>
        </p:nvSpPr>
        <p:spPr bwMode="auto">
          <a:xfrm>
            <a:off x="310030" y="500042"/>
            <a:ext cx="5270082" cy="1777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85725" indent="-85725" eaLnBrk="1" hangingPunct="1">
              <a:spcAft>
                <a:spcPts val="0"/>
              </a:spcAft>
              <a:defRPr/>
            </a:pPr>
            <a:r>
              <a:rPr lang="ja-JP" altLang="en-US" sz="1200" dirty="0" smtClean="0">
                <a:latin typeface="+mn-ea"/>
                <a:ea typeface="+mn-ea"/>
              </a:rPr>
              <a:t>○経営力の高い農業経営体の早急な確保・育成</a:t>
            </a:r>
            <a:endParaRPr lang="en-US" altLang="ja-JP" sz="1200" dirty="0" smtClean="0">
              <a:latin typeface="+mn-ea"/>
              <a:ea typeface="+mn-ea"/>
            </a:endParaRPr>
          </a:p>
          <a:p>
            <a:pPr marL="358775" indent="-177800">
              <a:spcBef>
                <a:spcPts val="300"/>
              </a:spcBef>
              <a:spcAft>
                <a:spcPts val="0"/>
              </a:spcAft>
              <a:defRPr/>
            </a:pPr>
            <a:r>
              <a:rPr lang="ja-JP" altLang="en-US" sz="1200" dirty="0" smtClean="0">
                <a:latin typeface="ＭＳ Ｐ明朝" pitchFamily="18" charset="-128"/>
                <a:ea typeface="ＭＳ Ｐ明朝" pitchFamily="18" charset="-128"/>
              </a:rPr>
              <a:t>　　農業エキスパート研修、企業的経営計画の認定、企業的経営の実現のための支援制度など、経営の継承・発展をパッケージで支援</a:t>
            </a:r>
            <a:endParaRPr lang="en-US" altLang="ja-JP" sz="1200" dirty="0" smtClean="0">
              <a:latin typeface="ＭＳ Ｐ明朝" pitchFamily="18" charset="-128"/>
              <a:ea typeface="ＭＳ Ｐ明朝" pitchFamily="18" charset="-128"/>
            </a:endParaRPr>
          </a:p>
          <a:p>
            <a:pPr marL="85725" indent="-85725" eaLnBrk="1" hangingPunct="1">
              <a:spcAft>
                <a:spcPts val="0"/>
              </a:spcAft>
              <a:defRPr/>
            </a:pPr>
            <a:endParaRPr lang="en-US" altLang="ja-JP" sz="600" dirty="0" smtClean="0">
              <a:latin typeface="ＭＳ Ｐ明朝" pitchFamily="18" charset="-128"/>
              <a:ea typeface="ＭＳ Ｐ明朝" pitchFamily="18" charset="-128"/>
            </a:endParaRPr>
          </a:p>
          <a:p>
            <a:pPr marL="85725" indent="-85725" eaLnBrk="1" hangingPunct="1">
              <a:spcAft>
                <a:spcPts val="0"/>
              </a:spcAft>
              <a:defRPr/>
            </a:pPr>
            <a:endParaRPr lang="en-US" altLang="ja-JP" sz="1200" dirty="0" smtClean="0">
              <a:latin typeface="ＭＳ Ｐ明朝" pitchFamily="18" charset="-128"/>
              <a:ea typeface="ＭＳ Ｐ明朝" pitchFamily="18" charset="-128"/>
            </a:endParaRPr>
          </a:p>
          <a:p>
            <a:pPr marL="85725" indent="-85725" eaLnBrk="1" hangingPunct="1">
              <a:spcAft>
                <a:spcPts val="0"/>
              </a:spcAft>
              <a:defRPr/>
            </a:pPr>
            <a:endParaRPr lang="en-US" altLang="ja-JP" sz="1200" dirty="0" smtClean="0">
              <a:latin typeface="ＭＳ Ｐ明朝" pitchFamily="18" charset="-128"/>
              <a:ea typeface="ＭＳ Ｐ明朝" pitchFamily="18" charset="-128"/>
            </a:endParaRPr>
          </a:p>
          <a:p>
            <a:pPr marL="85725" indent="-85725" eaLnBrk="1" hangingPunct="1">
              <a:spcAft>
                <a:spcPts val="0"/>
              </a:spcAft>
              <a:defRPr/>
            </a:pPr>
            <a:r>
              <a:rPr lang="ja-JP" altLang="en-US" sz="1200" dirty="0" smtClean="0">
                <a:latin typeface="+mn-ea"/>
                <a:ea typeface="+mn-ea"/>
              </a:rPr>
              <a:t>○市民農園を活用した営農チャレンジを推進</a:t>
            </a:r>
            <a:endParaRPr lang="en-US" altLang="ja-JP" sz="1200" dirty="0" smtClean="0">
              <a:latin typeface="+mn-ea"/>
              <a:ea typeface="+mn-ea"/>
            </a:endParaRPr>
          </a:p>
          <a:p>
            <a:pPr marL="358775" indent="-177800">
              <a:spcBef>
                <a:spcPts val="300"/>
              </a:spcBef>
              <a:spcAft>
                <a:spcPts val="0"/>
              </a:spcAft>
              <a:defRPr/>
            </a:pPr>
            <a:r>
              <a:rPr lang="ja-JP" altLang="en-US" sz="1200" dirty="0" smtClean="0">
                <a:latin typeface="ＭＳ Ｐ明朝" pitchFamily="18" charset="-128"/>
                <a:ea typeface="ＭＳ Ｐ明朝" pitchFamily="18" charset="-128"/>
              </a:rPr>
              <a:t>　　市民</a:t>
            </a:r>
            <a:r>
              <a:rPr lang="ja-JP" altLang="en-US" sz="1200" dirty="0">
                <a:latin typeface="ＭＳ Ｐ明朝" pitchFamily="18" charset="-128"/>
                <a:ea typeface="ＭＳ Ｐ明朝" pitchFamily="18" charset="-128"/>
              </a:rPr>
              <a:t>農園での営利目的の生産を可能と</a:t>
            </a:r>
            <a:r>
              <a:rPr lang="ja-JP" altLang="en-US" sz="1200" dirty="0" smtClean="0">
                <a:latin typeface="ＭＳ Ｐ明朝" pitchFamily="18" charset="-128"/>
                <a:ea typeface="ＭＳ Ｐ明朝" pitchFamily="18" charset="-128"/>
              </a:rPr>
              <a:t>する</a:t>
            </a:r>
            <a:r>
              <a:rPr lang="ja-JP" altLang="en-US" sz="1200" dirty="0">
                <a:latin typeface="ＭＳ Ｐ明朝" pitchFamily="18" charset="-128"/>
                <a:ea typeface="ＭＳ Ｐ明朝" pitchFamily="18" charset="-128"/>
              </a:rPr>
              <a:t>「特定農地貸付法」</a:t>
            </a:r>
            <a:r>
              <a:rPr lang="ja-JP" altLang="en-US" sz="1200" dirty="0" smtClean="0">
                <a:latin typeface="ＭＳ Ｐ明朝" pitchFamily="18" charset="-128"/>
                <a:ea typeface="ＭＳ Ｐ明朝" pitchFamily="18" charset="-128"/>
              </a:rPr>
              <a:t>の</a:t>
            </a:r>
            <a:r>
              <a:rPr lang="ja-JP" altLang="en-US" sz="1200" dirty="0">
                <a:latin typeface="ＭＳ Ｐ明朝" pitchFamily="18" charset="-128"/>
                <a:ea typeface="ＭＳ Ｐ明朝" pitchFamily="18" charset="-128"/>
              </a:rPr>
              <a:t>見直し</a:t>
            </a:r>
            <a:endParaRPr lang="en-US" altLang="ja-JP" sz="1200" dirty="0">
              <a:latin typeface="ＭＳ Ｐ明朝" pitchFamily="18" charset="-128"/>
              <a:ea typeface="ＭＳ Ｐ明朝" pitchFamily="18" charset="-128"/>
            </a:endParaRPr>
          </a:p>
          <a:p>
            <a:pPr marL="358775" indent="-177800">
              <a:spcBef>
                <a:spcPts val="300"/>
              </a:spcBef>
              <a:spcAft>
                <a:spcPts val="0"/>
              </a:spcAft>
              <a:defRPr/>
            </a:pPr>
            <a:r>
              <a:rPr lang="ja-JP" altLang="en-US" sz="1200" dirty="0" smtClean="0">
                <a:latin typeface="ＭＳ Ｐ明朝" pitchFamily="18" charset="-128"/>
                <a:ea typeface="ＭＳ Ｐ明朝" pitchFamily="18" charset="-128"/>
              </a:rPr>
              <a:t>　　相続税</a:t>
            </a:r>
            <a:r>
              <a:rPr lang="ja-JP" altLang="en-US" sz="1200" dirty="0">
                <a:latin typeface="ＭＳ Ｐ明朝" pitchFamily="18" charset="-128"/>
                <a:ea typeface="ＭＳ Ｐ明朝" pitchFamily="18" charset="-128"/>
              </a:rPr>
              <a:t>の納税猶予措置を市民農園にも拡大適用</a:t>
            </a:r>
            <a:endParaRPr lang="en-US" altLang="ja-JP" sz="1200" dirty="0">
              <a:latin typeface="ＭＳ Ｐ明朝" pitchFamily="18" charset="-128"/>
              <a:ea typeface="ＭＳ Ｐ明朝" pitchFamily="18" charset="-128"/>
            </a:endParaRPr>
          </a:p>
        </p:txBody>
      </p:sp>
      <p:sp>
        <p:nvSpPr>
          <p:cNvPr id="3" name="AutoShape 3"/>
          <p:cNvSpPr>
            <a:spLocks noChangeAspect="1" noChangeArrowheads="1" noTextEdit="1"/>
          </p:cNvSpPr>
          <p:nvPr/>
        </p:nvSpPr>
        <p:spPr bwMode="auto">
          <a:xfrm>
            <a:off x="5398511" y="606040"/>
            <a:ext cx="3286460" cy="3231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5"/>
          <p:cNvSpPr>
            <a:spLocks noChangeArrowheads="1"/>
          </p:cNvSpPr>
          <p:nvPr/>
        </p:nvSpPr>
        <p:spPr bwMode="auto">
          <a:xfrm>
            <a:off x="5434184" y="516918"/>
            <a:ext cx="59735" cy="107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7" name="Group 8"/>
          <p:cNvGrpSpPr>
            <a:grpSpLocks/>
          </p:cNvGrpSpPr>
          <p:nvPr/>
        </p:nvGrpSpPr>
        <p:grpSpPr bwMode="auto">
          <a:xfrm>
            <a:off x="5630114" y="792598"/>
            <a:ext cx="3029706" cy="360505"/>
            <a:chOff x="2675" y="1493"/>
            <a:chExt cx="2891" cy="344"/>
          </a:xfrm>
        </p:grpSpPr>
        <p:sp>
          <p:nvSpPr>
            <p:cNvPr id="39067" name="Rectangle 6"/>
            <p:cNvSpPr>
              <a:spLocks noChangeArrowheads="1"/>
            </p:cNvSpPr>
            <p:nvPr/>
          </p:nvSpPr>
          <p:spPr bwMode="auto">
            <a:xfrm>
              <a:off x="2675" y="1493"/>
              <a:ext cx="2891" cy="342"/>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68" name="Rectangle 7"/>
            <p:cNvSpPr>
              <a:spLocks noChangeArrowheads="1"/>
            </p:cNvSpPr>
            <p:nvPr/>
          </p:nvSpPr>
          <p:spPr bwMode="auto">
            <a:xfrm>
              <a:off x="2675" y="1493"/>
              <a:ext cx="2891" cy="344"/>
            </a:xfrm>
            <a:prstGeom prst="rect">
              <a:avLst/>
            </a:prstGeom>
            <a:noFill/>
            <a:ln w="8" cap="rnd">
              <a:solidFill>
                <a:srgbClr val="385D8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 name="Rectangle 9"/>
          <p:cNvSpPr>
            <a:spLocks noChangeArrowheads="1"/>
          </p:cNvSpPr>
          <p:nvPr/>
        </p:nvSpPr>
        <p:spPr bwMode="auto">
          <a:xfrm>
            <a:off x="5655265" y="826132"/>
            <a:ext cx="47159" cy="8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10"/>
          <p:cNvSpPr>
            <a:spLocks noChangeArrowheads="1"/>
          </p:cNvSpPr>
          <p:nvPr/>
        </p:nvSpPr>
        <p:spPr bwMode="auto">
          <a:xfrm>
            <a:off x="5730720" y="895298"/>
            <a:ext cx="287258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ja-JP" altLang="en-US" sz="800" b="1" dirty="0" smtClean="0">
                <a:solidFill>
                  <a:srgbClr val="000000"/>
                </a:solidFill>
                <a:latin typeface="ＭＳ ゴシック" pitchFamily="49" charset="-128"/>
                <a:ea typeface="ＭＳ ゴシック" pitchFamily="49" charset="-128"/>
                <a:cs typeface="ＭＳ Ｐゴシック" pitchFamily="50" charset="-128"/>
              </a:rPr>
              <a:t>◆対象：農家子弟等 意欲ある若手農業者</a:t>
            </a:r>
            <a:endParaRPr lang="en-US" altLang="ja-JP" sz="800" b="1" dirty="0" smtClean="0">
              <a:solidFill>
                <a:srgbClr val="000000"/>
              </a:solidFill>
              <a:latin typeface="ＭＳ ゴシック" pitchFamily="49" charset="-128"/>
              <a:ea typeface="ＭＳ ゴシック" pitchFamily="49" charset="-128"/>
              <a:cs typeface="ＭＳ Ｐゴシック" pitchFamily="50" charset="-128"/>
            </a:endParaRPr>
          </a:p>
          <a:p>
            <a:pPr lvl="0"/>
            <a:r>
              <a:rPr lang="ja-JP" altLang="en-US" sz="800" b="1" dirty="0" smtClean="0">
                <a:solidFill>
                  <a:srgbClr val="000000"/>
                </a:solidFill>
                <a:latin typeface="ＭＳ ゴシック" pitchFamily="49" charset="-128"/>
                <a:ea typeface="ＭＳ ゴシック" pitchFamily="49" charset="-128"/>
                <a:cs typeface="ＭＳ Ｐゴシック" pitchFamily="50" charset="-128"/>
              </a:rPr>
              <a:t>◆５～</a:t>
            </a:r>
            <a:r>
              <a:rPr lang="en-US" altLang="ja-JP" sz="800" b="1" dirty="0" smtClean="0">
                <a:solidFill>
                  <a:srgbClr val="000000"/>
                </a:solidFill>
                <a:latin typeface="ＭＳ ゴシック" pitchFamily="49" charset="-128"/>
                <a:ea typeface="ＭＳ ゴシック" pitchFamily="49" charset="-128"/>
                <a:cs typeface="ＭＳ Ｐゴシック" pitchFamily="50" charset="-128"/>
              </a:rPr>
              <a:t>10</a:t>
            </a:r>
            <a:r>
              <a:rPr lang="ja-JP" altLang="en-US" sz="800" b="1" dirty="0" smtClean="0">
                <a:solidFill>
                  <a:srgbClr val="000000"/>
                </a:solidFill>
                <a:latin typeface="ＭＳ ゴシック" pitchFamily="49" charset="-128"/>
                <a:ea typeface="ＭＳ ゴシック" pitchFamily="49" charset="-128"/>
                <a:cs typeface="ＭＳ Ｐゴシック" pitchFamily="50" charset="-128"/>
              </a:rPr>
              <a:t>年後の経営発展を目指した「企業的経営計画」の作成</a:t>
            </a:r>
            <a:endParaRPr lang="ja-JP" sz="800" b="1" dirty="0" smtClean="0">
              <a:solidFill>
                <a:srgbClr val="000000"/>
              </a:solidFill>
              <a:latin typeface="ＭＳ ゴシック" pitchFamily="49" charset="-128"/>
              <a:ea typeface="ＭＳ ゴシック" pitchFamily="49" charset="-128"/>
              <a:cs typeface="ＭＳ Ｐゴシック" pitchFamily="50" charset="-128"/>
            </a:endParaRPr>
          </a:p>
        </p:txBody>
      </p:sp>
      <p:sp>
        <p:nvSpPr>
          <p:cNvPr id="10" name="Rectangle 11"/>
          <p:cNvSpPr>
            <a:spLocks noChangeArrowheads="1"/>
          </p:cNvSpPr>
          <p:nvPr/>
        </p:nvSpPr>
        <p:spPr bwMode="auto">
          <a:xfrm>
            <a:off x="7263912" y="425300"/>
            <a:ext cx="0" cy="216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12"/>
          <p:cNvSpPr>
            <a:spLocks noChangeArrowheads="1"/>
          </p:cNvSpPr>
          <p:nvPr/>
        </p:nvSpPr>
        <p:spPr bwMode="auto">
          <a:xfrm>
            <a:off x="8272067" y="906826"/>
            <a:ext cx="0" cy="216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13"/>
          <p:cNvSpPr>
            <a:spLocks noChangeArrowheads="1"/>
          </p:cNvSpPr>
          <p:nvPr/>
        </p:nvSpPr>
        <p:spPr bwMode="auto">
          <a:xfrm>
            <a:off x="8350666" y="906826"/>
            <a:ext cx="81742" cy="85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4"/>
          <p:cNvSpPr>
            <a:spLocks noChangeArrowheads="1"/>
          </p:cNvSpPr>
          <p:nvPr/>
        </p:nvSpPr>
        <p:spPr bwMode="auto">
          <a:xfrm>
            <a:off x="8390489" y="906826"/>
            <a:ext cx="0" cy="216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8507863" y="906826"/>
            <a:ext cx="81742" cy="85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9"/>
          <p:cNvSpPr>
            <a:spLocks noChangeArrowheads="1"/>
          </p:cNvSpPr>
          <p:nvPr/>
        </p:nvSpPr>
        <p:spPr bwMode="auto">
          <a:xfrm>
            <a:off x="7145490" y="1007432"/>
            <a:ext cx="81742" cy="85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12" name="Rectangle 27"/>
          <p:cNvSpPr>
            <a:spLocks noChangeArrowheads="1"/>
          </p:cNvSpPr>
          <p:nvPr/>
        </p:nvSpPr>
        <p:spPr bwMode="auto">
          <a:xfrm>
            <a:off x="7952434" y="1108038"/>
            <a:ext cx="80695" cy="85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8913" name="Group 30"/>
          <p:cNvGrpSpPr>
            <a:grpSpLocks/>
          </p:cNvGrpSpPr>
          <p:nvPr/>
        </p:nvGrpSpPr>
        <p:grpSpPr bwMode="auto">
          <a:xfrm>
            <a:off x="6660232" y="1152789"/>
            <a:ext cx="794367" cy="73578"/>
            <a:chOff x="3476" y="1866"/>
            <a:chExt cx="1112" cy="103"/>
          </a:xfrm>
        </p:grpSpPr>
        <p:sp>
          <p:nvSpPr>
            <p:cNvPr id="39065" name="Freeform 28"/>
            <p:cNvSpPr>
              <a:spLocks/>
            </p:cNvSpPr>
            <p:nvPr/>
          </p:nvSpPr>
          <p:spPr bwMode="auto">
            <a:xfrm>
              <a:off x="3476" y="1866"/>
              <a:ext cx="1112" cy="101"/>
            </a:xfrm>
            <a:custGeom>
              <a:avLst/>
              <a:gdLst>
                <a:gd name="T0" fmla="*/ 556 w 1112"/>
                <a:gd name="T1" fmla="*/ 101 h 101"/>
                <a:gd name="T2" fmla="*/ 0 w 1112"/>
                <a:gd name="T3" fmla="*/ 0 h 101"/>
                <a:gd name="T4" fmla="*/ 1112 w 1112"/>
                <a:gd name="T5" fmla="*/ 0 h 101"/>
                <a:gd name="T6" fmla="*/ 556 w 1112"/>
                <a:gd name="T7" fmla="*/ 101 h 101"/>
              </a:gdLst>
              <a:ahLst/>
              <a:cxnLst>
                <a:cxn ang="0">
                  <a:pos x="T0" y="T1"/>
                </a:cxn>
                <a:cxn ang="0">
                  <a:pos x="T2" y="T3"/>
                </a:cxn>
                <a:cxn ang="0">
                  <a:pos x="T4" y="T5"/>
                </a:cxn>
                <a:cxn ang="0">
                  <a:pos x="T6" y="T7"/>
                </a:cxn>
              </a:cxnLst>
              <a:rect l="0" t="0" r="r" b="b"/>
              <a:pathLst>
                <a:path w="1112" h="101">
                  <a:moveTo>
                    <a:pt x="556" y="101"/>
                  </a:moveTo>
                  <a:lnTo>
                    <a:pt x="0" y="0"/>
                  </a:lnTo>
                  <a:lnTo>
                    <a:pt x="1112" y="0"/>
                  </a:lnTo>
                  <a:lnTo>
                    <a:pt x="556" y="101"/>
                  </a:lnTo>
                  <a:close/>
                </a:path>
              </a:pathLst>
            </a:custGeom>
            <a:solidFill>
              <a:srgbClr val="B9ED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66" name="Freeform 29"/>
            <p:cNvSpPr>
              <a:spLocks/>
            </p:cNvSpPr>
            <p:nvPr/>
          </p:nvSpPr>
          <p:spPr bwMode="auto">
            <a:xfrm>
              <a:off x="3476" y="1868"/>
              <a:ext cx="1112" cy="101"/>
            </a:xfrm>
            <a:custGeom>
              <a:avLst/>
              <a:gdLst>
                <a:gd name="T0" fmla="*/ 556 w 1112"/>
                <a:gd name="T1" fmla="*/ 101 h 101"/>
                <a:gd name="T2" fmla="*/ 0 w 1112"/>
                <a:gd name="T3" fmla="*/ 0 h 101"/>
                <a:gd name="T4" fmla="*/ 1112 w 1112"/>
                <a:gd name="T5" fmla="*/ 0 h 101"/>
                <a:gd name="T6" fmla="*/ 556 w 1112"/>
                <a:gd name="T7" fmla="*/ 101 h 101"/>
              </a:gdLst>
              <a:ahLst/>
              <a:cxnLst>
                <a:cxn ang="0">
                  <a:pos x="T0" y="T1"/>
                </a:cxn>
                <a:cxn ang="0">
                  <a:pos x="T2" y="T3"/>
                </a:cxn>
                <a:cxn ang="0">
                  <a:pos x="T4" y="T5"/>
                </a:cxn>
                <a:cxn ang="0">
                  <a:pos x="T6" y="T7"/>
                </a:cxn>
              </a:cxnLst>
              <a:rect l="0" t="0" r="r" b="b"/>
              <a:pathLst>
                <a:path w="1112" h="101">
                  <a:moveTo>
                    <a:pt x="556" y="101"/>
                  </a:moveTo>
                  <a:lnTo>
                    <a:pt x="0" y="0"/>
                  </a:lnTo>
                  <a:lnTo>
                    <a:pt x="1112" y="0"/>
                  </a:lnTo>
                  <a:lnTo>
                    <a:pt x="556" y="101"/>
                  </a:lnTo>
                  <a:close/>
                </a:path>
              </a:pathLst>
            </a:custGeom>
            <a:noFill/>
            <a:ln w="5" cap="rnd">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8917" name="Group 36"/>
          <p:cNvGrpSpPr>
            <a:grpSpLocks/>
          </p:cNvGrpSpPr>
          <p:nvPr/>
        </p:nvGrpSpPr>
        <p:grpSpPr bwMode="auto">
          <a:xfrm>
            <a:off x="5475014" y="1669746"/>
            <a:ext cx="3184806" cy="733522"/>
            <a:chOff x="2542" y="2690"/>
            <a:chExt cx="3039" cy="1215"/>
          </a:xfrm>
        </p:grpSpPr>
        <p:sp>
          <p:nvSpPr>
            <p:cNvPr id="39061" name="Rectangle 34"/>
            <p:cNvSpPr>
              <a:spLocks noChangeArrowheads="1"/>
            </p:cNvSpPr>
            <p:nvPr/>
          </p:nvSpPr>
          <p:spPr bwMode="auto">
            <a:xfrm>
              <a:off x="2542" y="2690"/>
              <a:ext cx="3039" cy="1215"/>
            </a:xfrm>
            <a:prstGeom prst="rect">
              <a:avLst/>
            </a:prstGeom>
            <a:solidFill>
              <a:srgbClr val="C0E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62" name="Rectangle 35"/>
            <p:cNvSpPr>
              <a:spLocks noChangeArrowheads="1"/>
            </p:cNvSpPr>
            <p:nvPr/>
          </p:nvSpPr>
          <p:spPr bwMode="auto">
            <a:xfrm>
              <a:off x="2542" y="2690"/>
              <a:ext cx="3039" cy="1215"/>
            </a:xfrm>
            <a:prstGeom prst="rect">
              <a:avLst/>
            </a:prstGeom>
            <a:noFill/>
            <a:ln w="14" cap="rnd">
              <a:solidFill>
                <a:srgbClr val="385D8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8918" name="Group 39"/>
          <p:cNvGrpSpPr>
            <a:grpSpLocks/>
          </p:cNvGrpSpPr>
          <p:nvPr/>
        </p:nvGrpSpPr>
        <p:grpSpPr bwMode="auto">
          <a:xfrm>
            <a:off x="5551516" y="1820591"/>
            <a:ext cx="1529000" cy="548866"/>
            <a:chOff x="2600" y="2865"/>
            <a:chExt cx="1459" cy="1012"/>
          </a:xfrm>
        </p:grpSpPr>
        <p:sp>
          <p:nvSpPr>
            <p:cNvPr id="39059" name="Rectangle 37"/>
            <p:cNvSpPr>
              <a:spLocks noChangeArrowheads="1"/>
            </p:cNvSpPr>
            <p:nvPr/>
          </p:nvSpPr>
          <p:spPr bwMode="auto">
            <a:xfrm>
              <a:off x="2600" y="2865"/>
              <a:ext cx="1459" cy="10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9060" name="Rectangle 38"/>
            <p:cNvSpPr>
              <a:spLocks noChangeArrowheads="1"/>
            </p:cNvSpPr>
            <p:nvPr/>
          </p:nvSpPr>
          <p:spPr bwMode="auto">
            <a:xfrm>
              <a:off x="2600" y="2865"/>
              <a:ext cx="1459" cy="1012"/>
            </a:xfrm>
            <a:prstGeom prst="rect">
              <a:avLst/>
            </a:prstGeom>
            <a:noFill/>
            <a:ln w="14" cap="rnd">
              <a:solidFill>
                <a:srgbClr val="385D8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grpSp>
      <p:grpSp>
        <p:nvGrpSpPr>
          <p:cNvPr id="38919" name="Group 42"/>
          <p:cNvGrpSpPr>
            <a:grpSpLocks/>
          </p:cNvGrpSpPr>
          <p:nvPr/>
        </p:nvGrpSpPr>
        <p:grpSpPr bwMode="auto">
          <a:xfrm>
            <a:off x="5876389" y="1747232"/>
            <a:ext cx="948420" cy="128901"/>
            <a:chOff x="2910" y="2795"/>
            <a:chExt cx="905" cy="123"/>
          </a:xfrm>
        </p:grpSpPr>
        <p:sp>
          <p:nvSpPr>
            <p:cNvPr id="39057" name="Freeform 40"/>
            <p:cNvSpPr>
              <a:spLocks/>
            </p:cNvSpPr>
            <p:nvPr/>
          </p:nvSpPr>
          <p:spPr bwMode="auto">
            <a:xfrm>
              <a:off x="2910" y="2795"/>
              <a:ext cx="905" cy="123"/>
            </a:xfrm>
            <a:custGeom>
              <a:avLst/>
              <a:gdLst>
                <a:gd name="T0" fmla="*/ 214 w 8874"/>
                <a:gd name="T1" fmla="*/ 0 h 1284"/>
                <a:gd name="T2" fmla="*/ 0 w 8874"/>
                <a:gd name="T3" fmla="*/ 214 h 1284"/>
                <a:gd name="T4" fmla="*/ 0 w 8874"/>
                <a:gd name="T5" fmla="*/ 1070 h 1284"/>
                <a:gd name="T6" fmla="*/ 214 w 8874"/>
                <a:gd name="T7" fmla="*/ 1284 h 1284"/>
                <a:gd name="T8" fmla="*/ 8660 w 8874"/>
                <a:gd name="T9" fmla="*/ 1284 h 1284"/>
                <a:gd name="T10" fmla="*/ 8874 w 8874"/>
                <a:gd name="T11" fmla="*/ 1070 h 1284"/>
                <a:gd name="T12" fmla="*/ 8874 w 8874"/>
                <a:gd name="T13" fmla="*/ 214 h 1284"/>
                <a:gd name="T14" fmla="*/ 8660 w 8874"/>
                <a:gd name="T15" fmla="*/ 0 h 1284"/>
                <a:gd name="T16" fmla="*/ 214 w 8874"/>
                <a:gd name="T1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74" h="1284">
                  <a:moveTo>
                    <a:pt x="214" y="0"/>
                  </a:moveTo>
                  <a:cubicBezTo>
                    <a:pt x="96" y="0"/>
                    <a:pt x="0" y="96"/>
                    <a:pt x="0" y="214"/>
                  </a:cubicBezTo>
                  <a:lnTo>
                    <a:pt x="0" y="1070"/>
                  </a:lnTo>
                  <a:cubicBezTo>
                    <a:pt x="0" y="1188"/>
                    <a:pt x="96" y="1284"/>
                    <a:pt x="214" y="1284"/>
                  </a:cubicBezTo>
                  <a:lnTo>
                    <a:pt x="8660" y="1284"/>
                  </a:lnTo>
                  <a:cubicBezTo>
                    <a:pt x="8778" y="1284"/>
                    <a:pt x="8874" y="1188"/>
                    <a:pt x="8874" y="1070"/>
                  </a:cubicBezTo>
                  <a:lnTo>
                    <a:pt x="8874" y="214"/>
                  </a:lnTo>
                  <a:cubicBezTo>
                    <a:pt x="8874" y="96"/>
                    <a:pt x="8778" y="0"/>
                    <a:pt x="8660" y="0"/>
                  </a:cubicBezTo>
                  <a:lnTo>
                    <a:pt x="2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058" name="Freeform 41"/>
            <p:cNvSpPr>
              <a:spLocks/>
            </p:cNvSpPr>
            <p:nvPr/>
          </p:nvSpPr>
          <p:spPr bwMode="auto">
            <a:xfrm>
              <a:off x="2910" y="2795"/>
              <a:ext cx="905" cy="123"/>
            </a:xfrm>
            <a:custGeom>
              <a:avLst/>
              <a:gdLst>
                <a:gd name="T0" fmla="*/ 214 w 8874"/>
                <a:gd name="T1" fmla="*/ 0 h 1284"/>
                <a:gd name="T2" fmla="*/ 0 w 8874"/>
                <a:gd name="T3" fmla="*/ 214 h 1284"/>
                <a:gd name="T4" fmla="*/ 0 w 8874"/>
                <a:gd name="T5" fmla="*/ 1070 h 1284"/>
                <a:gd name="T6" fmla="*/ 214 w 8874"/>
                <a:gd name="T7" fmla="*/ 1284 h 1284"/>
                <a:gd name="T8" fmla="*/ 8660 w 8874"/>
                <a:gd name="T9" fmla="*/ 1284 h 1284"/>
                <a:gd name="T10" fmla="*/ 8874 w 8874"/>
                <a:gd name="T11" fmla="*/ 1070 h 1284"/>
                <a:gd name="T12" fmla="*/ 8874 w 8874"/>
                <a:gd name="T13" fmla="*/ 214 h 1284"/>
                <a:gd name="T14" fmla="*/ 8660 w 8874"/>
                <a:gd name="T15" fmla="*/ 0 h 1284"/>
                <a:gd name="T16" fmla="*/ 214 w 8874"/>
                <a:gd name="T1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74" h="1284">
                  <a:moveTo>
                    <a:pt x="214" y="0"/>
                  </a:moveTo>
                  <a:cubicBezTo>
                    <a:pt x="96" y="0"/>
                    <a:pt x="0" y="96"/>
                    <a:pt x="0" y="214"/>
                  </a:cubicBezTo>
                  <a:lnTo>
                    <a:pt x="0" y="1070"/>
                  </a:lnTo>
                  <a:cubicBezTo>
                    <a:pt x="0" y="1188"/>
                    <a:pt x="96" y="1284"/>
                    <a:pt x="214" y="1284"/>
                  </a:cubicBezTo>
                  <a:lnTo>
                    <a:pt x="8660" y="1284"/>
                  </a:lnTo>
                  <a:cubicBezTo>
                    <a:pt x="8778" y="1284"/>
                    <a:pt x="8874" y="1188"/>
                    <a:pt x="8874" y="1070"/>
                  </a:cubicBezTo>
                  <a:lnTo>
                    <a:pt x="8874" y="214"/>
                  </a:lnTo>
                  <a:cubicBezTo>
                    <a:pt x="8874" y="96"/>
                    <a:pt x="8778" y="0"/>
                    <a:pt x="8660" y="0"/>
                  </a:cubicBezTo>
                  <a:lnTo>
                    <a:pt x="214" y="0"/>
                  </a:lnTo>
                  <a:close/>
                </a:path>
              </a:pathLst>
            </a:custGeom>
            <a:noFill/>
            <a:ln w="14" cap="rnd">
              <a:solidFill>
                <a:srgbClr val="385D8A"/>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920" name="Rectangle 43"/>
          <p:cNvSpPr>
            <a:spLocks noChangeArrowheads="1"/>
          </p:cNvSpPr>
          <p:nvPr/>
        </p:nvSpPr>
        <p:spPr bwMode="auto">
          <a:xfrm>
            <a:off x="6086282" y="1745142"/>
            <a:ext cx="57708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900" b="1" i="0" u="none" strike="noStrike" cap="none" normalizeH="0" baseline="0" dirty="0" smtClean="0">
                <a:ln>
                  <a:noFill/>
                </a:ln>
                <a:solidFill>
                  <a:srgbClr val="FFFFFF"/>
                </a:solidFill>
                <a:effectLst/>
                <a:latin typeface="ＭＳ ゴシック" pitchFamily="49" charset="-128"/>
                <a:ea typeface="ＭＳ ゴシック" pitchFamily="49" charset="-128"/>
                <a:cs typeface="ＭＳ Ｐゴシック" pitchFamily="50" charset="-128"/>
              </a:rPr>
              <a:t>計画の実施</a:t>
            </a:r>
            <a:endParaRPr kumimoji="1" lang="ja-JP"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21" name="Rectangle 44"/>
          <p:cNvSpPr>
            <a:spLocks noChangeArrowheads="1"/>
          </p:cNvSpPr>
          <p:nvPr/>
        </p:nvSpPr>
        <p:spPr bwMode="auto">
          <a:xfrm>
            <a:off x="6564911" y="1771335"/>
            <a:ext cx="92222" cy="96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1" i="0" u="none" strike="noStrike" cap="none" normalizeH="0" baseline="0" smtClean="0">
                <a:ln>
                  <a:noFill/>
                </a:ln>
                <a:solidFill>
                  <a:srgbClr val="FFFFFF"/>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8922" name="Group 47"/>
          <p:cNvGrpSpPr>
            <a:grpSpLocks/>
          </p:cNvGrpSpPr>
          <p:nvPr/>
        </p:nvGrpSpPr>
        <p:grpSpPr bwMode="auto">
          <a:xfrm>
            <a:off x="7302688" y="1817415"/>
            <a:ext cx="1300541" cy="564893"/>
            <a:chOff x="4271" y="2865"/>
            <a:chExt cx="1241" cy="1012"/>
          </a:xfrm>
        </p:grpSpPr>
        <p:sp>
          <p:nvSpPr>
            <p:cNvPr id="39055" name="Rectangle 45"/>
            <p:cNvSpPr>
              <a:spLocks noChangeArrowheads="1"/>
            </p:cNvSpPr>
            <p:nvPr/>
          </p:nvSpPr>
          <p:spPr bwMode="auto">
            <a:xfrm>
              <a:off x="4271" y="2865"/>
              <a:ext cx="1241" cy="1012"/>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9056" name="Rectangle 46"/>
            <p:cNvSpPr>
              <a:spLocks noChangeArrowheads="1"/>
            </p:cNvSpPr>
            <p:nvPr/>
          </p:nvSpPr>
          <p:spPr bwMode="auto">
            <a:xfrm>
              <a:off x="4271" y="2865"/>
              <a:ext cx="1241" cy="1012"/>
            </a:xfrm>
            <a:prstGeom prst="rect">
              <a:avLst/>
            </a:prstGeom>
            <a:noFill/>
            <a:ln w="3"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grpSp>
      <p:sp>
        <p:nvSpPr>
          <p:cNvPr id="38923" name="Rectangle 48"/>
          <p:cNvSpPr>
            <a:spLocks noChangeArrowheads="1"/>
          </p:cNvSpPr>
          <p:nvPr/>
        </p:nvSpPr>
        <p:spPr bwMode="auto">
          <a:xfrm>
            <a:off x="7355086" y="1864605"/>
            <a:ext cx="28854"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8924" name="Group 51"/>
          <p:cNvGrpSpPr>
            <a:grpSpLocks/>
          </p:cNvGrpSpPr>
          <p:nvPr/>
        </p:nvGrpSpPr>
        <p:grpSpPr bwMode="auto">
          <a:xfrm>
            <a:off x="7023925" y="1887562"/>
            <a:ext cx="298674" cy="129778"/>
            <a:chOff x="4005" y="2999"/>
            <a:chExt cx="285" cy="159"/>
          </a:xfrm>
        </p:grpSpPr>
        <p:sp>
          <p:nvSpPr>
            <p:cNvPr id="39053" name="Freeform 49"/>
            <p:cNvSpPr>
              <a:spLocks/>
            </p:cNvSpPr>
            <p:nvPr/>
          </p:nvSpPr>
          <p:spPr bwMode="auto">
            <a:xfrm>
              <a:off x="4005" y="2999"/>
              <a:ext cx="285" cy="159"/>
            </a:xfrm>
            <a:custGeom>
              <a:avLst/>
              <a:gdLst>
                <a:gd name="T0" fmla="*/ 119 w 285"/>
                <a:gd name="T1" fmla="*/ 159 h 159"/>
                <a:gd name="T2" fmla="*/ 119 w 285"/>
                <a:gd name="T3" fmla="*/ 119 h 159"/>
                <a:gd name="T4" fmla="*/ 285 w 285"/>
                <a:gd name="T5" fmla="*/ 119 h 159"/>
                <a:gd name="T6" fmla="*/ 285 w 285"/>
                <a:gd name="T7" fmla="*/ 39 h 159"/>
                <a:gd name="T8" fmla="*/ 119 w 285"/>
                <a:gd name="T9" fmla="*/ 39 h 159"/>
                <a:gd name="T10" fmla="*/ 119 w 285"/>
                <a:gd name="T11" fmla="*/ 0 h 159"/>
                <a:gd name="T12" fmla="*/ 0 w 285"/>
                <a:gd name="T13" fmla="*/ 79 h 159"/>
                <a:gd name="T14" fmla="*/ 119 w 285"/>
                <a:gd name="T15" fmla="*/ 159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59">
                  <a:moveTo>
                    <a:pt x="119" y="159"/>
                  </a:moveTo>
                  <a:lnTo>
                    <a:pt x="119" y="119"/>
                  </a:lnTo>
                  <a:lnTo>
                    <a:pt x="285" y="119"/>
                  </a:lnTo>
                  <a:lnTo>
                    <a:pt x="285" y="39"/>
                  </a:lnTo>
                  <a:lnTo>
                    <a:pt x="119" y="39"/>
                  </a:lnTo>
                  <a:lnTo>
                    <a:pt x="119" y="0"/>
                  </a:lnTo>
                  <a:lnTo>
                    <a:pt x="0" y="79"/>
                  </a:lnTo>
                  <a:lnTo>
                    <a:pt x="119" y="15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9054" name="Freeform 50"/>
            <p:cNvSpPr>
              <a:spLocks/>
            </p:cNvSpPr>
            <p:nvPr/>
          </p:nvSpPr>
          <p:spPr bwMode="auto">
            <a:xfrm>
              <a:off x="4005" y="2999"/>
              <a:ext cx="285" cy="159"/>
            </a:xfrm>
            <a:custGeom>
              <a:avLst/>
              <a:gdLst>
                <a:gd name="T0" fmla="*/ 119 w 285"/>
                <a:gd name="T1" fmla="*/ 159 h 159"/>
                <a:gd name="T2" fmla="*/ 119 w 285"/>
                <a:gd name="T3" fmla="*/ 119 h 159"/>
                <a:gd name="T4" fmla="*/ 285 w 285"/>
                <a:gd name="T5" fmla="*/ 119 h 159"/>
                <a:gd name="T6" fmla="*/ 285 w 285"/>
                <a:gd name="T7" fmla="*/ 39 h 159"/>
                <a:gd name="T8" fmla="*/ 119 w 285"/>
                <a:gd name="T9" fmla="*/ 39 h 159"/>
                <a:gd name="T10" fmla="*/ 119 w 285"/>
                <a:gd name="T11" fmla="*/ 0 h 159"/>
                <a:gd name="T12" fmla="*/ 0 w 285"/>
                <a:gd name="T13" fmla="*/ 79 h 159"/>
                <a:gd name="T14" fmla="*/ 119 w 285"/>
                <a:gd name="T15" fmla="*/ 159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59">
                  <a:moveTo>
                    <a:pt x="119" y="159"/>
                  </a:moveTo>
                  <a:lnTo>
                    <a:pt x="119" y="119"/>
                  </a:lnTo>
                  <a:lnTo>
                    <a:pt x="285" y="119"/>
                  </a:lnTo>
                  <a:lnTo>
                    <a:pt x="285" y="39"/>
                  </a:lnTo>
                  <a:lnTo>
                    <a:pt x="119" y="39"/>
                  </a:lnTo>
                  <a:lnTo>
                    <a:pt x="119" y="0"/>
                  </a:lnTo>
                  <a:lnTo>
                    <a:pt x="0" y="79"/>
                  </a:lnTo>
                  <a:lnTo>
                    <a:pt x="119" y="159"/>
                  </a:lnTo>
                  <a:close/>
                </a:path>
              </a:pathLst>
            </a:custGeom>
            <a:noFill/>
            <a:ln w="14"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grpSp>
      <p:grpSp>
        <p:nvGrpSpPr>
          <p:cNvPr id="38925" name="Group 54"/>
          <p:cNvGrpSpPr>
            <a:grpSpLocks/>
          </p:cNvGrpSpPr>
          <p:nvPr/>
        </p:nvGrpSpPr>
        <p:grpSpPr bwMode="auto">
          <a:xfrm>
            <a:off x="7348798" y="1887561"/>
            <a:ext cx="1203079" cy="141976"/>
            <a:chOff x="4315" y="2950"/>
            <a:chExt cx="1148" cy="267"/>
          </a:xfrm>
        </p:grpSpPr>
        <p:sp>
          <p:nvSpPr>
            <p:cNvPr id="39051" name="Rectangle 52"/>
            <p:cNvSpPr>
              <a:spLocks noChangeArrowheads="1"/>
            </p:cNvSpPr>
            <p:nvPr/>
          </p:nvSpPr>
          <p:spPr bwMode="auto">
            <a:xfrm>
              <a:off x="4315" y="2950"/>
              <a:ext cx="1148" cy="26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9052" name="Rectangle 53"/>
            <p:cNvSpPr>
              <a:spLocks noChangeArrowheads="1"/>
            </p:cNvSpPr>
            <p:nvPr/>
          </p:nvSpPr>
          <p:spPr bwMode="auto">
            <a:xfrm>
              <a:off x="4315" y="2950"/>
              <a:ext cx="1148" cy="267"/>
            </a:xfrm>
            <a:prstGeom prst="rect">
              <a:avLst/>
            </a:prstGeom>
            <a:noFill/>
            <a:ln w="14"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grpSp>
      <p:sp>
        <p:nvSpPr>
          <p:cNvPr id="38926" name="Rectangle 55"/>
          <p:cNvSpPr>
            <a:spLocks noChangeArrowheads="1"/>
          </p:cNvSpPr>
          <p:nvPr/>
        </p:nvSpPr>
        <p:spPr bwMode="auto">
          <a:xfrm>
            <a:off x="7380269" y="1903250"/>
            <a:ext cx="102592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・税制上の</a:t>
            </a:r>
            <a:r>
              <a:rPr kumimoji="1" lang="ja-JP" altLang="en-US"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優遇措置等</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27" name="Rectangle 56"/>
          <p:cNvSpPr>
            <a:spLocks noChangeArrowheads="1"/>
          </p:cNvSpPr>
          <p:nvPr/>
        </p:nvSpPr>
        <p:spPr bwMode="auto">
          <a:xfrm>
            <a:off x="8477471" y="1952636"/>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29" name="Rectangle 58"/>
          <p:cNvSpPr>
            <a:spLocks noChangeArrowheads="1"/>
          </p:cNvSpPr>
          <p:nvPr/>
        </p:nvSpPr>
        <p:spPr bwMode="auto">
          <a:xfrm>
            <a:off x="7848684" y="2073153"/>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8930" name="Group 61"/>
          <p:cNvGrpSpPr>
            <a:grpSpLocks/>
          </p:cNvGrpSpPr>
          <p:nvPr/>
        </p:nvGrpSpPr>
        <p:grpSpPr bwMode="auto">
          <a:xfrm>
            <a:off x="7348798" y="2042943"/>
            <a:ext cx="1206223" cy="137105"/>
            <a:chOff x="4315" y="3258"/>
            <a:chExt cx="1151" cy="264"/>
          </a:xfrm>
        </p:grpSpPr>
        <p:sp>
          <p:nvSpPr>
            <p:cNvPr id="39049" name="Rectangle 59"/>
            <p:cNvSpPr>
              <a:spLocks noChangeArrowheads="1"/>
            </p:cNvSpPr>
            <p:nvPr/>
          </p:nvSpPr>
          <p:spPr bwMode="auto">
            <a:xfrm>
              <a:off x="4315" y="3258"/>
              <a:ext cx="1151" cy="26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9050" name="Rectangle 60"/>
            <p:cNvSpPr>
              <a:spLocks noChangeArrowheads="1"/>
            </p:cNvSpPr>
            <p:nvPr/>
          </p:nvSpPr>
          <p:spPr bwMode="auto">
            <a:xfrm>
              <a:off x="4315" y="3258"/>
              <a:ext cx="1151" cy="264"/>
            </a:xfrm>
            <a:prstGeom prst="rect">
              <a:avLst/>
            </a:prstGeom>
            <a:noFill/>
            <a:ln w="14"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grpSp>
      <p:sp>
        <p:nvSpPr>
          <p:cNvPr id="38931" name="Rectangle 62"/>
          <p:cNvSpPr>
            <a:spLocks noChangeArrowheads="1"/>
          </p:cNvSpPr>
          <p:nvPr/>
        </p:nvSpPr>
        <p:spPr bwMode="auto">
          <a:xfrm>
            <a:off x="7377094" y="2052482"/>
            <a:ext cx="1128514"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a:t>
            </a:r>
            <a:r>
              <a:rPr kumimoji="1" lang="ja-JP" altLang="en-US"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補助制度の優先採択等</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34" name="Rectangle 65"/>
          <p:cNvSpPr>
            <a:spLocks noChangeArrowheads="1"/>
          </p:cNvSpPr>
          <p:nvPr/>
        </p:nvSpPr>
        <p:spPr bwMode="auto">
          <a:xfrm>
            <a:off x="8187181" y="2272270"/>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36" name="Rectangle 67"/>
          <p:cNvSpPr>
            <a:spLocks noChangeArrowheads="1"/>
          </p:cNvSpPr>
          <p:nvPr/>
        </p:nvSpPr>
        <p:spPr bwMode="auto">
          <a:xfrm>
            <a:off x="8163078" y="2382308"/>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8938" name="Group 73"/>
          <p:cNvGrpSpPr>
            <a:grpSpLocks/>
          </p:cNvGrpSpPr>
          <p:nvPr/>
        </p:nvGrpSpPr>
        <p:grpSpPr bwMode="auto">
          <a:xfrm>
            <a:off x="7347751" y="2198251"/>
            <a:ext cx="1204127" cy="156495"/>
            <a:chOff x="4314" y="3619"/>
            <a:chExt cx="1149" cy="189"/>
          </a:xfrm>
        </p:grpSpPr>
        <p:sp>
          <p:nvSpPr>
            <p:cNvPr id="39045" name="Rectangle 71"/>
            <p:cNvSpPr>
              <a:spLocks noChangeArrowheads="1"/>
            </p:cNvSpPr>
            <p:nvPr/>
          </p:nvSpPr>
          <p:spPr bwMode="auto">
            <a:xfrm>
              <a:off x="4314" y="3619"/>
              <a:ext cx="1149" cy="18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9046" name="Rectangle 72"/>
            <p:cNvSpPr>
              <a:spLocks noChangeArrowheads="1"/>
            </p:cNvSpPr>
            <p:nvPr/>
          </p:nvSpPr>
          <p:spPr bwMode="auto">
            <a:xfrm>
              <a:off x="4314" y="3619"/>
              <a:ext cx="1149" cy="189"/>
            </a:xfrm>
            <a:prstGeom prst="rect">
              <a:avLst/>
            </a:prstGeom>
            <a:noFill/>
            <a:ln w="14"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grpSp>
      <p:sp>
        <p:nvSpPr>
          <p:cNvPr id="38939" name="Rectangle 74"/>
          <p:cNvSpPr>
            <a:spLocks noChangeArrowheads="1"/>
          </p:cNvSpPr>
          <p:nvPr/>
        </p:nvSpPr>
        <p:spPr bwMode="auto">
          <a:xfrm>
            <a:off x="7374998" y="2210127"/>
            <a:ext cx="718145"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・法人化の支援</a:t>
            </a:r>
            <a:endParaRPr kumimoji="1" 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40" name="Rectangle 75"/>
          <p:cNvSpPr>
            <a:spLocks noChangeArrowheads="1"/>
          </p:cNvSpPr>
          <p:nvPr/>
        </p:nvSpPr>
        <p:spPr bwMode="auto">
          <a:xfrm>
            <a:off x="7925187" y="2210127"/>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8942" name="Group 81"/>
          <p:cNvGrpSpPr>
            <a:grpSpLocks/>
          </p:cNvGrpSpPr>
          <p:nvPr/>
        </p:nvGrpSpPr>
        <p:grpSpPr bwMode="auto">
          <a:xfrm>
            <a:off x="7507043" y="1746184"/>
            <a:ext cx="947372" cy="128901"/>
            <a:chOff x="4466" y="2794"/>
            <a:chExt cx="904" cy="123"/>
          </a:xfrm>
        </p:grpSpPr>
        <p:sp>
          <p:nvSpPr>
            <p:cNvPr id="39041" name="Freeform 79"/>
            <p:cNvSpPr>
              <a:spLocks/>
            </p:cNvSpPr>
            <p:nvPr/>
          </p:nvSpPr>
          <p:spPr bwMode="auto">
            <a:xfrm>
              <a:off x="4466" y="2794"/>
              <a:ext cx="904" cy="123"/>
            </a:xfrm>
            <a:custGeom>
              <a:avLst/>
              <a:gdLst>
                <a:gd name="T0" fmla="*/ 214 w 8870"/>
                <a:gd name="T1" fmla="*/ 0 h 1284"/>
                <a:gd name="T2" fmla="*/ 0 w 8870"/>
                <a:gd name="T3" fmla="*/ 214 h 1284"/>
                <a:gd name="T4" fmla="*/ 0 w 8870"/>
                <a:gd name="T5" fmla="*/ 1070 h 1284"/>
                <a:gd name="T6" fmla="*/ 214 w 8870"/>
                <a:gd name="T7" fmla="*/ 1284 h 1284"/>
                <a:gd name="T8" fmla="*/ 8656 w 8870"/>
                <a:gd name="T9" fmla="*/ 1284 h 1284"/>
                <a:gd name="T10" fmla="*/ 8870 w 8870"/>
                <a:gd name="T11" fmla="*/ 1070 h 1284"/>
                <a:gd name="T12" fmla="*/ 8870 w 8870"/>
                <a:gd name="T13" fmla="*/ 214 h 1284"/>
                <a:gd name="T14" fmla="*/ 8656 w 8870"/>
                <a:gd name="T15" fmla="*/ 0 h 1284"/>
                <a:gd name="T16" fmla="*/ 214 w 8870"/>
                <a:gd name="T1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70" h="1284">
                  <a:moveTo>
                    <a:pt x="214" y="0"/>
                  </a:moveTo>
                  <a:cubicBezTo>
                    <a:pt x="96" y="0"/>
                    <a:pt x="0" y="96"/>
                    <a:pt x="0" y="214"/>
                  </a:cubicBezTo>
                  <a:lnTo>
                    <a:pt x="0" y="1070"/>
                  </a:lnTo>
                  <a:cubicBezTo>
                    <a:pt x="0" y="1188"/>
                    <a:pt x="96" y="1284"/>
                    <a:pt x="214" y="1284"/>
                  </a:cubicBezTo>
                  <a:lnTo>
                    <a:pt x="8656" y="1284"/>
                  </a:lnTo>
                  <a:cubicBezTo>
                    <a:pt x="8774" y="1284"/>
                    <a:pt x="8870" y="1188"/>
                    <a:pt x="8870" y="1070"/>
                  </a:cubicBezTo>
                  <a:lnTo>
                    <a:pt x="8870" y="214"/>
                  </a:lnTo>
                  <a:cubicBezTo>
                    <a:pt x="8870" y="96"/>
                    <a:pt x="8774" y="0"/>
                    <a:pt x="8656" y="0"/>
                  </a:cubicBezTo>
                  <a:lnTo>
                    <a:pt x="2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042" name="Freeform 80"/>
            <p:cNvSpPr>
              <a:spLocks/>
            </p:cNvSpPr>
            <p:nvPr/>
          </p:nvSpPr>
          <p:spPr bwMode="auto">
            <a:xfrm>
              <a:off x="4466" y="2794"/>
              <a:ext cx="904" cy="123"/>
            </a:xfrm>
            <a:custGeom>
              <a:avLst/>
              <a:gdLst>
                <a:gd name="T0" fmla="*/ 214 w 8870"/>
                <a:gd name="T1" fmla="*/ 0 h 1284"/>
                <a:gd name="T2" fmla="*/ 0 w 8870"/>
                <a:gd name="T3" fmla="*/ 214 h 1284"/>
                <a:gd name="T4" fmla="*/ 0 w 8870"/>
                <a:gd name="T5" fmla="*/ 1070 h 1284"/>
                <a:gd name="T6" fmla="*/ 214 w 8870"/>
                <a:gd name="T7" fmla="*/ 1284 h 1284"/>
                <a:gd name="T8" fmla="*/ 8656 w 8870"/>
                <a:gd name="T9" fmla="*/ 1284 h 1284"/>
                <a:gd name="T10" fmla="*/ 8870 w 8870"/>
                <a:gd name="T11" fmla="*/ 1070 h 1284"/>
                <a:gd name="T12" fmla="*/ 8870 w 8870"/>
                <a:gd name="T13" fmla="*/ 214 h 1284"/>
                <a:gd name="T14" fmla="*/ 8656 w 8870"/>
                <a:gd name="T15" fmla="*/ 0 h 1284"/>
                <a:gd name="T16" fmla="*/ 214 w 8870"/>
                <a:gd name="T1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70" h="1284">
                  <a:moveTo>
                    <a:pt x="214" y="0"/>
                  </a:moveTo>
                  <a:cubicBezTo>
                    <a:pt x="96" y="0"/>
                    <a:pt x="0" y="96"/>
                    <a:pt x="0" y="214"/>
                  </a:cubicBezTo>
                  <a:lnTo>
                    <a:pt x="0" y="1070"/>
                  </a:lnTo>
                  <a:cubicBezTo>
                    <a:pt x="0" y="1188"/>
                    <a:pt x="96" y="1284"/>
                    <a:pt x="214" y="1284"/>
                  </a:cubicBezTo>
                  <a:lnTo>
                    <a:pt x="8656" y="1284"/>
                  </a:lnTo>
                  <a:cubicBezTo>
                    <a:pt x="8774" y="1284"/>
                    <a:pt x="8870" y="1188"/>
                    <a:pt x="8870" y="1070"/>
                  </a:cubicBezTo>
                  <a:lnTo>
                    <a:pt x="8870" y="214"/>
                  </a:lnTo>
                  <a:cubicBezTo>
                    <a:pt x="8870" y="96"/>
                    <a:pt x="8774" y="0"/>
                    <a:pt x="8656" y="0"/>
                  </a:cubicBezTo>
                  <a:lnTo>
                    <a:pt x="214" y="0"/>
                  </a:lnTo>
                  <a:close/>
                </a:path>
              </a:pathLst>
            </a:custGeom>
            <a:noFill/>
            <a:ln w="14" cap="rnd">
              <a:solidFill>
                <a:srgbClr val="385D8A"/>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943" name="Rectangle 82"/>
          <p:cNvSpPr>
            <a:spLocks noChangeArrowheads="1"/>
          </p:cNvSpPr>
          <p:nvPr/>
        </p:nvSpPr>
        <p:spPr bwMode="auto">
          <a:xfrm>
            <a:off x="7715888" y="1744094"/>
            <a:ext cx="57708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kumimoji="1" lang="ja-JP" sz="900" b="1" i="0" u="none" strike="noStrike" cap="none" normalizeH="0" baseline="0" dirty="0" smtClean="0">
                <a:ln>
                  <a:noFill/>
                </a:ln>
                <a:solidFill>
                  <a:srgbClr val="FFFFFF"/>
                </a:solidFill>
                <a:effectLst/>
                <a:latin typeface="ＭＳ ゴシック" pitchFamily="49" charset="-128"/>
                <a:ea typeface="ＭＳ ゴシック" pitchFamily="49" charset="-128"/>
                <a:cs typeface="ＭＳ Ｐゴシック" pitchFamily="50" charset="-128"/>
              </a:rPr>
              <a:t>新たな</a:t>
            </a:r>
            <a:r>
              <a:rPr lang="ja-JP" altLang="ja-JP" sz="900" b="1" dirty="0">
                <a:solidFill>
                  <a:srgbClr val="FFFFFF"/>
                </a:solidFill>
                <a:latin typeface="ＭＳ ゴシック" pitchFamily="49" charset="-128"/>
                <a:ea typeface="ＭＳ ゴシック" pitchFamily="49" charset="-128"/>
                <a:cs typeface="ＭＳ Ｐゴシック" pitchFamily="50" charset="-128"/>
              </a:rPr>
              <a:t>支援</a:t>
            </a:r>
            <a:endParaRPr lang="ja-JP" altLang="ja-JP" sz="1600" dirty="0">
              <a:latin typeface="Arial" pitchFamily="34"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45" name="Rectangle 84"/>
          <p:cNvSpPr>
            <a:spLocks noChangeArrowheads="1"/>
          </p:cNvSpPr>
          <p:nvPr/>
        </p:nvSpPr>
        <p:spPr bwMode="auto">
          <a:xfrm>
            <a:off x="8195565" y="1770287"/>
            <a:ext cx="92222" cy="96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1" i="0" u="none" strike="noStrike" cap="none" normalizeH="0" baseline="0" smtClean="0">
                <a:ln>
                  <a:noFill/>
                </a:ln>
                <a:solidFill>
                  <a:srgbClr val="FFFFFF"/>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8946" name="Group 87"/>
          <p:cNvGrpSpPr>
            <a:grpSpLocks/>
          </p:cNvGrpSpPr>
          <p:nvPr/>
        </p:nvGrpSpPr>
        <p:grpSpPr bwMode="auto">
          <a:xfrm>
            <a:off x="5629066" y="1887561"/>
            <a:ext cx="1380188" cy="127854"/>
            <a:chOff x="2674" y="2973"/>
            <a:chExt cx="1317" cy="208"/>
          </a:xfrm>
        </p:grpSpPr>
        <p:sp>
          <p:nvSpPr>
            <p:cNvPr id="39039" name="Rectangle 85"/>
            <p:cNvSpPr>
              <a:spLocks noChangeArrowheads="1"/>
            </p:cNvSpPr>
            <p:nvPr/>
          </p:nvSpPr>
          <p:spPr bwMode="auto">
            <a:xfrm>
              <a:off x="2674" y="2973"/>
              <a:ext cx="1317" cy="208"/>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9040" name="Rectangle 86"/>
            <p:cNvSpPr>
              <a:spLocks noChangeArrowheads="1"/>
            </p:cNvSpPr>
            <p:nvPr/>
          </p:nvSpPr>
          <p:spPr bwMode="auto">
            <a:xfrm>
              <a:off x="2674" y="2973"/>
              <a:ext cx="1317" cy="208"/>
            </a:xfrm>
            <a:prstGeom prst="rect">
              <a:avLst/>
            </a:prstGeom>
            <a:noFill/>
            <a:ln w="8" cap="rnd">
              <a:solidFill>
                <a:srgbClr val="385D8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grpSp>
      <p:sp>
        <p:nvSpPr>
          <p:cNvPr id="38947" name="Rectangle 88"/>
          <p:cNvSpPr>
            <a:spLocks noChangeArrowheads="1"/>
          </p:cNvSpPr>
          <p:nvPr/>
        </p:nvSpPr>
        <p:spPr bwMode="auto">
          <a:xfrm>
            <a:off x="5655265" y="1887561"/>
            <a:ext cx="512961"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①</a:t>
            </a:r>
            <a:r>
              <a:rPr kumimoji="1" lang="ja-JP"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経営継承</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51" name="Rectangle 92"/>
          <p:cNvSpPr>
            <a:spLocks noChangeArrowheads="1"/>
          </p:cNvSpPr>
          <p:nvPr/>
        </p:nvSpPr>
        <p:spPr bwMode="auto">
          <a:xfrm>
            <a:off x="6517752" y="1966260"/>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52" name="Rectangle 93"/>
          <p:cNvSpPr>
            <a:spLocks noChangeArrowheads="1"/>
          </p:cNvSpPr>
          <p:nvPr/>
        </p:nvSpPr>
        <p:spPr bwMode="auto">
          <a:xfrm>
            <a:off x="5655265" y="2061626"/>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53" name="Rectangle 94"/>
          <p:cNvSpPr>
            <a:spLocks noChangeArrowheads="1"/>
          </p:cNvSpPr>
          <p:nvPr/>
        </p:nvSpPr>
        <p:spPr bwMode="auto">
          <a:xfrm>
            <a:off x="6239338" y="1897054"/>
            <a:ext cx="615553"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・生前贈与</a:t>
            </a:r>
            <a:r>
              <a:rPr kumimoji="1" lang="ja-JP" altLang="en-US"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等</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54" name="Rectangle 95"/>
          <p:cNvSpPr>
            <a:spLocks noChangeArrowheads="1"/>
          </p:cNvSpPr>
          <p:nvPr/>
        </p:nvSpPr>
        <p:spPr bwMode="auto">
          <a:xfrm>
            <a:off x="6519848" y="2032281"/>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56" name="Rectangle 97"/>
          <p:cNvSpPr>
            <a:spLocks noChangeArrowheads="1"/>
          </p:cNvSpPr>
          <p:nvPr/>
        </p:nvSpPr>
        <p:spPr bwMode="auto">
          <a:xfrm>
            <a:off x="6637221" y="2061626"/>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8957" name="Group 100"/>
          <p:cNvGrpSpPr>
            <a:grpSpLocks/>
          </p:cNvGrpSpPr>
          <p:nvPr/>
        </p:nvGrpSpPr>
        <p:grpSpPr bwMode="auto">
          <a:xfrm>
            <a:off x="5629066" y="2031577"/>
            <a:ext cx="1380188" cy="150910"/>
            <a:chOff x="2674" y="3208"/>
            <a:chExt cx="1317" cy="390"/>
          </a:xfrm>
        </p:grpSpPr>
        <p:sp>
          <p:nvSpPr>
            <p:cNvPr id="39037" name="Rectangle 98"/>
            <p:cNvSpPr>
              <a:spLocks noChangeArrowheads="1"/>
            </p:cNvSpPr>
            <p:nvPr/>
          </p:nvSpPr>
          <p:spPr bwMode="auto">
            <a:xfrm>
              <a:off x="2674" y="3208"/>
              <a:ext cx="1317" cy="390"/>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9038" name="Rectangle 99"/>
            <p:cNvSpPr>
              <a:spLocks noChangeArrowheads="1"/>
            </p:cNvSpPr>
            <p:nvPr/>
          </p:nvSpPr>
          <p:spPr bwMode="auto">
            <a:xfrm>
              <a:off x="2674" y="3208"/>
              <a:ext cx="1317" cy="390"/>
            </a:xfrm>
            <a:prstGeom prst="rect">
              <a:avLst/>
            </a:prstGeom>
            <a:noFill/>
            <a:ln w="8" cap="rnd">
              <a:solidFill>
                <a:srgbClr val="385D8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grpSp>
      <p:sp>
        <p:nvSpPr>
          <p:cNvPr id="38959" name="Rectangle 102"/>
          <p:cNvSpPr>
            <a:spLocks noChangeArrowheads="1"/>
          </p:cNvSpPr>
          <p:nvPr/>
        </p:nvSpPr>
        <p:spPr bwMode="auto">
          <a:xfrm>
            <a:off x="5657664" y="2053025"/>
            <a:ext cx="512961"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②</a:t>
            </a:r>
            <a:r>
              <a:rPr kumimoji="1" lang="ja-JP"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経営発展</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60" name="Rectangle 103"/>
          <p:cNvSpPr>
            <a:spLocks noChangeArrowheads="1"/>
          </p:cNvSpPr>
          <p:nvPr/>
        </p:nvSpPr>
        <p:spPr bwMode="auto">
          <a:xfrm>
            <a:off x="6441249" y="2059375"/>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61" name="Rectangle 104"/>
          <p:cNvSpPr>
            <a:spLocks noChangeArrowheads="1"/>
          </p:cNvSpPr>
          <p:nvPr/>
        </p:nvSpPr>
        <p:spPr bwMode="auto">
          <a:xfrm>
            <a:off x="5655265" y="2307901"/>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62" name="Rectangle 105"/>
          <p:cNvSpPr>
            <a:spLocks noChangeArrowheads="1"/>
          </p:cNvSpPr>
          <p:nvPr/>
        </p:nvSpPr>
        <p:spPr bwMode="auto">
          <a:xfrm>
            <a:off x="6242133" y="2057554"/>
            <a:ext cx="718145"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・機械の導入</a:t>
            </a:r>
            <a:r>
              <a:rPr kumimoji="1" lang="ja-JP" altLang="en-US"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等</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63" name="Rectangle 106"/>
          <p:cNvSpPr>
            <a:spLocks noChangeArrowheads="1"/>
          </p:cNvSpPr>
          <p:nvPr/>
        </p:nvSpPr>
        <p:spPr bwMode="auto">
          <a:xfrm>
            <a:off x="6205454" y="2307901"/>
            <a:ext cx="10259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65" name="Rectangle 108"/>
          <p:cNvSpPr>
            <a:spLocks noChangeArrowheads="1"/>
          </p:cNvSpPr>
          <p:nvPr/>
        </p:nvSpPr>
        <p:spPr bwMode="auto">
          <a:xfrm>
            <a:off x="6834241" y="2307901"/>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66" name="Rectangle 109"/>
          <p:cNvSpPr>
            <a:spLocks noChangeArrowheads="1"/>
          </p:cNvSpPr>
          <p:nvPr/>
        </p:nvSpPr>
        <p:spPr bwMode="auto">
          <a:xfrm>
            <a:off x="5655265" y="2403267"/>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70" name="Rectangle 113"/>
          <p:cNvSpPr>
            <a:spLocks noChangeArrowheads="1"/>
          </p:cNvSpPr>
          <p:nvPr/>
        </p:nvSpPr>
        <p:spPr bwMode="auto">
          <a:xfrm>
            <a:off x="6985150" y="2403267"/>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73" name="Rectangle 116"/>
          <p:cNvSpPr>
            <a:spLocks noChangeArrowheads="1"/>
          </p:cNvSpPr>
          <p:nvPr/>
        </p:nvSpPr>
        <p:spPr bwMode="auto">
          <a:xfrm>
            <a:off x="6755642" y="2463166"/>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8976" name="Group 121"/>
          <p:cNvGrpSpPr>
            <a:grpSpLocks/>
          </p:cNvGrpSpPr>
          <p:nvPr/>
        </p:nvGrpSpPr>
        <p:grpSpPr bwMode="auto">
          <a:xfrm>
            <a:off x="5629066" y="2198278"/>
            <a:ext cx="1380188" cy="134679"/>
            <a:chOff x="2674" y="3624"/>
            <a:chExt cx="1317" cy="209"/>
          </a:xfrm>
        </p:grpSpPr>
        <p:sp>
          <p:nvSpPr>
            <p:cNvPr id="39035" name="Rectangle 119"/>
            <p:cNvSpPr>
              <a:spLocks noChangeArrowheads="1"/>
            </p:cNvSpPr>
            <p:nvPr/>
          </p:nvSpPr>
          <p:spPr bwMode="auto">
            <a:xfrm>
              <a:off x="2674" y="3624"/>
              <a:ext cx="1317" cy="209"/>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39036" name="Rectangle 120"/>
            <p:cNvSpPr>
              <a:spLocks noChangeArrowheads="1"/>
            </p:cNvSpPr>
            <p:nvPr/>
          </p:nvSpPr>
          <p:spPr bwMode="auto">
            <a:xfrm>
              <a:off x="2674" y="3624"/>
              <a:ext cx="1317" cy="209"/>
            </a:xfrm>
            <a:prstGeom prst="rect">
              <a:avLst/>
            </a:prstGeom>
            <a:noFill/>
            <a:ln w="8" cap="rnd">
              <a:solidFill>
                <a:srgbClr val="385D8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grpSp>
      <p:sp>
        <p:nvSpPr>
          <p:cNvPr id="38977" name="Rectangle 122"/>
          <p:cNvSpPr>
            <a:spLocks noChangeArrowheads="1"/>
          </p:cNvSpPr>
          <p:nvPr/>
        </p:nvSpPr>
        <p:spPr bwMode="auto">
          <a:xfrm>
            <a:off x="5655265" y="2209846"/>
            <a:ext cx="410369"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③</a:t>
            </a:r>
            <a:r>
              <a:rPr kumimoji="1" lang="ja-JP"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法人化</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78" name="Rectangle 123"/>
          <p:cNvSpPr>
            <a:spLocks noChangeArrowheads="1"/>
          </p:cNvSpPr>
          <p:nvPr/>
        </p:nvSpPr>
        <p:spPr bwMode="auto">
          <a:xfrm>
            <a:off x="6205454" y="2252631"/>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79" name="Rectangle 124"/>
          <p:cNvSpPr>
            <a:spLocks noChangeArrowheads="1"/>
          </p:cNvSpPr>
          <p:nvPr/>
        </p:nvSpPr>
        <p:spPr bwMode="auto">
          <a:xfrm>
            <a:off x="5655265" y="2756418"/>
            <a:ext cx="5129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80" name="Rectangle 125"/>
          <p:cNvSpPr>
            <a:spLocks noChangeArrowheads="1"/>
          </p:cNvSpPr>
          <p:nvPr/>
        </p:nvSpPr>
        <p:spPr bwMode="auto">
          <a:xfrm>
            <a:off x="6076154" y="2202608"/>
            <a:ext cx="923330"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・法人設立、登記</a:t>
            </a:r>
            <a:r>
              <a:rPr kumimoji="1" lang="ja-JP" altLang="en-US"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等</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8984" name="Group 131"/>
          <p:cNvGrpSpPr>
            <a:grpSpLocks/>
          </p:cNvGrpSpPr>
          <p:nvPr/>
        </p:nvGrpSpPr>
        <p:grpSpPr bwMode="auto">
          <a:xfrm>
            <a:off x="5533700" y="2500166"/>
            <a:ext cx="3102016" cy="167461"/>
            <a:chOff x="2583" y="4078"/>
            <a:chExt cx="2960" cy="176"/>
          </a:xfrm>
        </p:grpSpPr>
        <p:sp>
          <p:nvSpPr>
            <p:cNvPr id="39033" name="Rectangle 129"/>
            <p:cNvSpPr>
              <a:spLocks noChangeArrowheads="1"/>
            </p:cNvSpPr>
            <p:nvPr/>
          </p:nvSpPr>
          <p:spPr bwMode="auto">
            <a:xfrm>
              <a:off x="2583" y="4078"/>
              <a:ext cx="2960" cy="17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34" name="Rectangle 130"/>
            <p:cNvSpPr>
              <a:spLocks noChangeArrowheads="1"/>
            </p:cNvSpPr>
            <p:nvPr/>
          </p:nvSpPr>
          <p:spPr bwMode="auto">
            <a:xfrm>
              <a:off x="2583" y="4078"/>
              <a:ext cx="2960" cy="176"/>
            </a:xfrm>
            <a:prstGeom prst="rect">
              <a:avLst/>
            </a:prstGeom>
            <a:noFill/>
            <a:ln w="15"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985" name="Rectangle 132"/>
          <p:cNvSpPr>
            <a:spLocks noChangeArrowheads="1"/>
          </p:cNvSpPr>
          <p:nvPr/>
        </p:nvSpPr>
        <p:spPr bwMode="auto">
          <a:xfrm>
            <a:off x="5637546" y="2500166"/>
            <a:ext cx="1238710" cy="113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1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経営の継承を契機としたスーパー経営体の育成</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86" name="Rectangle 133"/>
          <p:cNvSpPr>
            <a:spLocks noChangeArrowheads="1"/>
          </p:cNvSpPr>
          <p:nvPr/>
        </p:nvSpPr>
        <p:spPr bwMode="auto">
          <a:xfrm>
            <a:off x="8135830" y="3119523"/>
            <a:ext cx="106893" cy="113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9029" name="Freeform 137"/>
          <p:cNvSpPr>
            <a:spLocks/>
          </p:cNvSpPr>
          <p:nvPr/>
        </p:nvSpPr>
        <p:spPr bwMode="auto">
          <a:xfrm>
            <a:off x="5876389" y="1603726"/>
            <a:ext cx="2409302" cy="132045"/>
          </a:xfrm>
          <a:custGeom>
            <a:avLst/>
            <a:gdLst>
              <a:gd name="T0" fmla="*/ 278 w 22550"/>
              <a:gd name="T1" fmla="*/ 0 h 1667"/>
              <a:gd name="T2" fmla="*/ 0 w 22550"/>
              <a:gd name="T3" fmla="*/ 278 h 1667"/>
              <a:gd name="T4" fmla="*/ 0 w 22550"/>
              <a:gd name="T5" fmla="*/ 1389 h 1667"/>
              <a:gd name="T6" fmla="*/ 278 w 22550"/>
              <a:gd name="T7" fmla="*/ 1667 h 1667"/>
              <a:gd name="T8" fmla="*/ 22273 w 22550"/>
              <a:gd name="T9" fmla="*/ 1667 h 1667"/>
              <a:gd name="T10" fmla="*/ 22550 w 22550"/>
              <a:gd name="T11" fmla="*/ 1389 h 1667"/>
              <a:gd name="T12" fmla="*/ 22550 w 22550"/>
              <a:gd name="T13" fmla="*/ 278 h 1667"/>
              <a:gd name="T14" fmla="*/ 22273 w 22550"/>
              <a:gd name="T15" fmla="*/ 0 h 1667"/>
              <a:gd name="T16" fmla="*/ 278 w 22550"/>
              <a:gd name="T17" fmla="*/ 0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50" h="1667">
                <a:moveTo>
                  <a:pt x="278" y="0"/>
                </a:moveTo>
                <a:cubicBezTo>
                  <a:pt x="125" y="0"/>
                  <a:pt x="0" y="125"/>
                  <a:pt x="0" y="278"/>
                </a:cubicBezTo>
                <a:lnTo>
                  <a:pt x="0" y="1389"/>
                </a:lnTo>
                <a:cubicBezTo>
                  <a:pt x="0" y="1543"/>
                  <a:pt x="125" y="1667"/>
                  <a:pt x="278" y="1667"/>
                </a:cubicBezTo>
                <a:lnTo>
                  <a:pt x="22273" y="1667"/>
                </a:lnTo>
                <a:cubicBezTo>
                  <a:pt x="22426" y="1667"/>
                  <a:pt x="22550" y="1543"/>
                  <a:pt x="22550" y="1389"/>
                </a:cubicBezTo>
                <a:lnTo>
                  <a:pt x="22550" y="278"/>
                </a:lnTo>
                <a:cubicBezTo>
                  <a:pt x="22550" y="125"/>
                  <a:pt x="22426" y="0"/>
                  <a:pt x="22273" y="0"/>
                </a:cubicBezTo>
                <a:lnTo>
                  <a:pt x="278" y="0"/>
                </a:lnTo>
                <a:close/>
              </a:path>
            </a:pathLst>
          </a:custGeom>
          <a:solidFill>
            <a:srgbClr val="3399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989" name="Rectangle 140"/>
          <p:cNvSpPr>
            <a:spLocks noChangeArrowheads="1"/>
          </p:cNvSpPr>
          <p:nvPr/>
        </p:nvSpPr>
        <p:spPr bwMode="auto">
          <a:xfrm>
            <a:off x="6223270" y="1599529"/>
            <a:ext cx="1923604"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rgbClr val="FFFFFF"/>
                </a:solidFill>
                <a:effectLst/>
                <a:latin typeface="ＭＳ ゴシック" pitchFamily="49" charset="-128"/>
                <a:ea typeface="ＭＳ ゴシック" pitchFamily="49" charset="-128"/>
                <a:cs typeface="ＭＳ Ｐゴシック" pitchFamily="50" charset="-128"/>
              </a:rPr>
              <a:t>経営継承・経営発展に向けた支援</a:t>
            </a:r>
            <a:endParaRPr kumimoji="1" 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90" name="Rectangle 141"/>
          <p:cNvSpPr>
            <a:spLocks noChangeArrowheads="1"/>
          </p:cNvSpPr>
          <p:nvPr/>
        </p:nvSpPr>
        <p:spPr bwMode="auto">
          <a:xfrm>
            <a:off x="7938810" y="1599529"/>
            <a:ext cx="117373" cy="124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FFFFFF"/>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8991" name="Group 144"/>
          <p:cNvGrpSpPr>
            <a:grpSpLocks/>
          </p:cNvGrpSpPr>
          <p:nvPr/>
        </p:nvGrpSpPr>
        <p:grpSpPr bwMode="auto">
          <a:xfrm>
            <a:off x="5629066" y="1271035"/>
            <a:ext cx="2925956" cy="257803"/>
            <a:chOff x="2674" y="2022"/>
            <a:chExt cx="2792" cy="246"/>
          </a:xfrm>
        </p:grpSpPr>
        <p:sp>
          <p:nvSpPr>
            <p:cNvPr id="39027" name="Rectangle 142"/>
            <p:cNvSpPr>
              <a:spLocks noChangeArrowheads="1"/>
            </p:cNvSpPr>
            <p:nvPr/>
          </p:nvSpPr>
          <p:spPr bwMode="auto">
            <a:xfrm>
              <a:off x="2674" y="2022"/>
              <a:ext cx="2792" cy="246"/>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28" name="Rectangle 143"/>
            <p:cNvSpPr>
              <a:spLocks noChangeArrowheads="1"/>
            </p:cNvSpPr>
            <p:nvPr/>
          </p:nvSpPr>
          <p:spPr bwMode="auto">
            <a:xfrm>
              <a:off x="2674" y="2022"/>
              <a:ext cx="2792" cy="240"/>
            </a:xfrm>
            <a:prstGeom prst="rect">
              <a:avLst/>
            </a:prstGeom>
            <a:noFill/>
            <a:ln w="8" cap="rnd">
              <a:solidFill>
                <a:srgbClr val="385D8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992" name="Rectangle 145"/>
          <p:cNvSpPr>
            <a:spLocks noChangeArrowheads="1"/>
          </p:cNvSpPr>
          <p:nvPr/>
        </p:nvSpPr>
        <p:spPr bwMode="auto">
          <a:xfrm>
            <a:off x="5655265" y="1421944"/>
            <a:ext cx="73358" cy="76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8993" name="Rectangle 146"/>
          <p:cNvSpPr>
            <a:spLocks noChangeArrowheads="1"/>
          </p:cNvSpPr>
          <p:nvPr/>
        </p:nvSpPr>
        <p:spPr bwMode="auto">
          <a:xfrm>
            <a:off x="5746409" y="1386915"/>
            <a:ext cx="2635665"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r>
              <a:rPr kumimoji="1" lang="ja-JP" altLang="ja-JP"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a:t>
            </a:r>
            <a:r>
              <a:rPr kumimoji="1" lang="ja-JP"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計画の内容</a:t>
            </a:r>
            <a:r>
              <a:rPr kumimoji="1" lang="ja-JP" altLang="en-US" sz="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　</a:t>
            </a:r>
            <a:r>
              <a:rPr lang="ja-JP" altLang="ja-JP" sz="800" b="1" dirty="0">
                <a:solidFill>
                  <a:srgbClr val="000000"/>
                </a:solidFill>
                <a:latin typeface="ＭＳ ゴシック" pitchFamily="49" charset="-128"/>
                <a:ea typeface="ＭＳ ゴシック" pitchFamily="49" charset="-128"/>
                <a:cs typeface="ＭＳ Ｐゴシック" pitchFamily="50" charset="-128"/>
              </a:rPr>
              <a:t>①経営継承の</a:t>
            </a:r>
            <a:r>
              <a:rPr lang="ja-JP" altLang="ja-JP" sz="800" b="1" dirty="0" smtClean="0">
                <a:solidFill>
                  <a:srgbClr val="000000"/>
                </a:solidFill>
                <a:latin typeface="ＭＳ ゴシック" pitchFamily="49" charset="-128"/>
                <a:ea typeface="ＭＳ ゴシック" pitchFamily="49" charset="-128"/>
                <a:cs typeface="ＭＳ Ｐゴシック" pitchFamily="50" charset="-128"/>
              </a:rPr>
              <a:t>時期</a:t>
            </a:r>
            <a:r>
              <a:rPr lang="ja-JP" altLang="en-US" sz="800" dirty="0" smtClean="0">
                <a:latin typeface="Arial" pitchFamily="34" charset="0"/>
                <a:ea typeface="ＭＳ Ｐゴシック" pitchFamily="50" charset="-128"/>
                <a:cs typeface="ＭＳ Ｐゴシック" pitchFamily="50" charset="-128"/>
              </a:rPr>
              <a:t>　</a:t>
            </a:r>
            <a:r>
              <a:rPr lang="ja-JP" altLang="ja-JP" sz="800" b="1" dirty="0" smtClean="0">
                <a:solidFill>
                  <a:srgbClr val="000000"/>
                </a:solidFill>
                <a:latin typeface="ＭＳ ゴシック" pitchFamily="49" charset="-128"/>
                <a:ea typeface="ＭＳ ゴシック" pitchFamily="49" charset="-128"/>
                <a:cs typeface="ＭＳ Ｐゴシック" pitchFamily="50" charset="-128"/>
              </a:rPr>
              <a:t>②</a:t>
            </a:r>
            <a:r>
              <a:rPr lang="ja-JP" altLang="ja-JP" sz="800" b="1" dirty="0">
                <a:solidFill>
                  <a:srgbClr val="000000"/>
                </a:solidFill>
                <a:latin typeface="ＭＳ ゴシック" pitchFamily="49" charset="-128"/>
                <a:ea typeface="ＭＳ ゴシック" pitchFamily="49" charset="-128"/>
                <a:cs typeface="ＭＳ Ｐゴシック" pitchFamily="50" charset="-128"/>
              </a:rPr>
              <a:t>経営の発展・</a:t>
            </a:r>
            <a:r>
              <a:rPr lang="ja-JP" altLang="ja-JP" sz="800" b="1" dirty="0" smtClean="0">
                <a:solidFill>
                  <a:srgbClr val="000000"/>
                </a:solidFill>
                <a:latin typeface="ＭＳ ゴシック" pitchFamily="49" charset="-128"/>
                <a:ea typeface="ＭＳ ゴシック" pitchFamily="49" charset="-128"/>
                <a:cs typeface="ＭＳ Ｐゴシック" pitchFamily="50" charset="-128"/>
              </a:rPr>
              <a:t>転換</a:t>
            </a:r>
            <a:endParaRPr lang="ja-JP" altLang="ja-JP" sz="800" dirty="0">
              <a:latin typeface="Arial" pitchFamily="34" charset="0"/>
              <a:ea typeface="ＭＳ Ｐゴシック" pitchFamily="50" charset="-128"/>
              <a:cs typeface="ＭＳ Ｐゴシック" pitchFamily="50" charset="-128"/>
            </a:endParaRPr>
          </a:p>
        </p:txBody>
      </p:sp>
      <p:sp>
        <p:nvSpPr>
          <p:cNvPr id="38994" name="Rectangle 147"/>
          <p:cNvSpPr>
            <a:spLocks noChangeArrowheads="1"/>
          </p:cNvSpPr>
          <p:nvPr/>
        </p:nvSpPr>
        <p:spPr bwMode="auto">
          <a:xfrm>
            <a:off x="6201262" y="1500543"/>
            <a:ext cx="81742" cy="85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9003" name="Group 158"/>
          <p:cNvGrpSpPr>
            <a:grpSpLocks/>
          </p:cNvGrpSpPr>
          <p:nvPr/>
        </p:nvGrpSpPr>
        <p:grpSpPr bwMode="auto">
          <a:xfrm>
            <a:off x="5841805" y="740194"/>
            <a:ext cx="2408254" cy="137285"/>
            <a:chOff x="2877" y="1443"/>
            <a:chExt cx="2298" cy="131"/>
          </a:xfrm>
        </p:grpSpPr>
        <p:sp>
          <p:nvSpPr>
            <p:cNvPr id="39025" name="Freeform 156"/>
            <p:cNvSpPr>
              <a:spLocks/>
            </p:cNvSpPr>
            <p:nvPr/>
          </p:nvSpPr>
          <p:spPr bwMode="auto">
            <a:xfrm>
              <a:off x="2877" y="1443"/>
              <a:ext cx="2298" cy="131"/>
            </a:xfrm>
            <a:custGeom>
              <a:avLst/>
              <a:gdLst>
                <a:gd name="T0" fmla="*/ 278 w 22550"/>
                <a:gd name="T1" fmla="*/ 0 h 1666"/>
                <a:gd name="T2" fmla="*/ 0 w 22550"/>
                <a:gd name="T3" fmla="*/ 278 h 1666"/>
                <a:gd name="T4" fmla="*/ 0 w 22550"/>
                <a:gd name="T5" fmla="*/ 1389 h 1666"/>
                <a:gd name="T6" fmla="*/ 278 w 22550"/>
                <a:gd name="T7" fmla="*/ 1666 h 1666"/>
                <a:gd name="T8" fmla="*/ 22272 w 22550"/>
                <a:gd name="T9" fmla="*/ 1666 h 1666"/>
                <a:gd name="T10" fmla="*/ 22550 w 22550"/>
                <a:gd name="T11" fmla="*/ 1389 h 1666"/>
                <a:gd name="T12" fmla="*/ 22550 w 22550"/>
                <a:gd name="T13" fmla="*/ 278 h 1666"/>
                <a:gd name="T14" fmla="*/ 22272 w 22550"/>
                <a:gd name="T15" fmla="*/ 0 h 1666"/>
                <a:gd name="T16" fmla="*/ 278 w 22550"/>
                <a:gd name="T17" fmla="*/ 0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50" h="1666">
                  <a:moveTo>
                    <a:pt x="278" y="0"/>
                  </a:moveTo>
                  <a:cubicBezTo>
                    <a:pt x="124" y="0"/>
                    <a:pt x="0" y="124"/>
                    <a:pt x="0" y="278"/>
                  </a:cubicBezTo>
                  <a:lnTo>
                    <a:pt x="0" y="1389"/>
                  </a:lnTo>
                  <a:cubicBezTo>
                    <a:pt x="0" y="1542"/>
                    <a:pt x="124" y="1666"/>
                    <a:pt x="278" y="1666"/>
                  </a:cubicBezTo>
                  <a:lnTo>
                    <a:pt x="22272" y="1666"/>
                  </a:lnTo>
                  <a:cubicBezTo>
                    <a:pt x="22425" y="1666"/>
                    <a:pt x="22550" y="1542"/>
                    <a:pt x="22550" y="1389"/>
                  </a:cubicBezTo>
                  <a:lnTo>
                    <a:pt x="22550" y="278"/>
                  </a:lnTo>
                  <a:cubicBezTo>
                    <a:pt x="22550" y="124"/>
                    <a:pt x="22425" y="0"/>
                    <a:pt x="22272" y="0"/>
                  </a:cubicBezTo>
                  <a:lnTo>
                    <a:pt x="278" y="0"/>
                  </a:lnTo>
                  <a:close/>
                </a:path>
              </a:pathLst>
            </a:custGeom>
            <a:solidFill>
              <a:srgbClr val="3399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026" name="Freeform 157"/>
            <p:cNvSpPr>
              <a:spLocks/>
            </p:cNvSpPr>
            <p:nvPr/>
          </p:nvSpPr>
          <p:spPr bwMode="auto">
            <a:xfrm>
              <a:off x="2877" y="1443"/>
              <a:ext cx="2298" cy="131"/>
            </a:xfrm>
            <a:custGeom>
              <a:avLst/>
              <a:gdLst>
                <a:gd name="T0" fmla="*/ 278 w 22550"/>
                <a:gd name="T1" fmla="*/ 0 h 1666"/>
                <a:gd name="T2" fmla="*/ 0 w 22550"/>
                <a:gd name="T3" fmla="*/ 278 h 1666"/>
                <a:gd name="T4" fmla="*/ 0 w 22550"/>
                <a:gd name="T5" fmla="*/ 1389 h 1666"/>
                <a:gd name="T6" fmla="*/ 278 w 22550"/>
                <a:gd name="T7" fmla="*/ 1666 h 1666"/>
                <a:gd name="T8" fmla="*/ 22272 w 22550"/>
                <a:gd name="T9" fmla="*/ 1666 h 1666"/>
                <a:gd name="T10" fmla="*/ 22550 w 22550"/>
                <a:gd name="T11" fmla="*/ 1389 h 1666"/>
                <a:gd name="T12" fmla="*/ 22550 w 22550"/>
                <a:gd name="T13" fmla="*/ 278 h 1666"/>
                <a:gd name="T14" fmla="*/ 22272 w 22550"/>
                <a:gd name="T15" fmla="*/ 0 h 1666"/>
                <a:gd name="T16" fmla="*/ 278 w 22550"/>
                <a:gd name="T17" fmla="*/ 0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50" h="1666">
                  <a:moveTo>
                    <a:pt x="278" y="0"/>
                  </a:moveTo>
                  <a:cubicBezTo>
                    <a:pt x="124" y="0"/>
                    <a:pt x="0" y="124"/>
                    <a:pt x="0" y="278"/>
                  </a:cubicBezTo>
                  <a:lnTo>
                    <a:pt x="0" y="1389"/>
                  </a:lnTo>
                  <a:cubicBezTo>
                    <a:pt x="0" y="1542"/>
                    <a:pt x="124" y="1666"/>
                    <a:pt x="278" y="1666"/>
                  </a:cubicBezTo>
                  <a:lnTo>
                    <a:pt x="22272" y="1666"/>
                  </a:lnTo>
                  <a:cubicBezTo>
                    <a:pt x="22425" y="1666"/>
                    <a:pt x="22550" y="1542"/>
                    <a:pt x="22550" y="1389"/>
                  </a:cubicBezTo>
                  <a:lnTo>
                    <a:pt x="22550" y="278"/>
                  </a:lnTo>
                  <a:cubicBezTo>
                    <a:pt x="22550" y="124"/>
                    <a:pt x="22425" y="0"/>
                    <a:pt x="22272" y="0"/>
                  </a:cubicBezTo>
                  <a:lnTo>
                    <a:pt x="278" y="0"/>
                  </a:lnTo>
                  <a:close/>
                </a:path>
              </a:pathLst>
            </a:custGeom>
            <a:noFill/>
            <a:ln w="14" cap="rnd">
              <a:solidFill>
                <a:srgbClr val="385D8A"/>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9004" name="Rectangle 159"/>
          <p:cNvSpPr>
            <a:spLocks noChangeArrowheads="1"/>
          </p:cNvSpPr>
          <p:nvPr/>
        </p:nvSpPr>
        <p:spPr bwMode="auto">
          <a:xfrm>
            <a:off x="6133663" y="740197"/>
            <a:ext cx="1923604"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rgbClr val="FFFFFF"/>
                </a:solidFill>
                <a:effectLst/>
                <a:latin typeface="ＭＳ ゴシック" pitchFamily="49" charset="-128"/>
                <a:ea typeface="ＭＳ ゴシック" pitchFamily="49" charset="-128"/>
                <a:cs typeface="ＭＳ Ｐゴシック" pitchFamily="50" charset="-128"/>
              </a:rPr>
              <a:t>「農業エキスパート研修」の実施</a:t>
            </a:r>
            <a:endParaRPr kumimoji="1" 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9005" name="Rectangle 160"/>
          <p:cNvSpPr>
            <a:spLocks noChangeArrowheads="1"/>
          </p:cNvSpPr>
          <p:nvPr/>
        </p:nvSpPr>
        <p:spPr bwMode="auto">
          <a:xfrm>
            <a:off x="7904227" y="740197"/>
            <a:ext cx="117373" cy="124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FFFFFF"/>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9023" name="Freeform 161"/>
          <p:cNvSpPr>
            <a:spLocks/>
          </p:cNvSpPr>
          <p:nvPr/>
        </p:nvSpPr>
        <p:spPr bwMode="auto">
          <a:xfrm>
            <a:off x="5876389" y="1230159"/>
            <a:ext cx="2409302" cy="137285"/>
          </a:xfrm>
          <a:custGeom>
            <a:avLst/>
            <a:gdLst>
              <a:gd name="T0" fmla="*/ 278 w 22550"/>
              <a:gd name="T1" fmla="*/ 0 h 1666"/>
              <a:gd name="T2" fmla="*/ 0 w 22550"/>
              <a:gd name="T3" fmla="*/ 278 h 1666"/>
              <a:gd name="T4" fmla="*/ 0 w 22550"/>
              <a:gd name="T5" fmla="*/ 1389 h 1666"/>
              <a:gd name="T6" fmla="*/ 278 w 22550"/>
              <a:gd name="T7" fmla="*/ 1666 h 1666"/>
              <a:gd name="T8" fmla="*/ 22273 w 22550"/>
              <a:gd name="T9" fmla="*/ 1666 h 1666"/>
              <a:gd name="T10" fmla="*/ 22550 w 22550"/>
              <a:gd name="T11" fmla="*/ 1389 h 1666"/>
              <a:gd name="T12" fmla="*/ 22550 w 22550"/>
              <a:gd name="T13" fmla="*/ 278 h 1666"/>
              <a:gd name="T14" fmla="*/ 22273 w 22550"/>
              <a:gd name="T15" fmla="*/ 0 h 1666"/>
              <a:gd name="T16" fmla="*/ 278 w 22550"/>
              <a:gd name="T17" fmla="*/ 0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50" h="1666">
                <a:moveTo>
                  <a:pt x="278" y="0"/>
                </a:moveTo>
                <a:cubicBezTo>
                  <a:pt x="125" y="0"/>
                  <a:pt x="0" y="124"/>
                  <a:pt x="0" y="278"/>
                </a:cubicBezTo>
                <a:lnTo>
                  <a:pt x="0" y="1389"/>
                </a:lnTo>
                <a:cubicBezTo>
                  <a:pt x="0" y="1542"/>
                  <a:pt x="125" y="1666"/>
                  <a:pt x="278" y="1666"/>
                </a:cubicBezTo>
                <a:lnTo>
                  <a:pt x="22273" y="1666"/>
                </a:lnTo>
                <a:cubicBezTo>
                  <a:pt x="22426" y="1666"/>
                  <a:pt x="22550" y="1542"/>
                  <a:pt x="22550" y="1389"/>
                </a:cubicBezTo>
                <a:lnTo>
                  <a:pt x="22550" y="278"/>
                </a:lnTo>
                <a:cubicBezTo>
                  <a:pt x="22550" y="124"/>
                  <a:pt x="22426" y="0"/>
                  <a:pt x="22273" y="0"/>
                </a:cubicBezTo>
                <a:lnTo>
                  <a:pt x="278" y="0"/>
                </a:lnTo>
                <a:close/>
              </a:path>
            </a:pathLst>
          </a:custGeom>
          <a:solidFill>
            <a:srgbClr val="3399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007" name="Rectangle 164"/>
          <p:cNvSpPr>
            <a:spLocks noChangeArrowheads="1"/>
          </p:cNvSpPr>
          <p:nvPr/>
        </p:nvSpPr>
        <p:spPr bwMode="auto">
          <a:xfrm>
            <a:off x="6395138" y="1230037"/>
            <a:ext cx="1538883"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rgbClr val="FFFFFF"/>
                </a:solidFill>
                <a:effectLst/>
                <a:latin typeface="ＭＳ ゴシック" pitchFamily="49" charset="-128"/>
                <a:ea typeface="ＭＳ ゴシック" pitchFamily="49" charset="-128"/>
                <a:cs typeface="ＭＳ Ｐゴシック" pitchFamily="50" charset="-128"/>
              </a:rPr>
              <a:t>「企業的経営計画」の認定</a:t>
            </a:r>
            <a:endParaRPr kumimoji="1" 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9008" name="Rectangle 165"/>
          <p:cNvSpPr>
            <a:spLocks noChangeArrowheads="1"/>
          </p:cNvSpPr>
          <p:nvPr/>
        </p:nvSpPr>
        <p:spPr bwMode="auto">
          <a:xfrm>
            <a:off x="7766942" y="1339154"/>
            <a:ext cx="117373" cy="124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FFFFFF"/>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9009" name="Group 177"/>
          <p:cNvGrpSpPr>
            <a:grpSpLocks/>
          </p:cNvGrpSpPr>
          <p:nvPr/>
        </p:nvGrpSpPr>
        <p:grpSpPr bwMode="auto">
          <a:xfrm>
            <a:off x="5445712" y="506438"/>
            <a:ext cx="3269692" cy="199116"/>
            <a:chOff x="2461" y="1185"/>
            <a:chExt cx="3120" cy="190"/>
          </a:xfrm>
        </p:grpSpPr>
        <p:sp>
          <p:nvSpPr>
            <p:cNvPr id="39012" name="Rectangle 166"/>
            <p:cNvSpPr>
              <a:spLocks noChangeArrowheads="1"/>
            </p:cNvSpPr>
            <p:nvPr/>
          </p:nvSpPr>
          <p:spPr bwMode="auto">
            <a:xfrm>
              <a:off x="2656" y="1185"/>
              <a:ext cx="2925" cy="19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13" name="Freeform 167"/>
            <p:cNvSpPr>
              <a:spLocks/>
            </p:cNvSpPr>
            <p:nvPr/>
          </p:nvSpPr>
          <p:spPr bwMode="auto">
            <a:xfrm>
              <a:off x="2461" y="1185"/>
              <a:ext cx="3120" cy="21"/>
            </a:xfrm>
            <a:custGeom>
              <a:avLst/>
              <a:gdLst>
                <a:gd name="T0" fmla="*/ 0 w 3120"/>
                <a:gd name="T1" fmla="*/ 0 h 21"/>
                <a:gd name="T2" fmla="*/ 23 w 3120"/>
                <a:gd name="T3" fmla="*/ 21 h 21"/>
                <a:gd name="T4" fmla="*/ 3098 w 3120"/>
                <a:gd name="T5" fmla="*/ 21 h 21"/>
                <a:gd name="T6" fmla="*/ 3120 w 3120"/>
                <a:gd name="T7" fmla="*/ 0 h 21"/>
                <a:gd name="T8" fmla="*/ 0 w 3120"/>
                <a:gd name="T9" fmla="*/ 0 h 21"/>
              </a:gdLst>
              <a:ahLst/>
              <a:cxnLst>
                <a:cxn ang="0">
                  <a:pos x="T0" y="T1"/>
                </a:cxn>
                <a:cxn ang="0">
                  <a:pos x="T2" y="T3"/>
                </a:cxn>
                <a:cxn ang="0">
                  <a:pos x="T4" y="T5"/>
                </a:cxn>
                <a:cxn ang="0">
                  <a:pos x="T6" y="T7"/>
                </a:cxn>
                <a:cxn ang="0">
                  <a:pos x="T8" y="T9"/>
                </a:cxn>
              </a:cxnLst>
              <a:rect l="0" t="0" r="r" b="b"/>
              <a:pathLst>
                <a:path w="3120" h="21">
                  <a:moveTo>
                    <a:pt x="0" y="0"/>
                  </a:moveTo>
                  <a:lnTo>
                    <a:pt x="23" y="21"/>
                  </a:lnTo>
                  <a:lnTo>
                    <a:pt x="3098" y="21"/>
                  </a:lnTo>
                  <a:lnTo>
                    <a:pt x="3120" y="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14" name="Freeform 168"/>
            <p:cNvSpPr>
              <a:spLocks/>
            </p:cNvSpPr>
            <p:nvPr/>
          </p:nvSpPr>
          <p:spPr bwMode="auto">
            <a:xfrm>
              <a:off x="2461" y="1185"/>
              <a:ext cx="23" cy="190"/>
            </a:xfrm>
            <a:custGeom>
              <a:avLst/>
              <a:gdLst>
                <a:gd name="T0" fmla="*/ 0 w 23"/>
                <a:gd name="T1" fmla="*/ 0 h 190"/>
                <a:gd name="T2" fmla="*/ 0 w 23"/>
                <a:gd name="T3" fmla="*/ 190 h 190"/>
                <a:gd name="T4" fmla="*/ 23 w 23"/>
                <a:gd name="T5" fmla="*/ 169 h 190"/>
                <a:gd name="T6" fmla="*/ 23 w 23"/>
                <a:gd name="T7" fmla="*/ 21 h 190"/>
                <a:gd name="T8" fmla="*/ 0 w 23"/>
                <a:gd name="T9" fmla="*/ 0 h 190"/>
              </a:gdLst>
              <a:ahLst/>
              <a:cxnLst>
                <a:cxn ang="0">
                  <a:pos x="T0" y="T1"/>
                </a:cxn>
                <a:cxn ang="0">
                  <a:pos x="T2" y="T3"/>
                </a:cxn>
                <a:cxn ang="0">
                  <a:pos x="T4" y="T5"/>
                </a:cxn>
                <a:cxn ang="0">
                  <a:pos x="T6" y="T7"/>
                </a:cxn>
                <a:cxn ang="0">
                  <a:pos x="T8" y="T9"/>
                </a:cxn>
              </a:cxnLst>
              <a:rect l="0" t="0" r="r" b="b"/>
              <a:pathLst>
                <a:path w="23" h="190">
                  <a:moveTo>
                    <a:pt x="0" y="0"/>
                  </a:moveTo>
                  <a:lnTo>
                    <a:pt x="0" y="190"/>
                  </a:lnTo>
                  <a:lnTo>
                    <a:pt x="23" y="169"/>
                  </a:lnTo>
                  <a:lnTo>
                    <a:pt x="23" y="21"/>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15" name="Freeform 169"/>
            <p:cNvSpPr>
              <a:spLocks/>
            </p:cNvSpPr>
            <p:nvPr/>
          </p:nvSpPr>
          <p:spPr bwMode="auto">
            <a:xfrm>
              <a:off x="2461" y="1354"/>
              <a:ext cx="3120" cy="21"/>
            </a:xfrm>
            <a:custGeom>
              <a:avLst/>
              <a:gdLst>
                <a:gd name="T0" fmla="*/ 0 w 3120"/>
                <a:gd name="T1" fmla="*/ 21 h 21"/>
                <a:gd name="T2" fmla="*/ 3120 w 3120"/>
                <a:gd name="T3" fmla="*/ 21 h 21"/>
                <a:gd name="T4" fmla="*/ 3098 w 3120"/>
                <a:gd name="T5" fmla="*/ 0 h 21"/>
                <a:gd name="T6" fmla="*/ 23 w 3120"/>
                <a:gd name="T7" fmla="*/ 0 h 21"/>
                <a:gd name="T8" fmla="*/ 0 w 3120"/>
                <a:gd name="T9" fmla="*/ 21 h 21"/>
              </a:gdLst>
              <a:ahLst/>
              <a:cxnLst>
                <a:cxn ang="0">
                  <a:pos x="T0" y="T1"/>
                </a:cxn>
                <a:cxn ang="0">
                  <a:pos x="T2" y="T3"/>
                </a:cxn>
                <a:cxn ang="0">
                  <a:pos x="T4" y="T5"/>
                </a:cxn>
                <a:cxn ang="0">
                  <a:pos x="T6" y="T7"/>
                </a:cxn>
                <a:cxn ang="0">
                  <a:pos x="T8" y="T9"/>
                </a:cxn>
              </a:cxnLst>
              <a:rect l="0" t="0" r="r" b="b"/>
              <a:pathLst>
                <a:path w="3120" h="21">
                  <a:moveTo>
                    <a:pt x="0" y="21"/>
                  </a:moveTo>
                  <a:lnTo>
                    <a:pt x="3120" y="21"/>
                  </a:lnTo>
                  <a:lnTo>
                    <a:pt x="3098" y="0"/>
                  </a:lnTo>
                  <a:lnTo>
                    <a:pt x="23" y="0"/>
                  </a:lnTo>
                  <a:lnTo>
                    <a:pt x="0" y="21"/>
                  </a:lnTo>
                  <a:close/>
                </a:path>
              </a:pathLst>
            </a:custGeom>
            <a:solidFill>
              <a:srgbClr val="CDCD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16" name="Freeform 170"/>
            <p:cNvSpPr>
              <a:spLocks/>
            </p:cNvSpPr>
            <p:nvPr/>
          </p:nvSpPr>
          <p:spPr bwMode="auto">
            <a:xfrm>
              <a:off x="5559" y="1185"/>
              <a:ext cx="22" cy="190"/>
            </a:xfrm>
            <a:custGeom>
              <a:avLst/>
              <a:gdLst>
                <a:gd name="T0" fmla="*/ 22 w 22"/>
                <a:gd name="T1" fmla="*/ 190 h 190"/>
                <a:gd name="T2" fmla="*/ 22 w 22"/>
                <a:gd name="T3" fmla="*/ 0 h 190"/>
                <a:gd name="T4" fmla="*/ 0 w 22"/>
                <a:gd name="T5" fmla="*/ 21 h 190"/>
                <a:gd name="T6" fmla="*/ 0 w 22"/>
                <a:gd name="T7" fmla="*/ 169 h 190"/>
                <a:gd name="T8" fmla="*/ 22 w 22"/>
                <a:gd name="T9" fmla="*/ 190 h 190"/>
              </a:gdLst>
              <a:ahLst/>
              <a:cxnLst>
                <a:cxn ang="0">
                  <a:pos x="T0" y="T1"/>
                </a:cxn>
                <a:cxn ang="0">
                  <a:pos x="T2" y="T3"/>
                </a:cxn>
                <a:cxn ang="0">
                  <a:pos x="T4" y="T5"/>
                </a:cxn>
                <a:cxn ang="0">
                  <a:pos x="T6" y="T7"/>
                </a:cxn>
                <a:cxn ang="0">
                  <a:pos x="T8" y="T9"/>
                </a:cxn>
              </a:cxnLst>
              <a:rect l="0" t="0" r="r" b="b"/>
              <a:pathLst>
                <a:path w="22" h="190">
                  <a:moveTo>
                    <a:pt x="22" y="190"/>
                  </a:moveTo>
                  <a:lnTo>
                    <a:pt x="22" y="0"/>
                  </a:lnTo>
                  <a:lnTo>
                    <a:pt x="0" y="21"/>
                  </a:lnTo>
                  <a:lnTo>
                    <a:pt x="0" y="169"/>
                  </a:lnTo>
                  <a:lnTo>
                    <a:pt x="22" y="190"/>
                  </a:lnTo>
                  <a:close/>
                </a:path>
              </a:pathLst>
            </a:custGeom>
            <a:solidFill>
              <a:srgbClr val="99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17" name="Rectangle 171"/>
            <p:cNvSpPr>
              <a:spLocks noChangeArrowheads="1"/>
            </p:cNvSpPr>
            <p:nvPr/>
          </p:nvSpPr>
          <p:spPr bwMode="auto">
            <a:xfrm>
              <a:off x="2461" y="1185"/>
              <a:ext cx="3120" cy="190"/>
            </a:xfrm>
            <a:prstGeom prst="rect">
              <a:avLst/>
            </a:prstGeom>
            <a:noFill/>
            <a:ln w="14" cap="flat">
              <a:solidFill>
                <a:srgbClr val="31849B"/>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018" name="Rectangle 172"/>
            <p:cNvSpPr>
              <a:spLocks noChangeArrowheads="1"/>
            </p:cNvSpPr>
            <p:nvPr/>
          </p:nvSpPr>
          <p:spPr bwMode="auto">
            <a:xfrm>
              <a:off x="2484" y="1206"/>
              <a:ext cx="3075" cy="148"/>
            </a:xfrm>
            <a:prstGeom prst="rect">
              <a:avLst/>
            </a:prstGeom>
            <a:noFill/>
            <a:ln w="14" cap="flat">
              <a:solidFill>
                <a:srgbClr val="31849B"/>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019" name="Line 173"/>
            <p:cNvSpPr>
              <a:spLocks noChangeShapeType="1"/>
            </p:cNvSpPr>
            <p:nvPr/>
          </p:nvSpPr>
          <p:spPr bwMode="auto">
            <a:xfrm>
              <a:off x="2461" y="1185"/>
              <a:ext cx="23" cy="21"/>
            </a:xfrm>
            <a:prstGeom prst="line">
              <a:avLst/>
            </a:prstGeom>
            <a:noFill/>
            <a:ln w="14" cap="flat">
              <a:solidFill>
                <a:srgbClr val="31849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020" name="Line 174"/>
            <p:cNvSpPr>
              <a:spLocks noChangeShapeType="1"/>
            </p:cNvSpPr>
            <p:nvPr/>
          </p:nvSpPr>
          <p:spPr bwMode="auto">
            <a:xfrm flipV="1">
              <a:off x="2461" y="1354"/>
              <a:ext cx="23" cy="21"/>
            </a:xfrm>
            <a:prstGeom prst="line">
              <a:avLst/>
            </a:prstGeom>
            <a:noFill/>
            <a:ln w="14" cap="flat">
              <a:solidFill>
                <a:srgbClr val="31849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021" name="Line 175"/>
            <p:cNvSpPr>
              <a:spLocks noChangeShapeType="1"/>
            </p:cNvSpPr>
            <p:nvPr/>
          </p:nvSpPr>
          <p:spPr bwMode="auto">
            <a:xfrm flipH="1" flipV="1">
              <a:off x="5559" y="1354"/>
              <a:ext cx="22" cy="21"/>
            </a:xfrm>
            <a:prstGeom prst="line">
              <a:avLst/>
            </a:prstGeom>
            <a:noFill/>
            <a:ln w="14" cap="flat">
              <a:solidFill>
                <a:srgbClr val="31849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022" name="Line 176"/>
            <p:cNvSpPr>
              <a:spLocks noChangeShapeType="1"/>
            </p:cNvSpPr>
            <p:nvPr/>
          </p:nvSpPr>
          <p:spPr bwMode="auto">
            <a:xfrm flipH="1">
              <a:off x="5559" y="1185"/>
              <a:ext cx="22" cy="21"/>
            </a:xfrm>
            <a:prstGeom prst="line">
              <a:avLst/>
            </a:prstGeom>
            <a:noFill/>
            <a:ln w="14" cap="flat">
              <a:solidFill>
                <a:srgbClr val="31849B"/>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9010" name="Rectangle 178"/>
          <p:cNvSpPr>
            <a:spLocks noChangeArrowheads="1"/>
          </p:cNvSpPr>
          <p:nvPr/>
        </p:nvSpPr>
        <p:spPr bwMode="auto">
          <a:xfrm>
            <a:off x="5546380" y="530323"/>
            <a:ext cx="307776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経営継承・経営発展に向けたパッケージでの支援施策</a:t>
            </a:r>
            <a:endParaRPr kumimoji="1" 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9011" name="Rectangle 179"/>
          <p:cNvSpPr>
            <a:spLocks noChangeArrowheads="1"/>
          </p:cNvSpPr>
          <p:nvPr/>
        </p:nvSpPr>
        <p:spPr bwMode="auto">
          <a:xfrm>
            <a:off x="8453410" y="552548"/>
            <a:ext cx="117373" cy="124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73" name="Group 51"/>
          <p:cNvGrpSpPr>
            <a:grpSpLocks/>
          </p:cNvGrpSpPr>
          <p:nvPr/>
        </p:nvGrpSpPr>
        <p:grpSpPr bwMode="auto">
          <a:xfrm>
            <a:off x="7020272" y="2039962"/>
            <a:ext cx="298674" cy="129778"/>
            <a:chOff x="4005" y="2999"/>
            <a:chExt cx="285" cy="159"/>
          </a:xfrm>
        </p:grpSpPr>
        <p:sp>
          <p:nvSpPr>
            <p:cNvPr id="174" name="Freeform 49"/>
            <p:cNvSpPr>
              <a:spLocks/>
            </p:cNvSpPr>
            <p:nvPr/>
          </p:nvSpPr>
          <p:spPr bwMode="auto">
            <a:xfrm>
              <a:off x="4005" y="2999"/>
              <a:ext cx="285" cy="159"/>
            </a:xfrm>
            <a:custGeom>
              <a:avLst/>
              <a:gdLst>
                <a:gd name="T0" fmla="*/ 119 w 285"/>
                <a:gd name="T1" fmla="*/ 159 h 159"/>
                <a:gd name="T2" fmla="*/ 119 w 285"/>
                <a:gd name="T3" fmla="*/ 119 h 159"/>
                <a:gd name="T4" fmla="*/ 285 w 285"/>
                <a:gd name="T5" fmla="*/ 119 h 159"/>
                <a:gd name="T6" fmla="*/ 285 w 285"/>
                <a:gd name="T7" fmla="*/ 39 h 159"/>
                <a:gd name="T8" fmla="*/ 119 w 285"/>
                <a:gd name="T9" fmla="*/ 39 h 159"/>
                <a:gd name="T10" fmla="*/ 119 w 285"/>
                <a:gd name="T11" fmla="*/ 0 h 159"/>
                <a:gd name="T12" fmla="*/ 0 w 285"/>
                <a:gd name="T13" fmla="*/ 79 h 159"/>
                <a:gd name="T14" fmla="*/ 119 w 285"/>
                <a:gd name="T15" fmla="*/ 159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59">
                  <a:moveTo>
                    <a:pt x="119" y="159"/>
                  </a:moveTo>
                  <a:lnTo>
                    <a:pt x="119" y="119"/>
                  </a:lnTo>
                  <a:lnTo>
                    <a:pt x="285" y="119"/>
                  </a:lnTo>
                  <a:lnTo>
                    <a:pt x="285" y="39"/>
                  </a:lnTo>
                  <a:lnTo>
                    <a:pt x="119" y="39"/>
                  </a:lnTo>
                  <a:lnTo>
                    <a:pt x="119" y="0"/>
                  </a:lnTo>
                  <a:lnTo>
                    <a:pt x="0" y="79"/>
                  </a:lnTo>
                  <a:lnTo>
                    <a:pt x="119" y="15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75" name="Freeform 50"/>
            <p:cNvSpPr>
              <a:spLocks/>
            </p:cNvSpPr>
            <p:nvPr/>
          </p:nvSpPr>
          <p:spPr bwMode="auto">
            <a:xfrm>
              <a:off x="4005" y="2999"/>
              <a:ext cx="285" cy="159"/>
            </a:xfrm>
            <a:custGeom>
              <a:avLst/>
              <a:gdLst>
                <a:gd name="T0" fmla="*/ 119 w 285"/>
                <a:gd name="T1" fmla="*/ 159 h 159"/>
                <a:gd name="T2" fmla="*/ 119 w 285"/>
                <a:gd name="T3" fmla="*/ 119 h 159"/>
                <a:gd name="T4" fmla="*/ 285 w 285"/>
                <a:gd name="T5" fmla="*/ 119 h 159"/>
                <a:gd name="T6" fmla="*/ 285 w 285"/>
                <a:gd name="T7" fmla="*/ 39 h 159"/>
                <a:gd name="T8" fmla="*/ 119 w 285"/>
                <a:gd name="T9" fmla="*/ 39 h 159"/>
                <a:gd name="T10" fmla="*/ 119 w 285"/>
                <a:gd name="T11" fmla="*/ 0 h 159"/>
                <a:gd name="T12" fmla="*/ 0 w 285"/>
                <a:gd name="T13" fmla="*/ 79 h 159"/>
                <a:gd name="T14" fmla="*/ 119 w 285"/>
                <a:gd name="T15" fmla="*/ 159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59">
                  <a:moveTo>
                    <a:pt x="119" y="159"/>
                  </a:moveTo>
                  <a:lnTo>
                    <a:pt x="119" y="119"/>
                  </a:lnTo>
                  <a:lnTo>
                    <a:pt x="285" y="119"/>
                  </a:lnTo>
                  <a:lnTo>
                    <a:pt x="285" y="39"/>
                  </a:lnTo>
                  <a:lnTo>
                    <a:pt x="119" y="39"/>
                  </a:lnTo>
                  <a:lnTo>
                    <a:pt x="119" y="0"/>
                  </a:lnTo>
                  <a:lnTo>
                    <a:pt x="0" y="79"/>
                  </a:lnTo>
                  <a:lnTo>
                    <a:pt x="119" y="159"/>
                  </a:lnTo>
                  <a:close/>
                </a:path>
              </a:pathLst>
            </a:custGeom>
            <a:noFill/>
            <a:ln w="14"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grpSp>
      <p:grpSp>
        <p:nvGrpSpPr>
          <p:cNvPr id="176" name="Group 51"/>
          <p:cNvGrpSpPr>
            <a:grpSpLocks/>
          </p:cNvGrpSpPr>
          <p:nvPr/>
        </p:nvGrpSpPr>
        <p:grpSpPr bwMode="auto">
          <a:xfrm>
            <a:off x="7020272" y="2175593"/>
            <a:ext cx="298674" cy="129778"/>
            <a:chOff x="4005" y="2999"/>
            <a:chExt cx="285" cy="159"/>
          </a:xfrm>
        </p:grpSpPr>
        <p:sp>
          <p:nvSpPr>
            <p:cNvPr id="177" name="Freeform 49"/>
            <p:cNvSpPr>
              <a:spLocks/>
            </p:cNvSpPr>
            <p:nvPr/>
          </p:nvSpPr>
          <p:spPr bwMode="auto">
            <a:xfrm>
              <a:off x="4005" y="2999"/>
              <a:ext cx="285" cy="159"/>
            </a:xfrm>
            <a:custGeom>
              <a:avLst/>
              <a:gdLst>
                <a:gd name="T0" fmla="*/ 119 w 285"/>
                <a:gd name="T1" fmla="*/ 159 h 159"/>
                <a:gd name="T2" fmla="*/ 119 w 285"/>
                <a:gd name="T3" fmla="*/ 119 h 159"/>
                <a:gd name="T4" fmla="*/ 285 w 285"/>
                <a:gd name="T5" fmla="*/ 119 h 159"/>
                <a:gd name="T6" fmla="*/ 285 w 285"/>
                <a:gd name="T7" fmla="*/ 39 h 159"/>
                <a:gd name="T8" fmla="*/ 119 w 285"/>
                <a:gd name="T9" fmla="*/ 39 h 159"/>
                <a:gd name="T10" fmla="*/ 119 w 285"/>
                <a:gd name="T11" fmla="*/ 0 h 159"/>
                <a:gd name="T12" fmla="*/ 0 w 285"/>
                <a:gd name="T13" fmla="*/ 79 h 159"/>
                <a:gd name="T14" fmla="*/ 119 w 285"/>
                <a:gd name="T15" fmla="*/ 159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59">
                  <a:moveTo>
                    <a:pt x="119" y="159"/>
                  </a:moveTo>
                  <a:lnTo>
                    <a:pt x="119" y="119"/>
                  </a:lnTo>
                  <a:lnTo>
                    <a:pt x="285" y="119"/>
                  </a:lnTo>
                  <a:lnTo>
                    <a:pt x="285" y="39"/>
                  </a:lnTo>
                  <a:lnTo>
                    <a:pt x="119" y="39"/>
                  </a:lnTo>
                  <a:lnTo>
                    <a:pt x="119" y="0"/>
                  </a:lnTo>
                  <a:lnTo>
                    <a:pt x="0" y="79"/>
                  </a:lnTo>
                  <a:lnTo>
                    <a:pt x="119" y="15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800"/>
            </a:p>
          </p:txBody>
        </p:sp>
        <p:sp>
          <p:nvSpPr>
            <p:cNvPr id="178" name="Freeform 50"/>
            <p:cNvSpPr>
              <a:spLocks/>
            </p:cNvSpPr>
            <p:nvPr/>
          </p:nvSpPr>
          <p:spPr bwMode="auto">
            <a:xfrm>
              <a:off x="4005" y="2999"/>
              <a:ext cx="285" cy="159"/>
            </a:xfrm>
            <a:custGeom>
              <a:avLst/>
              <a:gdLst>
                <a:gd name="T0" fmla="*/ 119 w 285"/>
                <a:gd name="T1" fmla="*/ 159 h 159"/>
                <a:gd name="T2" fmla="*/ 119 w 285"/>
                <a:gd name="T3" fmla="*/ 119 h 159"/>
                <a:gd name="T4" fmla="*/ 285 w 285"/>
                <a:gd name="T5" fmla="*/ 119 h 159"/>
                <a:gd name="T6" fmla="*/ 285 w 285"/>
                <a:gd name="T7" fmla="*/ 39 h 159"/>
                <a:gd name="T8" fmla="*/ 119 w 285"/>
                <a:gd name="T9" fmla="*/ 39 h 159"/>
                <a:gd name="T10" fmla="*/ 119 w 285"/>
                <a:gd name="T11" fmla="*/ 0 h 159"/>
                <a:gd name="T12" fmla="*/ 0 w 285"/>
                <a:gd name="T13" fmla="*/ 79 h 159"/>
                <a:gd name="T14" fmla="*/ 119 w 285"/>
                <a:gd name="T15" fmla="*/ 159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59">
                  <a:moveTo>
                    <a:pt x="119" y="159"/>
                  </a:moveTo>
                  <a:lnTo>
                    <a:pt x="119" y="119"/>
                  </a:lnTo>
                  <a:lnTo>
                    <a:pt x="285" y="119"/>
                  </a:lnTo>
                  <a:lnTo>
                    <a:pt x="285" y="39"/>
                  </a:lnTo>
                  <a:lnTo>
                    <a:pt x="119" y="39"/>
                  </a:lnTo>
                  <a:lnTo>
                    <a:pt x="119" y="0"/>
                  </a:lnTo>
                  <a:lnTo>
                    <a:pt x="0" y="79"/>
                  </a:lnTo>
                  <a:lnTo>
                    <a:pt x="119" y="159"/>
                  </a:lnTo>
                  <a:close/>
                </a:path>
              </a:pathLst>
            </a:custGeom>
            <a:noFill/>
            <a:ln w="14" cap="rnd">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800"/>
            </a:p>
          </p:txBody>
        </p:sp>
      </p:grpSp>
      <p:sp>
        <p:nvSpPr>
          <p:cNvPr id="179" name="テキスト ボックス 28"/>
          <p:cNvSpPr txBox="1">
            <a:spLocks noChangeArrowheads="1"/>
          </p:cNvSpPr>
          <p:nvPr/>
        </p:nvSpPr>
        <p:spPr bwMode="auto">
          <a:xfrm>
            <a:off x="293686" y="3031212"/>
            <a:ext cx="8636032" cy="1123384"/>
          </a:xfrm>
          <a:prstGeom prst="rect">
            <a:avLst/>
          </a:prstGeom>
          <a:noFill/>
          <a:ln w="9525">
            <a:noFill/>
            <a:miter lim="800000"/>
            <a:headEnd/>
            <a:tailEnd/>
          </a:ln>
        </p:spPr>
        <p:txBody>
          <a:bodyPr wrap="square">
            <a:spAutoFit/>
          </a:bodyPr>
          <a:lstStyle/>
          <a:p>
            <a:pPr marL="85725" indent="-85725">
              <a:spcAft>
                <a:spcPts val="0"/>
              </a:spcAft>
              <a:defRPr/>
            </a:pPr>
            <a:endParaRPr lang="ja-JP" altLang="en-US" sz="1200" dirty="0" smtClean="0">
              <a:latin typeface="ＭＳ Ｐ明朝" pitchFamily="18" charset="-128"/>
              <a:ea typeface="ＭＳ Ｐ明朝" pitchFamily="18" charset="-128"/>
            </a:endParaRPr>
          </a:p>
          <a:p>
            <a:pPr>
              <a:spcAft>
                <a:spcPts val="0"/>
              </a:spcAft>
              <a:defRPr/>
            </a:pPr>
            <a:endParaRPr lang="en-US" altLang="ja-JP" sz="200" dirty="0" smtClean="0"/>
          </a:p>
          <a:p>
            <a:pPr>
              <a:spcAft>
                <a:spcPts val="0"/>
              </a:spcAft>
              <a:defRPr/>
            </a:pPr>
            <a:r>
              <a:rPr lang="ja-JP" altLang="en-US" sz="1200" dirty="0" smtClean="0"/>
              <a:t>○</a:t>
            </a:r>
            <a:r>
              <a:rPr lang="ja-JP" altLang="en-US" sz="1200" dirty="0"/>
              <a:t>中山間地などの条件不利地域でのサポート体制の強化</a:t>
            </a:r>
            <a:endParaRPr lang="en-US" altLang="ja-JP" sz="1200" dirty="0"/>
          </a:p>
          <a:p>
            <a:pPr marL="358775" indent="-177800" eaLnBrk="0" hangingPunct="0">
              <a:spcBef>
                <a:spcPts val="0"/>
              </a:spcBef>
              <a:spcAft>
                <a:spcPts val="0"/>
              </a:spcAft>
              <a:buFont typeface="Wingdings" pitchFamily="2" charset="2"/>
              <a:buChar char="Ø"/>
              <a:defRPr/>
            </a:pPr>
            <a:endParaRPr lang="en-US" altLang="ja-JP" sz="500" dirty="0" smtClean="0">
              <a:latin typeface="ＭＳ Ｐ明朝" pitchFamily="18" charset="-128"/>
              <a:ea typeface="ＭＳ Ｐ明朝" pitchFamily="18" charset="-128"/>
            </a:endParaRPr>
          </a:p>
          <a:p>
            <a:pPr marL="358775" indent="-177800" eaLnBrk="0" hangingPunct="0">
              <a:spcBef>
                <a:spcPts val="0"/>
              </a:spcBef>
              <a:spcAft>
                <a:spcPts val="0"/>
              </a:spcAft>
              <a:defRPr/>
            </a:pPr>
            <a:r>
              <a:rPr lang="ja-JP" altLang="en-US" sz="1200" dirty="0" smtClean="0">
                <a:latin typeface="ＭＳ Ｐ明朝" pitchFamily="18" charset="-128"/>
                <a:ea typeface="ＭＳ Ｐ明朝" pitchFamily="18" charset="-128"/>
              </a:rPr>
              <a:t>　　担い手</a:t>
            </a:r>
            <a:r>
              <a:rPr lang="ja-JP" altLang="en-US" sz="1200" dirty="0">
                <a:latin typeface="ＭＳ Ｐ明朝" pitchFamily="18" charset="-128"/>
                <a:ea typeface="ＭＳ Ｐ明朝" pitchFamily="18" charset="-128"/>
              </a:rPr>
              <a:t>不在の地域において地域住民に</a:t>
            </a:r>
            <a:r>
              <a:rPr lang="ja-JP" altLang="en-US" sz="1200" dirty="0" smtClean="0">
                <a:latin typeface="ＭＳ Ｐ明朝" pitchFamily="18" charset="-128"/>
                <a:ea typeface="ＭＳ Ｐ明朝" pitchFamily="18" charset="-128"/>
              </a:rPr>
              <a:t>代わって</a:t>
            </a:r>
            <a:r>
              <a:rPr lang="en-US" altLang="ja-JP" sz="1200" dirty="0" smtClean="0">
                <a:latin typeface="ＭＳ Ｐ明朝" pitchFamily="18" charset="-128"/>
                <a:ea typeface="ＭＳ Ｐ明朝" pitchFamily="18" charset="-128"/>
              </a:rPr>
              <a:t/>
            </a:r>
            <a:br>
              <a:rPr lang="en-US" altLang="ja-JP" sz="1200" dirty="0" smtClean="0">
                <a:latin typeface="ＭＳ Ｐ明朝" pitchFamily="18" charset="-128"/>
                <a:ea typeface="ＭＳ Ｐ明朝" pitchFamily="18" charset="-128"/>
              </a:rPr>
            </a:br>
            <a:r>
              <a:rPr lang="ja-JP" altLang="en-US" sz="1200" dirty="0" smtClean="0">
                <a:latin typeface="ＭＳ Ｐ明朝" pitchFamily="18" charset="-128"/>
                <a:ea typeface="ＭＳ Ｐ明朝" pitchFamily="18" charset="-128"/>
              </a:rPr>
              <a:t>農業</a:t>
            </a:r>
            <a:r>
              <a:rPr lang="ja-JP" altLang="en-US" sz="1200" dirty="0">
                <a:latin typeface="ＭＳ Ｐ明朝" pitchFamily="18" charset="-128"/>
                <a:ea typeface="ＭＳ Ｐ明朝" pitchFamily="18" charset="-128"/>
              </a:rPr>
              <a:t>経営を行う「サポート経営体」への</a:t>
            </a:r>
            <a:r>
              <a:rPr lang="ja-JP" altLang="en-US" sz="1200" dirty="0" smtClean="0">
                <a:latin typeface="ＭＳ Ｐ明朝" pitchFamily="18" charset="-128"/>
                <a:ea typeface="ＭＳ Ｐ明朝" pitchFamily="18" charset="-128"/>
              </a:rPr>
              <a:t>支援　など</a:t>
            </a:r>
            <a:endParaRPr lang="en-US" altLang="ja-JP" sz="1200" dirty="0" smtClean="0">
              <a:latin typeface="ＭＳ Ｐ明朝" pitchFamily="18" charset="-128"/>
              <a:ea typeface="ＭＳ Ｐ明朝" pitchFamily="18" charset="-128"/>
            </a:endParaRPr>
          </a:p>
          <a:p>
            <a:pPr marL="358775" indent="-177800" eaLnBrk="0" hangingPunct="0">
              <a:spcBef>
                <a:spcPts val="0"/>
              </a:spcBef>
              <a:spcAft>
                <a:spcPts val="0"/>
              </a:spcAft>
              <a:buFont typeface="Wingdings" pitchFamily="2" charset="2"/>
              <a:buChar char="Ø"/>
              <a:defRPr/>
            </a:pPr>
            <a:endParaRPr lang="en-US" altLang="ja-JP" sz="1200" dirty="0" smtClean="0">
              <a:latin typeface="ＭＳ Ｐ明朝" pitchFamily="18" charset="-128"/>
              <a:ea typeface="ＭＳ Ｐ明朝" pitchFamily="18" charset="-128"/>
            </a:endParaRPr>
          </a:p>
        </p:txBody>
      </p:sp>
      <p:grpSp>
        <p:nvGrpSpPr>
          <p:cNvPr id="181" name="グループ化 180"/>
          <p:cNvGrpSpPr/>
          <p:nvPr/>
        </p:nvGrpSpPr>
        <p:grpSpPr>
          <a:xfrm>
            <a:off x="142844" y="2801305"/>
            <a:ext cx="8928100" cy="306420"/>
            <a:chOff x="0" y="-234968"/>
            <a:chExt cx="8928100" cy="306420"/>
          </a:xfrm>
        </p:grpSpPr>
        <p:sp>
          <p:nvSpPr>
            <p:cNvPr id="182" name="正方形/長方形 181"/>
            <p:cNvSpPr/>
            <p:nvPr/>
          </p:nvSpPr>
          <p:spPr>
            <a:xfrm>
              <a:off x="0" y="-234968"/>
              <a:ext cx="8928100" cy="306420"/>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83" name="正方形/長方形 182"/>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６－２</a:t>
              </a:r>
              <a:endParaRPr lang="ja-JP" altLang="en-US" sz="1400" b="1" dirty="0">
                <a:solidFill>
                  <a:schemeClr val="tx1"/>
                </a:solidFill>
                <a:latin typeface="ＭＳ ゴシック" pitchFamily="49" charset="-128"/>
                <a:ea typeface="ＭＳ ゴシック" pitchFamily="49" charset="-128"/>
              </a:endParaRPr>
            </a:p>
          </p:txBody>
        </p:sp>
        <p:sp>
          <p:nvSpPr>
            <p:cNvPr id="184" name="正方形/長方形 183"/>
            <p:cNvSpPr/>
            <p:nvPr/>
          </p:nvSpPr>
          <p:spPr>
            <a:xfrm>
              <a:off x="1928826"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地方の農業活性化に必要な環境整備</a:t>
              </a:r>
              <a:r>
                <a:rPr lang="en-US" altLang="ja-JP" sz="1400" dirty="0" smtClean="0">
                  <a:solidFill>
                    <a:schemeClr val="tx1"/>
                  </a:solidFill>
                </a:rPr>
                <a:t>	</a:t>
              </a:r>
              <a:endParaRPr lang="ja-JP" altLang="en-US" sz="1400" dirty="0" smtClean="0">
                <a:solidFill>
                  <a:schemeClr val="tx1"/>
                </a:solidFill>
              </a:endParaRPr>
            </a:p>
          </p:txBody>
        </p:sp>
      </p:grpSp>
      <p:sp>
        <p:nvSpPr>
          <p:cNvPr id="247" name="正方形/長方形 246"/>
          <p:cNvSpPr/>
          <p:nvPr/>
        </p:nvSpPr>
        <p:spPr>
          <a:xfrm>
            <a:off x="292098" y="4581128"/>
            <a:ext cx="8643970" cy="2138372"/>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grpSp>
        <p:nvGrpSpPr>
          <p:cNvPr id="248" name="グループ化 247"/>
          <p:cNvGrpSpPr/>
          <p:nvPr/>
        </p:nvGrpSpPr>
        <p:grpSpPr>
          <a:xfrm>
            <a:off x="142844" y="4390184"/>
            <a:ext cx="8928100" cy="283868"/>
            <a:chOff x="0" y="-234968"/>
            <a:chExt cx="8928100" cy="283868"/>
          </a:xfrm>
        </p:grpSpPr>
        <p:sp>
          <p:nvSpPr>
            <p:cNvPr id="249" name="正方形/長方形 248"/>
            <p:cNvSpPr/>
            <p:nvPr/>
          </p:nvSpPr>
          <p:spPr>
            <a:xfrm>
              <a:off x="0" y="-234968"/>
              <a:ext cx="8928100" cy="283868"/>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250" name="正方形/長方形 249"/>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６－３</a:t>
              </a:r>
              <a:endParaRPr lang="ja-JP" altLang="en-US" sz="1400" b="1" dirty="0">
                <a:solidFill>
                  <a:schemeClr val="tx1"/>
                </a:solidFill>
                <a:latin typeface="ＭＳ ゴシック" pitchFamily="49" charset="-128"/>
                <a:ea typeface="ＭＳ ゴシック" pitchFamily="49" charset="-128"/>
              </a:endParaRPr>
            </a:p>
          </p:txBody>
        </p:sp>
        <p:sp>
          <p:nvSpPr>
            <p:cNvPr id="251" name="正方形/長方形 250"/>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国産農産物の消費拡大に向けた国民運動の展開</a:t>
              </a:r>
              <a:r>
                <a:rPr lang="en-US" altLang="ja-JP" sz="1400" dirty="0" smtClean="0">
                  <a:solidFill>
                    <a:schemeClr val="tx1"/>
                  </a:solidFill>
                </a:rPr>
                <a:t>	</a:t>
              </a:r>
              <a:endParaRPr lang="ja-JP" altLang="en-US" sz="1400" dirty="0" smtClean="0">
                <a:solidFill>
                  <a:schemeClr val="tx1"/>
                </a:solidFill>
              </a:endParaRPr>
            </a:p>
          </p:txBody>
        </p:sp>
      </p:grpSp>
      <p:grpSp>
        <p:nvGrpSpPr>
          <p:cNvPr id="254" name="Group 30"/>
          <p:cNvGrpSpPr>
            <a:grpSpLocks/>
          </p:cNvGrpSpPr>
          <p:nvPr/>
        </p:nvGrpSpPr>
        <p:grpSpPr bwMode="auto">
          <a:xfrm>
            <a:off x="6626741" y="1522477"/>
            <a:ext cx="794367" cy="73578"/>
            <a:chOff x="3476" y="1866"/>
            <a:chExt cx="1112" cy="103"/>
          </a:xfrm>
        </p:grpSpPr>
        <p:sp>
          <p:nvSpPr>
            <p:cNvPr id="255" name="Freeform 28"/>
            <p:cNvSpPr>
              <a:spLocks/>
            </p:cNvSpPr>
            <p:nvPr/>
          </p:nvSpPr>
          <p:spPr bwMode="auto">
            <a:xfrm>
              <a:off x="3476" y="1866"/>
              <a:ext cx="1112" cy="101"/>
            </a:xfrm>
            <a:custGeom>
              <a:avLst/>
              <a:gdLst>
                <a:gd name="T0" fmla="*/ 556 w 1112"/>
                <a:gd name="T1" fmla="*/ 101 h 101"/>
                <a:gd name="T2" fmla="*/ 0 w 1112"/>
                <a:gd name="T3" fmla="*/ 0 h 101"/>
                <a:gd name="T4" fmla="*/ 1112 w 1112"/>
                <a:gd name="T5" fmla="*/ 0 h 101"/>
                <a:gd name="T6" fmla="*/ 556 w 1112"/>
                <a:gd name="T7" fmla="*/ 101 h 101"/>
              </a:gdLst>
              <a:ahLst/>
              <a:cxnLst>
                <a:cxn ang="0">
                  <a:pos x="T0" y="T1"/>
                </a:cxn>
                <a:cxn ang="0">
                  <a:pos x="T2" y="T3"/>
                </a:cxn>
                <a:cxn ang="0">
                  <a:pos x="T4" y="T5"/>
                </a:cxn>
                <a:cxn ang="0">
                  <a:pos x="T6" y="T7"/>
                </a:cxn>
              </a:cxnLst>
              <a:rect l="0" t="0" r="r" b="b"/>
              <a:pathLst>
                <a:path w="1112" h="101">
                  <a:moveTo>
                    <a:pt x="556" y="101"/>
                  </a:moveTo>
                  <a:lnTo>
                    <a:pt x="0" y="0"/>
                  </a:lnTo>
                  <a:lnTo>
                    <a:pt x="1112" y="0"/>
                  </a:lnTo>
                  <a:lnTo>
                    <a:pt x="556" y="101"/>
                  </a:lnTo>
                  <a:close/>
                </a:path>
              </a:pathLst>
            </a:custGeom>
            <a:solidFill>
              <a:srgbClr val="B9ED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9"/>
            <p:cNvSpPr>
              <a:spLocks/>
            </p:cNvSpPr>
            <p:nvPr/>
          </p:nvSpPr>
          <p:spPr bwMode="auto">
            <a:xfrm>
              <a:off x="3476" y="1868"/>
              <a:ext cx="1112" cy="101"/>
            </a:xfrm>
            <a:custGeom>
              <a:avLst/>
              <a:gdLst>
                <a:gd name="T0" fmla="*/ 556 w 1112"/>
                <a:gd name="T1" fmla="*/ 101 h 101"/>
                <a:gd name="T2" fmla="*/ 0 w 1112"/>
                <a:gd name="T3" fmla="*/ 0 h 101"/>
                <a:gd name="T4" fmla="*/ 1112 w 1112"/>
                <a:gd name="T5" fmla="*/ 0 h 101"/>
                <a:gd name="T6" fmla="*/ 556 w 1112"/>
                <a:gd name="T7" fmla="*/ 101 h 101"/>
              </a:gdLst>
              <a:ahLst/>
              <a:cxnLst>
                <a:cxn ang="0">
                  <a:pos x="T0" y="T1"/>
                </a:cxn>
                <a:cxn ang="0">
                  <a:pos x="T2" y="T3"/>
                </a:cxn>
                <a:cxn ang="0">
                  <a:pos x="T4" y="T5"/>
                </a:cxn>
                <a:cxn ang="0">
                  <a:pos x="T6" y="T7"/>
                </a:cxn>
              </a:cxnLst>
              <a:rect l="0" t="0" r="r" b="b"/>
              <a:pathLst>
                <a:path w="1112" h="101">
                  <a:moveTo>
                    <a:pt x="556" y="101"/>
                  </a:moveTo>
                  <a:lnTo>
                    <a:pt x="0" y="0"/>
                  </a:lnTo>
                  <a:lnTo>
                    <a:pt x="1112" y="0"/>
                  </a:lnTo>
                  <a:lnTo>
                    <a:pt x="556" y="101"/>
                  </a:lnTo>
                  <a:close/>
                </a:path>
              </a:pathLst>
            </a:custGeom>
            <a:noFill/>
            <a:ln w="5" cap="rnd">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7" name="Group 30"/>
          <p:cNvGrpSpPr>
            <a:grpSpLocks/>
          </p:cNvGrpSpPr>
          <p:nvPr/>
        </p:nvGrpSpPr>
        <p:grpSpPr bwMode="auto">
          <a:xfrm>
            <a:off x="6657953" y="2403227"/>
            <a:ext cx="794367" cy="73578"/>
            <a:chOff x="3476" y="1866"/>
            <a:chExt cx="1112" cy="103"/>
          </a:xfrm>
        </p:grpSpPr>
        <p:sp>
          <p:nvSpPr>
            <p:cNvPr id="258" name="Freeform 28"/>
            <p:cNvSpPr>
              <a:spLocks/>
            </p:cNvSpPr>
            <p:nvPr/>
          </p:nvSpPr>
          <p:spPr bwMode="auto">
            <a:xfrm>
              <a:off x="3476" y="1866"/>
              <a:ext cx="1112" cy="101"/>
            </a:xfrm>
            <a:custGeom>
              <a:avLst/>
              <a:gdLst>
                <a:gd name="T0" fmla="*/ 556 w 1112"/>
                <a:gd name="T1" fmla="*/ 101 h 101"/>
                <a:gd name="T2" fmla="*/ 0 w 1112"/>
                <a:gd name="T3" fmla="*/ 0 h 101"/>
                <a:gd name="T4" fmla="*/ 1112 w 1112"/>
                <a:gd name="T5" fmla="*/ 0 h 101"/>
                <a:gd name="T6" fmla="*/ 556 w 1112"/>
                <a:gd name="T7" fmla="*/ 101 h 101"/>
              </a:gdLst>
              <a:ahLst/>
              <a:cxnLst>
                <a:cxn ang="0">
                  <a:pos x="T0" y="T1"/>
                </a:cxn>
                <a:cxn ang="0">
                  <a:pos x="T2" y="T3"/>
                </a:cxn>
                <a:cxn ang="0">
                  <a:pos x="T4" y="T5"/>
                </a:cxn>
                <a:cxn ang="0">
                  <a:pos x="T6" y="T7"/>
                </a:cxn>
              </a:cxnLst>
              <a:rect l="0" t="0" r="r" b="b"/>
              <a:pathLst>
                <a:path w="1112" h="101">
                  <a:moveTo>
                    <a:pt x="556" y="101"/>
                  </a:moveTo>
                  <a:lnTo>
                    <a:pt x="0" y="0"/>
                  </a:lnTo>
                  <a:lnTo>
                    <a:pt x="1112" y="0"/>
                  </a:lnTo>
                  <a:lnTo>
                    <a:pt x="556" y="101"/>
                  </a:lnTo>
                  <a:close/>
                </a:path>
              </a:pathLst>
            </a:custGeom>
            <a:solidFill>
              <a:srgbClr val="B9ED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9"/>
            <p:cNvSpPr>
              <a:spLocks/>
            </p:cNvSpPr>
            <p:nvPr/>
          </p:nvSpPr>
          <p:spPr bwMode="auto">
            <a:xfrm>
              <a:off x="3476" y="1868"/>
              <a:ext cx="1112" cy="101"/>
            </a:xfrm>
            <a:custGeom>
              <a:avLst/>
              <a:gdLst>
                <a:gd name="T0" fmla="*/ 556 w 1112"/>
                <a:gd name="T1" fmla="*/ 101 h 101"/>
                <a:gd name="T2" fmla="*/ 0 w 1112"/>
                <a:gd name="T3" fmla="*/ 0 h 101"/>
                <a:gd name="T4" fmla="*/ 1112 w 1112"/>
                <a:gd name="T5" fmla="*/ 0 h 101"/>
                <a:gd name="T6" fmla="*/ 556 w 1112"/>
                <a:gd name="T7" fmla="*/ 101 h 101"/>
              </a:gdLst>
              <a:ahLst/>
              <a:cxnLst>
                <a:cxn ang="0">
                  <a:pos x="T0" y="T1"/>
                </a:cxn>
                <a:cxn ang="0">
                  <a:pos x="T2" y="T3"/>
                </a:cxn>
                <a:cxn ang="0">
                  <a:pos x="T4" y="T5"/>
                </a:cxn>
                <a:cxn ang="0">
                  <a:pos x="T6" y="T7"/>
                </a:cxn>
              </a:cxnLst>
              <a:rect l="0" t="0" r="r" b="b"/>
              <a:pathLst>
                <a:path w="1112" h="101">
                  <a:moveTo>
                    <a:pt x="556" y="101"/>
                  </a:moveTo>
                  <a:lnTo>
                    <a:pt x="0" y="0"/>
                  </a:lnTo>
                  <a:lnTo>
                    <a:pt x="1112" y="0"/>
                  </a:lnTo>
                  <a:lnTo>
                    <a:pt x="556" y="101"/>
                  </a:lnTo>
                  <a:close/>
                </a:path>
              </a:pathLst>
            </a:custGeom>
            <a:noFill/>
            <a:ln w="5" cap="rnd">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0" name="テキスト ボックス 28"/>
          <p:cNvSpPr txBox="1">
            <a:spLocks noChangeArrowheads="1"/>
          </p:cNvSpPr>
          <p:nvPr/>
        </p:nvSpPr>
        <p:spPr bwMode="auto">
          <a:xfrm>
            <a:off x="4286248" y="3234344"/>
            <a:ext cx="4699278" cy="907941"/>
          </a:xfrm>
          <a:prstGeom prst="rect">
            <a:avLst/>
          </a:prstGeom>
          <a:noFill/>
          <a:ln w="9525">
            <a:noFill/>
            <a:miter lim="800000"/>
            <a:headEnd/>
            <a:tailEnd/>
          </a:ln>
        </p:spPr>
        <p:txBody>
          <a:bodyPr wrap="square">
            <a:spAutoFit/>
          </a:bodyPr>
          <a:lstStyle/>
          <a:p>
            <a:pPr eaLnBrk="0" hangingPunct="0">
              <a:spcAft>
                <a:spcPts val="0"/>
              </a:spcAft>
              <a:defRPr/>
            </a:pPr>
            <a:r>
              <a:rPr lang="ja-JP" altLang="en-US" sz="1200" dirty="0" smtClean="0"/>
              <a:t>○</a:t>
            </a:r>
            <a:r>
              <a:rPr lang="ja-JP" altLang="en-US" sz="1200" dirty="0"/>
              <a:t>鳥獣被害対策・活用策の推進</a:t>
            </a:r>
            <a:endParaRPr lang="en-US" altLang="ja-JP" sz="1200" dirty="0"/>
          </a:p>
          <a:p>
            <a:pPr marL="358775" indent="-177800" eaLnBrk="0" hangingPunct="0">
              <a:spcBef>
                <a:spcPts val="0"/>
              </a:spcBef>
              <a:spcAft>
                <a:spcPts val="0"/>
              </a:spcAft>
              <a:buFont typeface="Wingdings" pitchFamily="2" charset="2"/>
              <a:buChar char="Ø"/>
              <a:defRPr/>
            </a:pPr>
            <a:endParaRPr lang="en-US" altLang="ja-JP" sz="500" dirty="0" smtClean="0">
              <a:latin typeface="ＭＳ Ｐ明朝" pitchFamily="18" charset="-128"/>
              <a:ea typeface="ＭＳ Ｐ明朝" pitchFamily="18" charset="-128"/>
            </a:endParaRPr>
          </a:p>
          <a:p>
            <a:pPr eaLnBrk="0" hangingPunct="0"/>
            <a:r>
              <a:rPr lang="ja-JP" altLang="en-US" sz="1200" dirty="0" smtClean="0">
                <a:latin typeface="ＭＳ Ｐ明朝" pitchFamily="18" charset="-128"/>
                <a:ea typeface="ＭＳ Ｐ明朝" pitchFamily="18" charset="-128"/>
              </a:rPr>
              <a:t>　　狩猟免許の有効期間の延長</a:t>
            </a:r>
            <a:r>
              <a:rPr lang="en-US" altLang="ja-JP" sz="1200" dirty="0" smtClean="0">
                <a:latin typeface="ＭＳ Ｐ明朝" pitchFamily="18" charset="-128"/>
                <a:ea typeface="ＭＳ Ｐ明朝" pitchFamily="18" charset="-128"/>
              </a:rPr>
              <a:t>(3→5</a:t>
            </a:r>
            <a:r>
              <a:rPr lang="ja-JP" altLang="en-US"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など「捕獲力の強化」、</a:t>
            </a:r>
            <a:endParaRPr lang="en-US" altLang="ja-JP" sz="1200" dirty="0" smtClean="0">
              <a:latin typeface="ＭＳ Ｐ明朝" pitchFamily="18" charset="-128"/>
              <a:ea typeface="ＭＳ Ｐ明朝" pitchFamily="18" charset="-128"/>
            </a:endParaRPr>
          </a:p>
          <a:p>
            <a:pPr eaLnBrk="0" hangingPunct="0"/>
            <a:r>
              <a:rPr lang="ja-JP" altLang="en-US" sz="1200" dirty="0" smtClean="0">
                <a:latin typeface="ＭＳ Ｐ明朝" pitchFamily="18" charset="-128"/>
                <a:ea typeface="ＭＳ Ｐ明朝" pitchFamily="18" charset="-128"/>
              </a:rPr>
              <a:t>　　獣肉のマーケティング調査など「野生鳥獣の利活用の推進」、</a:t>
            </a:r>
          </a:p>
          <a:p>
            <a:pPr eaLnBrk="0" hangingPunct="0"/>
            <a:r>
              <a:rPr lang="ja-JP" altLang="en-US" sz="1200" dirty="0" smtClean="0">
                <a:latin typeface="ＭＳ Ｐ明朝" pitchFamily="18" charset="-128"/>
                <a:ea typeface="ＭＳ Ｐ明朝" pitchFamily="18" charset="-128"/>
              </a:rPr>
              <a:t>　　「野生獣の生息数を調査する手法の確立」</a:t>
            </a:r>
            <a:endParaRPr lang="en-US" altLang="ja-JP" sz="1200" dirty="0">
              <a:latin typeface="ＭＳ Ｐ明朝" pitchFamily="18" charset="-128"/>
              <a:ea typeface="ＭＳ Ｐ明朝" pitchFamily="18" charset="-128"/>
            </a:endParaRPr>
          </a:p>
        </p:txBody>
      </p:sp>
      <p:grpSp>
        <p:nvGrpSpPr>
          <p:cNvPr id="198" name="グループ化 197"/>
          <p:cNvGrpSpPr/>
          <p:nvPr/>
        </p:nvGrpSpPr>
        <p:grpSpPr>
          <a:xfrm>
            <a:off x="142844" y="188640"/>
            <a:ext cx="8928100" cy="285752"/>
            <a:chOff x="0" y="-234968"/>
            <a:chExt cx="8928100" cy="285752"/>
          </a:xfrm>
        </p:grpSpPr>
        <p:sp>
          <p:nvSpPr>
            <p:cNvPr id="199" name="正方形/長方形 198"/>
            <p:cNvSpPr/>
            <p:nvPr/>
          </p:nvSpPr>
          <p:spPr>
            <a:xfrm>
              <a:off x="0" y="-234968"/>
              <a:ext cx="8928100" cy="285752"/>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200" name="正方形/長方形 199"/>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６－１</a:t>
              </a:r>
              <a:endParaRPr lang="ja-JP" altLang="en-US" sz="1400" b="1" dirty="0">
                <a:solidFill>
                  <a:schemeClr val="tx1"/>
                </a:solidFill>
                <a:latin typeface="ＭＳ ゴシック" pitchFamily="49" charset="-128"/>
                <a:ea typeface="ＭＳ ゴシック" pitchFamily="49" charset="-128"/>
              </a:endParaRPr>
            </a:p>
          </p:txBody>
        </p:sp>
        <p:sp>
          <p:nvSpPr>
            <p:cNvPr id="201" name="正方形/長方形 200"/>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国際競争力を持った農業経営体の緊急的な育成</a:t>
              </a:r>
              <a:r>
                <a:rPr lang="en-US" altLang="ja-JP" sz="1400" dirty="0" smtClean="0">
                  <a:solidFill>
                    <a:schemeClr val="tx1"/>
                  </a:solidFill>
                </a:rPr>
                <a:t>	</a:t>
              </a:r>
              <a:endParaRPr lang="ja-JP" altLang="en-US" sz="1400" dirty="0" smtClean="0">
                <a:solidFill>
                  <a:schemeClr val="tx1"/>
                </a:solidFill>
              </a:endParaRPr>
            </a:p>
          </p:txBody>
        </p:sp>
      </p:grpSp>
      <p:sp>
        <p:nvSpPr>
          <p:cNvPr id="197" name="正方形/長方形 196"/>
          <p:cNvSpPr/>
          <p:nvPr/>
        </p:nvSpPr>
        <p:spPr>
          <a:xfrm>
            <a:off x="4102742" y="4778022"/>
            <a:ext cx="4717730" cy="1941478"/>
          </a:xfrm>
          <a:prstGeom prst="rect">
            <a:avLst/>
          </a:prstGeom>
          <a:solidFill>
            <a:schemeClr val="accent4">
              <a:lumMod val="20000"/>
              <a:lumOff val="80000"/>
            </a:schemeClr>
          </a:solidFill>
          <a:ln w="25400" cmpd="sng">
            <a:solidFill>
              <a:schemeClr val="accent1">
                <a:lumMod val="5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2" name="正方形/長方形 201"/>
          <p:cNvSpPr/>
          <p:nvPr/>
        </p:nvSpPr>
        <p:spPr>
          <a:xfrm>
            <a:off x="5870969" y="5805264"/>
            <a:ext cx="953985" cy="486881"/>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en-US" altLang="ja-JP" sz="900" b="1" dirty="0" smtClean="0"/>
          </a:p>
        </p:txBody>
      </p:sp>
      <p:sp>
        <p:nvSpPr>
          <p:cNvPr id="204" name="円/楕円 203"/>
          <p:cNvSpPr/>
          <p:nvPr/>
        </p:nvSpPr>
        <p:spPr>
          <a:xfrm>
            <a:off x="5868144" y="4849648"/>
            <a:ext cx="1069022" cy="519008"/>
          </a:xfrm>
          <a:prstGeom prst="ellipse">
            <a:avLst/>
          </a:prstGeom>
          <a:ln/>
        </p:spPr>
        <p:style>
          <a:lnRef idx="1">
            <a:schemeClr val="accent6"/>
          </a:lnRef>
          <a:fillRef idx="2">
            <a:schemeClr val="accent6"/>
          </a:fillRef>
          <a:effectRef idx="1">
            <a:schemeClr val="accent6"/>
          </a:effectRef>
          <a:fontRef idx="minor">
            <a:schemeClr val="dk1"/>
          </a:fontRef>
        </p:style>
        <p:txBody>
          <a:bodyPr tIns="0" rtlCol="0" anchor="ctr"/>
          <a:lstStyle/>
          <a:p>
            <a:pPr algn="ctr"/>
            <a:endParaRPr lang="en-US" altLang="ja-JP" sz="1000" dirty="0" smtClean="0">
              <a:solidFill>
                <a:schemeClr val="tx1"/>
              </a:solidFill>
            </a:endParaRPr>
          </a:p>
          <a:p>
            <a:pPr algn="ctr"/>
            <a:r>
              <a:rPr lang="ja-JP" altLang="en-US" sz="1000" dirty="0" smtClean="0">
                <a:solidFill>
                  <a:schemeClr val="tx1"/>
                </a:solidFill>
              </a:rPr>
              <a:t>学校</a:t>
            </a:r>
            <a:endParaRPr lang="en-US" altLang="ja-JP" sz="1000" dirty="0" smtClean="0">
              <a:solidFill>
                <a:schemeClr val="tx1"/>
              </a:solidFill>
            </a:endParaRPr>
          </a:p>
          <a:p>
            <a:pPr algn="ctr"/>
            <a:endParaRPr lang="en-US" altLang="ja-JP" sz="1000" dirty="0" smtClean="0">
              <a:solidFill>
                <a:schemeClr val="tx1"/>
              </a:solidFill>
            </a:endParaRPr>
          </a:p>
          <a:p>
            <a:pPr algn="ctr"/>
            <a:endParaRPr lang="en-US" altLang="ja-JP" sz="1000" dirty="0" smtClean="0">
              <a:solidFill>
                <a:schemeClr val="tx1"/>
              </a:solidFill>
            </a:endParaRPr>
          </a:p>
          <a:p>
            <a:pPr algn="ctr"/>
            <a:endParaRPr lang="en-US" altLang="ja-JP" sz="1000" dirty="0" smtClean="0">
              <a:solidFill>
                <a:schemeClr val="tx1"/>
              </a:solidFill>
            </a:endParaRPr>
          </a:p>
        </p:txBody>
      </p:sp>
      <p:sp>
        <p:nvSpPr>
          <p:cNvPr id="221" name="円/楕円 220"/>
          <p:cNvSpPr/>
          <p:nvPr/>
        </p:nvSpPr>
        <p:spPr>
          <a:xfrm>
            <a:off x="7740680" y="5949280"/>
            <a:ext cx="928695" cy="365700"/>
          </a:xfrm>
          <a:prstGeom prst="ellipse">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1000" dirty="0" smtClean="0">
                <a:solidFill>
                  <a:schemeClr val="tx1"/>
                </a:solidFill>
              </a:rPr>
              <a:t>農協、</a:t>
            </a:r>
            <a:endParaRPr lang="en-US" altLang="ja-JP" sz="1000" dirty="0" smtClean="0">
              <a:solidFill>
                <a:schemeClr val="tx1"/>
              </a:solidFill>
            </a:endParaRPr>
          </a:p>
          <a:p>
            <a:pPr algn="ctr"/>
            <a:r>
              <a:rPr lang="ja-JP" altLang="en-US" sz="1000" dirty="0" smtClean="0">
                <a:solidFill>
                  <a:schemeClr val="tx1"/>
                </a:solidFill>
              </a:rPr>
              <a:t>農業法人等</a:t>
            </a:r>
            <a:endParaRPr kumimoji="1" lang="en-US" altLang="ja-JP" sz="1000" dirty="0" smtClean="0">
              <a:solidFill>
                <a:schemeClr val="tx1"/>
              </a:solidFill>
            </a:endParaRPr>
          </a:p>
        </p:txBody>
      </p:sp>
      <p:sp>
        <p:nvSpPr>
          <p:cNvPr id="222" name="円/楕円 221"/>
          <p:cNvSpPr/>
          <p:nvPr/>
        </p:nvSpPr>
        <p:spPr>
          <a:xfrm>
            <a:off x="4210255" y="5949280"/>
            <a:ext cx="1009817" cy="426114"/>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tLang="ja-JP" sz="1000" dirty="0" smtClean="0">
              <a:solidFill>
                <a:schemeClr val="tx1"/>
              </a:solidFill>
            </a:endParaRPr>
          </a:p>
        </p:txBody>
      </p:sp>
      <p:sp>
        <p:nvSpPr>
          <p:cNvPr id="223" name="右矢印 222"/>
          <p:cNvSpPr/>
          <p:nvPr/>
        </p:nvSpPr>
        <p:spPr>
          <a:xfrm rot="19800000">
            <a:off x="4667487" y="5538039"/>
            <a:ext cx="1284509" cy="9658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24" name="右矢印 223"/>
          <p:cNvSpPr/>
          <p:nvPr/>
        </p:nvSpPr>
        <p:spPr>
          <a:xfrm rot="5400000">
            <a:off x="6055004" y="5566132"/>
            <a:ext cx="480088" cy="11319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25" name="右矢印 224"/>
          <p:cNvSpPr/>
          <p:nvPr/>
        </p:nvSpPr>
        <p:spPr>
          <a:xfrm rot="10800000">
            <a:off x="5210635" y="6032398"/>
            <a:ext cx="649813" cy="12207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26" name="右矢印 225"/>
          <p:cNvSpPr/>
          <p:nvPr/>
        </p:nvSpPr>
        <p:spPr>
          <a:xfrm>
            <a:off x="5210634" y="6183050"/>
            <a:ext cx="660335" cy="10772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27" name="右矢印 226"/>
          <p:cNvSpPr/>
          <p:nvPr/>
        </p:nvSpPr>
        <p:spPr>
          <a:xfrm>
            <a:off x="6841738" y="6183027"/>
            <a:ext cx="898942" cy="10774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28" name="右矢印 227"/>
          <p:cNvSpPr/>
          <p:nvPr/>
        </p:nvSpPr>
        <p:spPr>
          <a:xfrm rot="12600000">
            <a:off x="6810004" y="5548217"/>
            <a:ext cx="1330814" cy="11744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32" name="右矢印 231"/>
          <p:cNvSpPr/>
          <p:nvPr/>
        </p:nvSpPr>
        <p:spPr>
          <a:xfrm>
            <a:off x="6837547" y="6050641"/>
            <a:ext cx="896523" cy="114663"/>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34" name="右矢印 233"/>
          <p:cNvSpPr/>
          <p:nvPr/>
        </p:nvSpPr>
        <p:spPr>
          <a:xfrm rot="5400000">
            <a:off x="6212504" y="5566133"/>
            <a:ext cx="480088" cy="113198"/>
          </a:xfrm>
          <a:prstGeom prst="rightArrow">
            <a:avLst/>
          </a:prstGeom>
        </p:spPr>
        <p:style>
          <a:lnRef idx="1">
            <a:schemeClr val="accent3"/>
          </a:lnRef>
          <a:fillRef idx="2">
            <a:schemeClr val="accent3"/>
          </a:fillRef>
          <a:effectRef idx="1">
            <a:schemeClr val="accent3"/>
          </a:effectRef>
          <a:fontRef idx="minor">
            <a:schemeClr val="dk1"/>
          </a:fontRef>
        </p:style>
        <p:txBody>
          <a:bodyPr lIns="0" tIns="0" rIns="36000" bIns="0" rtlCol="0" anchor="ctr"/>
          <a:lstStyle/>
          <a:p>
            <a:pPr algn="ctr"/>
            <a:endParaRPr kumimoji="1" lang="ja-JP" altLang="en-US"/>
          </a:p>
        </p:txBody>
      </p:sp>
      <p:sp>
        <p:nvSpPr>
          <p:cNvPr id="235" name="正方形/長方形 234"/>
          <p:cNvSpPr/>
          <p:nvPr/>
        </p:nvSpPr>
        <p:spPr>
          <a:xfrm>
            <a:off x="5673071" y="6479589"/>
            <a:ext cx="1491508" cy="189771"/>
          </a:xfrm>
          <a:prstGeom prst="rect">
            <a:avLst/>
          </a:prstGeom>
          <a:solidFill>
            <a:srgbClr val="FFC000"/>
          </a:solidFill>
        </p:spPr>
        <p:style>
          <a:lnRef idx="1">
            <a:schemeClr val="accent5"/>
          </a:lnRef>
          <a:fillRef idx="2">
            <a:schemeClr val="accent5"/>
          </a:fillRef>
          <a:effectRef idx="1">
            <a:schemeClr val="accent5"/>
          </a:effectRef>
          <a:fontRef idx="minor">
            <a:schemeClr val="dk1"/>
          </a:fontRef>
        </p:style>
        <p:txBody>
          <a:bodyPr lIns="0" tIns="0" rIns="36000" bIns="0" rtlCol="0" anchor="ctr"/>
          <a:lstStyle/>
          <a:p>
            <a:pPr algn="ctr"/>
            <a:r>
              <a:rPr kumimoji="1" lang="ja-JP" altLang="en-US" sz="1000" dirty="0" smtClean="0"/>
              <a:t>産地・農村に対する支援</a:t>
            </a:r>
            <a:endParaRPr kumimoji="1" lang="ja-JP" altLang="en-US" sz="1000" dirty="0"/>
          </a:p>
        </p:txBody>
      </p:sp>
      <p:sp>
        <p:nvSpPr>
          <p:cNvPr id="238" name="ストライプ矢印 237"/>
          <p:cNvSpPr/>
          <p:nvPr/>
        </p:nvSpPr>
        <p:spPr>
          <a:xfrm rot="5400000">
            <a:off x="6249650" y="6228458"/>
            <a:ext cx="212212" cy="339596"/>
          </a:xfrm>
          <a:prstGeom prst="striped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240" name="Picture 2"/>
          <p:cNvPicPr>
            <a:picLocks noChangeAspect="1" noChangeArrowheads="1"/>
          </p:cNvPicPr>
          <p:nvPr/>
        </p:nvPicPr>
        <p:blipFill>
          <a:blip r:embed="rId2" cstate="screen"/>
          <a:srcRect/>
          <a:stretch>
            <a:fillRect/>
          </a:stretch>
        </p:blipFill>
        <p:spPr bwMode="auto">
          <a:xfrm>
            <a:off x="5095973" y="4976261"/>
            <a:ext cx="414448" cy="251103"/>
          </a:xfrm>
          <a:prstGeom prst="rect">
            <a:avLst/>
          </a:prstGeom>
          <a:noFill/>
          <a:ln w="9525">
            <a:noFill/>
            <a:miter lim="800000"/>
            <a:headEnd/>
            <a:tailEnd/>
          </a:ln>
          <a:effectLst/>
        </p:spPr>
      </p:pic>
      <p:pic>
        <p:nvPicPr>
          <p:cNvPr id="242" name="Picture 2" descr="FOOD ACTION NIPPON">
            <a:hlinkClick r:id="rId3" tooltip="FOOD ACTION NIPPON"/>
          </p:cNvPr>
          <p:cNvPicPr>
            <a:picLocks noChangeAspect="1" noChangeArrowheads="1"/>
          </p:cNvPicPr>
          <p:nvPr/>
        </p:nvPicPr>
        <p:blipFill>
          <a:blip r:embed="rId4" cstate="screen"/>
          <a:srcRect/>
          <a:stretch>
            <a:fillRect/>
          </a:stretch>
        </p:blipFill>
        <p:spPr bwMode="auto">
          <a:xfrm>
            <a:off x="6343451" y="5855187"/>
            <a:ext cx="452792" cy="240044"/>
          </a:xfrm>
          <a:prstGeom prst="rect">
            <a:avLst/>
          </a:prstGeom>
          <a:noFill/>
        </p:spPr>
      </p:pic>
      <p:sp>
        <p:nvSpPr>
          <p:cNvPr id="244" name="テキスト ボックス 243"/>
          <p:cNvSpPr txBox="1"/>
          <p:nvPr/>
        </p:nvSpPr>
        <p:spPr>
          <a:xfrm>
            <a:off x="5787586" y="5805265"/>
            <a:ext cx="642942" cy="438582"/>
          </a:xfrm>
          <a:prstGeom prst="rect">
            <a:avLst/>
          </a:prstGeom>
          <a:noFill/>
        </p:spPr>
        <p:txBody>
          <a:bodyPr wrap="square" rtlCol="0">
            <a:spAutoFit/>
          </a:bodyPr>
          <a:lstStyle/>
          <a:p>
            <a:pPr>
              <a:lnSpc>
                <a:spcPts val="900"/>
              </a:lnSpc>
            </a:pPr>
            <a:r>
              <a:rPr lang="en-US" altLang="ja-JP" sz="900" b="1" dirty="0" smtClean="0"/>
              <a:t>FOOD </a:t>
            </a:r>
          </a:p>
          <a:p>
            <a:pPr>
              <a:lnSpc>
                <a:spcPts val="900"/>
              </a:lnSpc>
            </a:pPr>
            <a:r>
              <a:rPr lang="en-US" altLang="ja-JP" sz="900" b="1" dirty="0" smtClean="0"/>
              <a:t>ACTION </a:t>
            </a:r>
          </a:p>
          <a:p>
            <a:pPr>
              <a:lnSpc>
                <a:spcPts val="900"/>
              </a:lnSpc>
            </a:pPr>
            <a:r>
              <a:rPr lang="en-US" altLang="ja-JP" sz="900" b="1" dirty="0" smtClean="0"/>
              <a:t>NIPPON</a:t>
            </a:r>
          </a:p>
        </p:txBody>
      </p:sp>
      <p:sp>
        <p:nvSpPr>
          <p:cNvPr id="246" name="テキスト ボックス 245"/>
          <p:cNvSpPr txBox="1"/>
          <p:nvPr/>
        </p:nvSpPr>
        <p:spPr>
          <a:xfrm>
            <a:off x="5796136" y="5456257"/>
            <a:ext cx="472481" cy="276999"/>
          </a:xfrm>
          <a:prstGeom prst="rect">
            <a:avLst/>
          </a:prstGeom>
          <a:noFill/>
        </p:spPr>
        <p:txBody>
          <a:bodyPr wrap="square" lIns="0" tIns="0" rIns="36000" bIns="0" rtlCol="0">
            <a:spAutoFit/>
          </a:bodyPr>
          <a:lstStyle/>
          <a:p>
            <a:pPr marL="90488" indent="-90488"/>
            <a:r>
              <a:rPr kumimoji="1" lang="ja-JP" altLang="en-US" sz="1000" dirty="0" smtClean="0"/>
              <a:t>②</a:t>
            </a:r>
            <a:r>
              <a:rPr kumimoji="1" lang="ja-JP" altLang="en-US" sz="800" dirty="0" smtClean="0"/>
              <a:t>マークの送付</a:t>
            </a:r>
            <a:endParaRPr kumimoji="1" lang="ja-JP" altLang="en-US" sz="800" dirty="0"/>
          </a:p>
        </p:txBody>
      </p:sp>
      <p:sp>
        <p:nvSpPr>
          <p:cNvPr id="253" name="テキスト ボックス 252"/>
          <p:cNvSpPr txBox="1"/>
          <p:nvPr/>
        </p:nvSpPr>
        <p:spPr>
          <a:xfrm>
            <a:off x="6501966" y="5456257"/>
            <a:ext cx="512149" cy="276999"/>
          </a:xfrm>
          <a:prstGeom prst="rect">
            <a:avLst/>
          </a:prstGeom>
          <a:noFill/>
        </p:spPr>
        <p:txBody>
          <a:bodyPr wrap="square" lIns="0" tIns="0" rIns="36000" bIns="0" rtlCol="0">
            <a:spAutoFit/>
          </a:bodyPr>
          <a:lstStyle/>
          <a:p>
            <a:pPr marL="90488" indent="-90488"/>
            <a:r>
              <a:rPr lang="ja-JP" altLang="en-US" sz="1000" dirty="0" smtClean="0"/>
              <a:t>⑤</a:t>
            </a:r>
            <a:r>
              <a:rPr lang="ja-JP" altLang="en-US" sz="800" dirty="0" smtClean="0"/>
              <a:t>食材の注文</a:t>
            </a:r>
            <a:endParaRPr kumimoji="1" lang="ja-JP" altLang="en-US" sz="800" dirty="0"/>
          </a:p>
        </p:txBody>
      </p:sp>
      <p:sp>
        <p:nvSpPr>
          <p:cNvPr id="261" name="テキスト ボックス 260"/>
          <p:cNvSpPr txBox="1"/>
          <p:nvPr/>
        </p:nvSpPr>
        <p:spPr>
          <a:xfrm>
            <a:off x="7258371" y="5223382"/>
            <a:ext cx="722358" cy="369332"/>
          </a:xfrm>
          <a:prstGeom prst="rect">
            <a:avLst/>
          </a:prstGeom>
          <a:noFill/>
        </p:spPr>
        <p:txBody>
          <a:bodyPr wrap="square" rtlCol="0">
            <a:spAutoFit/>
          </a:bodyPr>
          <a:lstStyle/>
          <a:p>
            <a:pPr marL="90488" indent="-90488"/>
            <a:r>
              <a:rPr lang="ja-JP" altLang="en-US" sz="1000" dirty="0" smtClean="0"/>
              <a:t>⑦</a:t>
            </a:r>
            <a:r>
              <a:rPr lang="ja-JP" altLang="en-US" sz="800" dirty="0" smtClean="0"/>
              <a:t>食材の</a:t>
            </a:r>
            <a:endParaRPr lang="en-US" altLang="ja-JP" sz="800" dirty="0" smtClean="0"/>
          </a:p>
          <a:p>
            <a:pPr marL="90488" indent="-90488"/>
            <a:r>
              <a:rPr lang="ja-JP" altLang="en-US" sz="800" dirty="0"/>
              <a:t>　</a:t>
            </a:r>
            <a:r>
              <a:rPr lang="ja-JP" altLang="en-US" sz="800" dirty="0" smtClean="0"/>
              <a:t>　納入</a:t>
            </a:r>
            <a:endParaRPr kumimoji="1" lang="ja-JP" altLang="en-US" sz="800" dirty="0"/>
          </a:p>
        </p:txBody>
      </p:sp>
      <p:sp>
        <p:nvSpPr>
          <p:cNvPr id="262" name="テキスト ボックス 261"/>
          <p:cNvSpPr txBox="1"/>
          <p:nvPr/>
        </p:nvSpPr>
        <p:spPr>
          <a:xfrm>
            <a:off x="6907198" y="5915595"/>
            <a:ext cx="702347" cy="153888"/>
          </a:xfrm>
          <a:prstGeom prst="rect">
            <a:avLst/>
          </a:prstGeom>
          <a:noFill/>
        </p:spPr>
        <p:txBody>
          <a:bodyPr wrap="square" lIns="0" tIns="0" rIns="36000" bIns="0" rtlCol="0">
            <a:spAutoFit/>
          </a:bodyPr>
          <a:lstStyle/>
          <a:p>
            <a:r>
              <a:rPr lang="ja-JP" altLang="en-US" sz="1000" dirty="0" smtClean="0"/>
              <a:t>⑥</a:t>
            </a:r>
            <a:r>
              <a:rPr lang="ja-JP" altLang="en-US" sz="800" dirty="0" smtClean="0"/>
              <a:t>食材の発注</a:t>
            </a:r>
            <a:endParaRPr kumimoji="1" lang="ja-JP" altLang="en-US" sz="800" dirty="0"/>
          </a:p>
        </p:txBody>
      </p:sp>
      <p:sp>
        <p:nvSpPr>
          <p:cNvPr id="263" name="テキスト ボックス 262"/>
          <p:cNvSpPr txBox="1"/>
          <p:nvPr/>
        </p:nvSpPr>
        <p:spPr>
          <a:xfrm>
            <a:off x="6928513" y="6290771"/>
            <a:ext cx="595815" cy="153888"/>
          </a:xfrm>
          <a:prstGeom prst="rect">
            <a:avLst/>
          </a:prstGeom>
          <a:noFill/>
        </p:spPr>
        <p:txBody>
          <a:bodyPr wrap="square" lIns="0" tIns="0" rIns="36000" bIns="0" rtlCol="0">
            <a:spAutoFit/>
          </a:bodyPr>
          <a:lstStyle/>
          <a:p>
            <a:r>
              <a:rPr lang="ja-JP" altLang="en-US" sz="1000" dirty="0" smtClean="0"/>
              <a:t>⑧</a:t>
            </a:r>
            <a:r>
              <a:rPr lang="ja-JP" altLang="en-US" sz="800" dirty="0" smtClean="0"/>
              <a:t>代金支払</a:t>
            </a:r>
            <a:endParaRPr kumimoji="1" lang="ja-JP" altLang="en-US" sz="800" dirty="0"/>
          </a:p>
        </p:txBody>
      </p:sp>
      <p:sp>
        <p:nvSpPr>
          <p:cNvPr id="264" name="テキスト ボックス 263"/>
          <p:cNvSpPr txBox="1"/>
          <p:nvPr/>
        </p:nvSpPr>
        <p:spPr>
          <a:xfrm>
            <a:off x="5282814" y="5877272"/>
            <a:ext cx="593575" cy="153888"/>
          </a:xfrm>
          <a:prstGeom prst="rect">
            <a:avLst/>
          </a:prstGeom>
          <a:noFill/>
        </p:spPr>
        <p:txBody>
          <a:bodyPr wrap="square" lIns="0" tIns="0" rIns="36000" bIns="0" rtlCol="0">
            <a:spAutoFit/>
          </a:bodyPr>
          <a:lstStyle/>
          <a:p>
            <a:r>
              <a:rPr kumimoji="1" lang="ja-JP" altLang="en-US" sz="1000" dirty="0" smtClean="0"/>
              <a:t>③</a:t>
            </a:r>
            <a:r>
              <a:rPr kumimoji="1" lang="ja-JP" altLang="en-US" sz="800" dirty="0" smtClean="0"/>
              <a:t>点数送付</a:t>
            </a:r>
            <a:endParaRPr kumimoji="1" lang="ja-JP" altLang="en-US" sz="800" dirty="0"/>
          </a:p>
        </p:txBody>
      </p:sp>
      <p:sp>
        <p:nvSpPr>
          <p:cNvPr id="265" name="テキスト ボックス 264"/>
          <p:cNvSpPr txBox="1"/>
          <p:nvPr/>
        </p:nvSpPr>
        <p:spPr>
          <a:xfrm>
            <a:off x="5282814" y="6299448"/>
            <a:ext cx="713575" cy="153888"/>
          </a:xfrm>
          <a:prstGeom prst="rect">
            <a:avLst/>
          </a:prstGeom>
          <a:noFill/>
        </p:spPr>
        <p:txBody>
          <a:bodyPr wrap="square" lIns="0" tIns="0" rIns="36000" bIns="0" rtlCol="0">
            <a:spAutoFit/>
          </a:bodyPr>
          <a:lstStyle/>
          <a:p>
            <a:r>
              <a:rPr lang="ja-JP" altLang="en-US" sz="1000" dirty="0"/>
              <a:t>④</a:t>
            </a:r>
            <a:r>
              <a:rPr kumimoji="1" lang="ja-JP" altLang="en-US" sz="800" dirty="0" smtClean="0"/>
              <a:t>金額振込</a:t>
            </a:r>
            <a:endParaRPr kumimoji="1" lang="ja-JP" altLang="en-US" sz="800" dirty="0"/>
          </a:p>
        </p:txBody>
      </p:sp>
      <p:sp>
        <p:nvSpPr>
          <p:cNvPr id="266" name="大かっこ 265"/>
          <p:cNvSpPr/>
          <p:nvPr/>
        </p:nvSpPr>
        <p:spPr>
          <a:xfrm>
            <a:off x="5978721" y="5050588"/>
            <a:ext cx="825527" cy="17279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ltLang="ja-JP" sz="800" dirty="0" smtClean="0"/>
          </a:p>
        </p:txBody>
      </p:sp>
      <p:sp>
        <p:nvSpPr>
          <p:cNvPr id="267" name="テキスト ボックス 266"/>
          <p:cNvSpPr txBox="1"/>
          <p:nvPr/>
        </p:nvSpPr>
        <p:spPr>
          <a:xfrm>
            <a:off x="4716016" y="5230156"/>
            <a:ext cx="934930" cy="276999"/>
          </a:xfrm>
          <a:prstGeom prst="rect">
            <a:avLst/>
          </a:prstGeom>
          <a:noFill/>
        </p:spPr>
        <p:txBody>
          <a:bodyPr wrap="square" lIns="0" tIns="0" rIns="36000" bIns="0" rtlCol="0">
            <a:spAutoFit/>
          </a:bodyPr>
          <a:lstStyle/>
          <a:p>
            <a:pPr marL="90488" indent="-90488"/>
            <a:r>
              <a:rPr lang="ja-JP" altLang="en-US" sz="1000" dirty="0" smtClean="0"/>
              <a:t>①</a:t>
            </a:r>
            <a:r>
              <a:rPr lang="en-US" altLang="ja-JP" sz="800" dirty="0" smtClean="0"/>
              <a:t>FAN</a:t>
            </a:r>
            <a:r>
              <a:rPr lang="ja-JP" altLang="en-US" sz="800" dirty="0" smtClean="0"/>
              <a:t>マーク</a:t>
            </a:r>
            <a:r>
              <a:rPr kumimoji="1" lang="ja-JP" altLang="en-US" sz="800" dirty="0" smtClean="0"/>
              <a:t>商品の販売・購入</a:t>
            </a:r>
            <a:endParaRPr kumimoji="1" lang="ja-JP" altLang="en-US" sz="800" dirty="0"/>
          </a:p>
        </p:txBody>
      </p:sp>
      <p:sp>
        <p:nvSpPr>
          <p:cNvPr id="268" name="テキスト ボックス 267"/>
          <p:cNvSpPr txBox="1"/>
          <p:nvPr/>
        </p:nvSpPr>
        <p:spPr>
          <a:xfrm>
            <a:off x="5781565" y="6106407"/>
            <a:ext cx="1206179" cy="215444"/>
          </a:xfrm>
          <a:prstGeom prst="rect">
            <a:avLst/>
          </a:prstGeom>
          <a:noFill/>
        </p:spPr>
        <p:txBody>
          <a:bodyPr wrap="square" rtlCol="0">
            <a:spAutoFit/>
          </a:bodyPr>
          <a:lstStyle/>
          <a:p>
            <a:pPr algn="ctr"/>
            <a:r>
              <a:rPr lang="ja-JP" altLang="en-US" sz="800" dirty="0" smtClean="0"/>
              <a:t>＜</a:t>
            </a:r>
            <a:r>
              <a:rPr lang="en-US" altLang="ja-JP" sz="800" dirty="0" smtClean="0"/>
              <a:t>FAN</a:t>
            </a:r>
            <a:r>
              <a:rPr lang="ja-JP" altLang="en-US" sz="800" dirty="0" smtClean="0"/>
              <a:t>マーク預金＞</a:t>
            </a:r>
            <a:endParaRPr kumimoji="1" lang="ja-JP" altLang="en-US" sz="800" dirty="0"/>
          </a:p>
        </p:txBody>
      </p:sp>
      <p:sp>
        <p:nvSpPr>
          <p:cNvPr id="269" name="テキスト ボックス 268"/>
          <p:cNvSpPr txBox="1"/>
          <p:nvPr/>
        </p:nvSpPr>
        <p:spPr>
          <a:xfrm>
            <a:off x="4291378" y="6375393"/>
            <a:ext cx="857256" cy="246221"/>
          </a:xfrm>
          <a:prstGeom prst="rect">
            <a:avLst/>
          </a:prstGeom>
          <a:noFill/>
        </p:spPr>
        <p:txBody>
          <a:bodyPr wrap="square" rtlCol="0">
            <a:spAutoFit/>
          </a:bodyPr>
          <a:lstStyle/>
          <a:p>
            <a:r>
              <a:rPr lang="en-US" altLang="ja-JP" sz="1000" dirty="0" smtClean="0"/>
              <a:t>※</a:t>
            </a:r>
            <a:r>
              <a:rPr lang="ja-JP" altLang="en-US" sz="1000" dirty="0" smtClean="0"/>
              <a:t>優遇税制</a:t>
            </a:r>
            <a:endParaRPr kumimoji="1" lang="ja-JP" altLang="en-US" sz="1000" dirty="0"/>
          </a:p>
        </p:txBody>
      </p:sp>
      <p:sp>
        <p:nvSpPr>
          <p:cNvPr id="270" name="テキスト ボックス 269"/>
          <p:cNvSpPr txBox="1"/>
          <p:nvPr/>
        </p:nvSpPr>
        <p:spPr>
          <a:xfrm>
            <a:off x="6012160" y="5018842"/>
            <a:ext cx="789710" cy="276999"/>
          </a:xfrm>
          <a:prstGeom prst="rect">
            <a:avLst/>
          </a:prstGeom>
          <a:noFill/>
        </p:spPr>
        <p:txBody>
          <a:bodyPr wrap="square" lIns="0" tIns="0" rIns="36000" bIns="0" rtlCol="0">
            <a:spAutoFit/>
          </a:bodyPr>
          <a:lstStyle/>
          <a:p>
            <a:pPr algn="ctr"/>
            <a:r>
              <a:rPr kumimoji="1" lang="ja-JP" altLang="en-US" sz="900" dirty="0" smtClean="0"/>
              <a:t>学校給食会と連携</a:t>
            </a:r>
            <a:endParaRPr kumimoji="1" lang="ja-JP" altLang="en-US" sz="900" dirty="0"/>
          </a:p>
        </p:txBody>
      </p:sp>
      <p:sp>
        <p:nvSpPr>
          <p:cNvPr id="271" name="テキスト ボックス 270"/>
          <p:cNvSpPr txBox="1"/>
          <p:nvPr/>
        </p:nvSpPr>
        <p:spPr>
          <a:xfrm>
            <a:off x="4326009" y="6002289"/>
            <a:ext cx="859278" cy="307777"/>
          </a:xfrm>
          <a:prstGeom prst="rect">
            <a:avLst/>
          </a:prstGeom>
          <a:noFill/>
        </p:spPr>
        <p:txBody>
          <a:bodyPr wrap="square" lIns="0" tIns="0" rIns="36000" bIns="0" rtlCol="0">
            <a:spAutoFit/>
          </a:bodyPr>
          <a:lstStyle/>
          <a:p>
            <a:pPr algn="ctr"/>
            <a:r>
              <a:rPr kumimoji="1" lang="ja-JP" altLang="en-US" sz="1000" dirty="0" smtClean="0"/>
              <a:t>量販店、</a:t>
            </a:r>
            <a:endParaRPr kumimoji="1" lang="en-US" altLang="ja-JP" sz="1000" dirty="0" smtClean="0"/>
          </a:p>
          <a:p>
            <a:pPr algn="ctr"/>
            <a:r>
              <a:rPr kumimoji="1" lang="ja-JP" altLang="en-US" sz="1000" dirty="0" smtClean="0"/>
              <a:t>加工メーカー等</a:t>
            </a:r>
            <a:endParaRPr kumimoji="1" lang="ja-JP" altLang="en-US" sz="1000" dirty="0"/>
          </a:p>
        </p:txBody>
      </p:sp>
      <p:sp>
        <p:nvSpPr>
          <p:cNvPr id="272" name="テキスト ボックス 271"/>
          <p:cNvSpPr txBox="1"/>
          <p:nvPr/>
        </p:nvSpPr>
        <p:spPr>
          <a:xfrm>
            <a:off x="7791734" y="6322191"/>
            <a:ext cx="1028738" cy="276999"/>
          </a:xfrm>
          <a:prstGeom prst="rect">
            <a:avLst/>
          </a:prstGeom>
          <a:noFill/>
        </p:spPr>
        <p:txBody>
          <a:bodyPr wrap="square" lIns="0" tIns="0" rIns="36000" bIns="0" rtlCol="0">
            <a:spAutoFit/>
          </a:bodyPr>
          <a:lstStyle/>
          <a:p>
            <a:pPr marL="90488" indent="-90488"/>
            <a:r>
              <a:rPr lang="en-US" altLang="ja-JP" sz="900" dirty="0" smtClean="0"/>
              <a:t>※</a:t>
            </a:r>
            <a:r>
              <a:rPr lang="ja-JP" altLang="en-US" sz="900" dirty="0" smtClean="0"/>
              <a:t>都道府県の地産地消・ブランド本部</a:t>
            </a:r>
            <a:endParaRPr kumimoji="1" lang="ja-JP" altLang="en-US" sz="900" dirty="0"/>
          </a:p>
        </p:txBody>
      </p:sp>
      <p:pic>
        <p:nvPicPr>
          <p:cNvPr id="273" name="Picture 6"/>
          <p:cNvPicPr>
            <a:picLocks noChangeAspect="1" noChangeArrowheads="1"/>
          </p:cNvPicPr>
          <p:nvPr/>
        </p:nvPicPr>
        <p:blipFill>
          <a:blip r:embed="rId5" cstate="screen"/>
          <a:srcRect/>
          <a:stretch>
            <a:fillRect/>
          </a:stretch>
        </p:blipFill>
        <p:spPr bwMode="auto">
          <a:xfrm>
            <a:off x="7825628" y="5383899"/>
            <a:ext cx="331505" cy="370348"/>
          </a:xfrm>
          <a:prstGeom prst="rect">
            <a:avLst/>
          </a:prstGeom>
          <a:noFill/>
          <a:ln w="9525">
            <a:noFill/>
            <a:miter lim="800000"/>
            <a:headEnd/>
            <a:tailEnd/>
          </a:ln>
        </p:spPr>
      </p:pic>
      <p:grpSp>
        <p:nvGrpSpPr>
          <p:cNvPr id="274" name="グループ化 273"/>
          <p:cNvGrpSpPr/>
          <p:nvPr/>
        </p:nvGrpSpPr>
        <p:grpSpPr>
          <a:xfrm>
            <a:off x="4210255" y="5361831"/>
            <a:ext cx="505761" cy="500944"/>
            <a:chOff x="4995138" y="4940028"/>
            <a:chExt cx="505761" cy="500944"/>
          </a:xfrm>
        </p:grpSpPr>
        <p:pic>
          <p:nvPicPr>
            <p:cNvPr id="275" name="Picture 7" descr="宮崎県産コシヒカリ"/>
            <p:cNvPicPr>
              <a:picLocks noChangeAspect="1" noChangeArrowheads="1"/>
            </p:cNvPicPr>
            <p:nvPr/>
          </p:nvPicPr>
          <p:blipFill>
            <a:blip r:embed="rId6" cstate="screen"/>
            <a:srcRect/>
            <a:stretch>
              <a:fillRect/>
            </a:stretch>
          </p:blipFill>
          <p:spPr bwMode="auto">
            <a:xfrm>
              <a:off x="4995138" y="4940028"/>
              <a:ext cx="505761" cy="500944"/>
            </a:xfrm>
            <a:prstGeom prst="rect">
              <a:avLst/>
            </a:prstGeom>
            <a:noFill/>
          </p:spPr>
        </p:pic>
        <p:sp>
          <p:nvSpPr>
            <p:cNvPr id="276" name="円/楕円 275"/>
            <p:cNvSpPr/>
            <p:nvPr/>
          </p:nvSpPr>
          <p:spPr>
            <a:xfrm>
              <a:off x="5226787" y="5088984"/>
              <a:ext cx="104996" cy="104996"/>
            </a:xfrm>
            <a:prstGeom prst="ellipse">
              <a:avLst/>
            </a:prstGeom>
            <a:solidFill>
              <a:schemeClr val="bg2">
                <a:lumMod val="90000"/>
              </a:schemeClr>
            </a:solidFill>
            <a:ln>
              <a:gradFill>
                <a:gsLst>
                  <a:gs pos="0">
                    <a:schemeClr val="bg2">
                      <a:lumMod val="9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7" name="Picture 10"/>
          <p:cNvPicPr>
            <a:picLocks noChangeAspect="1" noChangeArrowheads="1"/>
          </p:cNvPicPr>
          <p:nvPr/>
        </p:nvPicPr>
        <p:blipFill>
          <a:blip r:embed="rId7" cstate="email"/>
          <a:srcRect/>
          <a:stretch>
            <a:fillRect/>
          </a:stretch>
        </p:blipFill>
        <p:spPr bwMode="auto">
          <a:xfrm>
            <a:off x="7940703" y="5015030"/>
            <a:ext cx="504056" cy="312082"/>
          </a:xfrm>
          <a:prstGeom prst="rect">
            <a:avLst/>
          </a:prstGeom>
          <a:noFill/>
          <a:ln w="9525">
            <a:noFill/>
            <a:miter lim="800000"/>
            <a:headEnd/>
            <a:tailEnd/>
          </a:ln>
        </p:spPr>
      </p:pic>
      <p:pic>
        <p:nvPicPr>
          <p:cNvPr id="278" name="Picture 12"/>
          <p:cNvPicPr>
            <a:picLocks noChangeAspect="1" noChangeArrowheads="1"/>
          </p:cNvPicPr>
          <p:nvPr/>
        </p:nvPicPr>
        <p:blipFill>
          <a:blip r:embed="rId8" cstate="email"/>
          <a:srcRect/>
          <a:stretch>
            <a:fillRect/>
          </a:stretch>
        </p:blipFill>
        <p:spPr bwMode="auto">
          <a:xfrm>
            <a:off x="4216921" y="4960078"/>
            <a:ext cx="360040" cy="353813"/>
          </a:xfrm>
          <a:prstGeom prst="rect">
            <a:avLst/>
          </a:prstGeom>
          <a:noFill/>
          <a:ln w="9525">
            <a:noFill/>
            <a:miter lim="800000"/>
            <a:headEnd/>
            <a:tailEnd/>
          </a:ln>
        </p:spPr>
      </p:pic>
      <p:sp>
        <p:nvSpPr>
          <p:cNvPr id="279" name="テキスト ボックス 28"/>
          <p:cNvSpPr txBox="1">
            <a:spLocks noChangeArrowheads="1"/>
          </p:cNvSpPr>
          <p:nvPr/>
        </p:nvSpPr>
        <p:spPr bwMode="auto">
          <a:xfrm>
            <a:off x="296739" y="4818087"/>
            <a:ext cx="3843213" cy="723275"/>
          </a:xfrm>
          <a:prstGeom prst="rect">
            <a:avLst/>
          </a:prstGeom>
          <a:noFill/>
          <a:ln w="9525">
            <a:noFill/>
            <a:miter lim="800000"/>
            <a:headEnd/>
            <a:tailEnd/>
          </a:ln>
        </p:spPr>
        <p:txBody>
          <a:bodyPr wrap="square">
            <a:spAutoFit/>
          </a:bodyPr>
          <a:lstStyle/>
          <a:p>
            <a:pPr marL="85725" indent="-85725">
              <a:defRPr/>
            </a:pPr>
            <a:r>
              <a:rPr lang="ja-JP" altLang="en-US" sz="1200" dirty="0" smtClean="0">
                <a:latin typeface="+mn-ea"/>
                <a:ea typeface="+mn-ea"/>
              </a:rPr>
              <a:t>○新たな「国産食料品ポイント制度」 を創設</a:t>
            </a:r>
            <a:endParaRPr lang="en-US" altLang="ja-JP" sz="1200" dirty="0" smtClean="0">
              <a:latin typeface="+mn-ea"/>
              <a:ea typeface="+mn-ea"/>
            </a:endParaRPr>
          </a:p>
          <a:p>
            <a:pPr marL="358775" lvl="0" indent="-177800" eaLnBrk="0" hangingPunct="0">
              <a:spcBef>
                <a:spcPts val="0"/>
              </a:spcBef>
              <a:spcAft>
                <a:spcPts val="0"/>
              </a:spcAft>
              <a:buFont typeface="Wingdings" pitchFamily="2" charset="2"/>
              <a:buChar char="Ø"/>
              <a:defRPr/>
            </a:pPr>
            <a:endParaRPr lang="en-US" altLang="ja-JP" sz="500" dirty="0" smtClean="0">
              <a:latin typeface="ＭＳ Ｐ明朝" pitchFamily="18" charset="-128"/>
              <a:ea typeface="ＭＳ Ｐ明朝" pitchFamily="18" charset="-128"/>
            </a:endParaRPr>
          </a:p>
          <a:p>
            <a:pPr marL="358775" indent="-177800" eaLnBrk="0" hangingPunct="0">
              <a:spcBef>
                <a:spcPts val="0"/>
              </a:spcBef>
              <a:spcAft>
                <a:spcPts val="0"/>
              </a:spcAft>
              <a:defRPr/>
            </a:pPr>
            <a:r>
              <a:rPr lang="ja-JP" altLang="en-US" sz="1200" dirty="0" smtClean="0">
                <a:latin typeface="ＭＳ Ｐ明朝" pitchFamily="18" charset="-128"/>
                <a:ea typeface="ＭＳ Ｐ明朝" pitchFamily="18" charset="-128"/>
              </a:rPr>
              <a:t>　　</a:t>
            </a:r>
            <a:r>
              <a:rPr lang="ja-JP" altLang="en-US" sz="1200" dirty="0">
                <a:latin typeface="ＭＳ Ｐ明朝" pitchFamily="18" charset="-128"/>
                <a:ea typeface="ＭＳ Ｐ明朝" pitchFamily="18" charset="-128"/>
              </a:rPr>
              <a:t>国産農産物の消費拡大に向け、ベルマーク運動の仕組みを参考</a:t>
            </a:r>
            <a:r>
              <a:rPr lang="ja-JP" altLang="en-US" sz="1200" dirty="0" smtClean="0">
                <a:latin typeface="ＭＳ Ｐ明朝" pitchFamily="18" charset="-128"/>
                <a:ea typeface="ＭＳ Ｐ明朝" pitchFamily="18" charset="-128"/>
              </a:rPr>
              <a:t>に</a:t>
            </a:r>
            <a:r>
              <a:rPr lang="ja-JP" altLang="en-US" sz="1200" dirty="0">
                <a:latin typeface="ＭＳ Ｐ明朝" pitchFamily="18" charset="-128"/>
                <a:ea typeface="ＭＳ Ｐ明朝" pitchFamily="18" charset="-128"/>
              </a:rPr>
              <a:t>現行</a:t>
            </a:r>
            <a:r>
              <a:rPr lang="ja-JP" altLang="en-US" sz="1200" dirty="0" smtClean="0">
                <a:latin typeface="ＭＳ Ｐ明朝" pitchFamily="18" charset="-128"/>
                <a:ea typeface="ＭＳ Ｐ明朝" pitchFamily="18" charset="-128"/>
              </a:rPr>
              <a:t>制度を改善</a:t>
            </a:r>
            <a:endParaRPr lang="en-US" altLang="ja-JP" sz="1200" dirty="0" smtClean="0">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EBF4">
            <a:alpha val="70000"/>
          </a:srgbClr>
        </a:solidFill>
        <a:effectLst/>
      </p:bgPr>
    </p:bg>
    <p:spTree>
      <p:nvGrpSpPr>
        <p:cNvPr id="1" name=""/>
        <p:cNvGrpSpPr/>
        <p:nvPr/>
      </p:nvGrpSpPr>
      <p:grpSpPr>
        <a:xfrm>
          <a:off x="0" y="0"/>
          <a:ext cx="0" cy="0"/>
          <a:chOff x="0" y="0"/>
          <a:chExt cx="0" cy="0"/>
        </a:xfrm>
      </p:grpSpPr>
      <p:sp>
        <p:nvSpPr>
          <p:cNvPr id="226" name="正方形/長方形 225"/>
          <p:cNvSpPr/>
          <p:nvPr/>
        </p:nvSpPr>
        <p:spPr>
          <a:xfrm>
            <a:off x="28575" y="454008"/>
            <a:ext cx="8829705" cy="474662"/>
          </a:xfrm>
          <a:prstGeom prst="rect">
            <a:avLst/>
          </a:prstGeom>
          <a:noFill/>
          <a:ln w="76200" cmpd="thinThick">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b="1" dirty="0" smtClean="0">
                <a:solidFill>
                  <a:schemeClr val="tx1"/>
                </a:solidFill>
                <a:latin typeface="ＭＳ ゴシック" pitchFamily="49" charset="-128"/>
                <a:ea typeface="ＭＳ ゴシック" pitchFamily="49" charset="-128"/>
              </a:rPr>
              <a:t>７．再生可能エネルギーの導入促進</a:t>
            </a:r>
            <a:endParaRPr lang="ja-JP" altLang="en-US" b="1" dirty="0">
              <a:solidFill>
                <a:schemeClr val="tx1"/>
              </a:solidFill>
              <a:latin typeface="ＭＳ ゴシック" pitchFamily="49" charset="-128"/>
              <a:ea typeface="ＭＳ ゴシック" pitchFamily="49" charset="-128"/>
            </a:endParaRPr>
          </a:p>
        </p:txBody>
      </p:sp>
      <p:sp>
        <p:nvSpPr>
          <p:cNvPr id="43011" name="テキスト プレースホルダ 6"/>
          <p:cNvSpPr txBox="1">
            <a:spLocks/>
          </p:cNvSpPr>
          <p:nvPr/>
        </p:nvSpPr>
        <p:spPr bwMode="auto">
          <a:xfrm>
            <a:off x="242891" y="1441452"/>
            <a:ext cx="4900613" cy="2701928"/>
          </a:xfrm>
          <a:prstGeom prst="rect">
            <a:avLst/>
          </a:prstGeom>
          <a:noFill/>
          <a:ln w="9525">
            <a:noFill/>
            <a:miter lim="800000"/>
            <a:headEnd/>
            <a:tailEnd/>
          </a:ln>
        </p:spPr>
        <p:txBody>
          <a:bodyPr/>
          <a:lstStyle/>
          <a:p>
            <a:pPr marL="152400" indent="-152400">
              <a:spcAft>
                <a:spcPts val="600"/>
              </a:spcAft>
              <a:buFont typeface="Arial" charset="0"/>
              <a:buNone/>
            </a:pPr>
            <a:r>
              <a:rPr lang="ja-JP" altLang="en-US" sz="1300" dirty="0">
                <a:latin typeface="ＭＳ 明朝" pitchFamily="17" charset="-128"/>
                <a:ea typeface="ＭＳ 明朝" pitchFamily="17" charset="-128"/>
              </a:rPr>
              <a:t>◆東日本</a:t>
            </a:r>
            <a:r>
              <a:rPr lang="ja-JP" altLang="en-US" sz="1300" dirty="0" smtClean="0">
                <a:latin typeface="ＭＳ 明朝" pitchFamily="17" charset="-128"/>
                <a:ea typeface="ＭＳ 明朝" pitchFamily="17" charset="-128"/>
              </a:rPr>
              <a:t>大震災後、エネルギー</a:t>
            </a:r>
            <a:r>
              <a:rPr lang="ja-JP" altLang="en-US" sz="1300" dirty="0">
                <a:latin typeface="ＭＳ 明朝" pitchFamily="17" charset="-128"/>
                <a:ea typeface="ＭＳ 明朝" pitchFamily="17" charset="-128"/>
              </a:rPr>
              <a:t>政策を巡る</a:t>
            </a:r>
            <a:r>
              <a:rPr lang="ja-JP" altLang="en-US" sz="1300" dirty="0" smtClean="0">
                <a:latin typeface="ＭＳ 明朝" pitchFamily="17" charset="-128"/>
                <a:ea typeface="ＭＳ 明朝" pitchFamily="17" charset="-128"/>
              </a:rPr>
              <a:t>情勢に大きな変化があり、再生可能エネルギーの導入拡大を図りながら、国民の生活や経済活動に必要なエネルギーの供給基盤を確保する対策が求められている</a:t>
            </a:r>
            <a:r>
              <a:rPr lang="ja-JP" altLang="en-US" sz="1300" dirty="0">
                <a:latin typeface="ＭＳ 明朝" pitchFamily="17" charset="-128"/>
                <a:ea typeface="ＭＳ 明朝" pitchFamily="17" charset="-128"/>
              </a:rPr>
              <a:t>。</a:t>
            </a:r>
            <a:endParaRPr lang="en-US" altLang="ja-JP" sz="1300" dirty="0">
              <a:latin typeface="ＭＳ 明朝" pitchFamily="17" charset="-128"/>
              <a:ea typeface="ＭＳ 明朝" pitchFamily="17" charset="-128"/>
            </a:endParaRPr>
          </a:p>
          <a:p>
            <a:pPr marL="152400" indent="-152400">
              <a:spcAft>
                <a:spcPts val="600"/>
              </a:spcAft>
              <a:buFont typeface="Arial" charset="0"/>
              <a:buNone/>
            </a:pPr>
            <a:r>
              <a:rPr lang="ja-JP" altLang="en-US" sz="1300" dirty="0" smtClean="0">
                <a:latin typeface="ＭＳ 明朝" pitchFamily="17" charset="-128"/>
                <a:ea typeface="ＭＳ 明朝" pitchFamily="17" charset="-128"/>
              </a:rPr>
              <a:t>◆昨年７月からは、「再生可能エネルギーの固定価格買取制度」がスタートし、導入事業者の利潤に配慮した調整価格が設定されている。</a:t>
            </a:r>
            <a:endParaRPr lang="en-US" altLang="ja-JP" sz="1300" dirty="0" smtClean="0">
              <a:latin typeface="ＭＳ 明朝" pitchFamily="17" charset="-128"/>
              <a:ea typeface="ＭＳ 明朝" pitchFamily="17" charset="-128"/>
            </a:endParaRPr>
          </a:p>
          <a:p>
            <a:pPr marL="152400" indent="-152400">
              <a:spcAft>
                <a:spcPts val="600"/>
              </a:spcAft>
              <a:buFont typeface="Arial" charset="0"/>
              <a:buNone/>
            </a:pPr>
            <a:r>
              <a:rPr lang="ja-JP" altLang="en-US" sz="1300" dirty="0" smtClean="0">
                <a:latin typeface="ＭＳ 明朝" pitchFamily="17" charset="-128"/>
                <a:ea typeface="ＭＳ 明朝" pitchFamily="17" charset="-128"/>
              </a:rPr>
              <a:t>◆再生可能エネルギーの導入に当たっては、</a:t>
            </a:r>
            <a:r>
              <a:rPr lang="ja-JP" altLang="en-US" sz="1300" dirty="0">
                <a:latin typeface="ＭＳ 明朝" pitchFamily="17" charset="-128"/>
                <a:ea typeface="ＭＳ 明朝" pitchFamily="17" charset="-128"/>
              </a:rPr>
              <a:t>高いポテンシャルを有する</a:t>
            </a:r>
            <a:r>
              <a:rPr lang="ja-JP" altLang="en-US" sz="1300" dirty="0" smtClean="0">
                <a:latin typeface="ＭＳ 明朝" pitchFamily="17" charset="-128"/>
                <a:ea typeface="ＭＳ 明朝" pitchFamily="17" charset="-128"/>
              </a:rPr>
              <a:t>中山間地域における未利用資源の活用が不可欠であるが、送配電網が脆弱で系統連系に要するコスト負担や、さまざまな規制が支障となっており、早期解決を図っていく必要がある。</a:t>
            </a:r>
            <a:endParaRPr lang="en-US" altLang="ja-JP" sz="1300" dirty="0" smtClean="0">
              <a:latin typeface="ＭＳ 明朝" pitchFamily="17" charset="-128"/>
              <a:ea typeface="ＭＳ 明朝" pitchFamily="17" charset="-128"/>
            </a:endParaRPr>
          </a:p>
        </p:txBody>
      </p:sp>
      <p:sp>
        <p:nvSpPr>
          <p:cNvPr id="11" name="正方形/長方形 10"/>
          <p:cNvSpPr/>
          <p:nvPr/>
        </p:nvSpPr>
        <p:spPr>
          <a:xfrm>
            <a:off x="155579" y="1076327"/>
            <a:ext cx="1357312"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現状・課題</a:t>
            </a:r>
          </a:p>
        </p:txBody>
      </p:sp>
      <p:sp>
        <p:nvSpPr>
          <p:cNvPr id="8" name="テキスト ボックス 7"/>
          <p:cNvSpPr txBox="1"/>
          <p:nvPr/>
        </p:nvSpPr>
        <p:spPr>
          <a:xfrm>
            <a:off x="8800697" y="8729"/>
            <a:ext cx="415636" cy="276999"/>
          </a:xfrm>
          <a:prstGeom prst="rect">
            <a:avLst/>
          </a:prstGeom>
          <a:noFill/>
        </p:spPr>
        <p:txBody>
          <a:bodyPr wrap="square" rtlCol="0">
            <a:spAutoFit/>
          </a:bodyPr>
          <a:lstStyle/>
          <a:p>
            <a:r>
              <a:rPr kumimoji="1" lang="en-US" altLang="ja-JP" sz="1200" dirty="0" smtClean="0">
                <a:solidFill>
                  <a:schemeClr val="bg1">
                    <a:lumMod val="65000"/>
                  </a:schemeClr>
                </a:solidFill>
              </a:rPr>
              <a:t>15</a:t>
            </a:r>
            <a:endParaRPr kumimoji="1" lang="ja-JP" altLang="en-US" sz="1200" dirty="0">
              <a:solidFill>
                <a:schemeClr val="bg1">
                  <a:lumMod val="65000"/>
                </a:schemeClr>
              </a:solidFill>
            </a:endParaRPr>
          </a:p>
        </p:txBody>
      </p:sp>
      <p:graphicFrame>
        <p:nvGraphicFramePr>
          <p:cNvPr id="9" name="グラフ 8"/>
          <p:cNvGraphicFramePr>
            <a:graphicFrameLocks/>
          </p:cNvGraphicFramePr>
          <p:nvPr/>
        </p:nvGraphicFramePr>
        <p:xfrm>
          <a:off x="5000628" y="1214422"/>
          <a:ext cx="4011217" cy="5500726"/>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5786446" y="1071546"/>
            <a:ext cx="2786082" cy="261610"/>
          </a:xfrm>
          <a:prstGeom prst="rect">
            <a:avLst/>
          </a:prstGeom>
          <a:noFill/>
        </p:spPr>
        <p:txBody>
          <a:bodyPr wrap="square" rtlCol="0">
            <a:spAutoFit/>
          </a:bodyPr>
          <a:lstStyle/>
          <a:p>
            <a:pPr algn="ctr"/>
            <a:r>
              <a:rPr kumimoji="1" lang="ja-JP" altLang="en-US" sz="1100" dirty="0" smtClean="0"/>
              <a:t>太陽光発電・陸上風力発電の設備容量</a:t>
            </a:r>
            <a:endParaRPr kumimoji="1" lang="ja-JP" altLang="en-US" sz="1100" dirty="0"/>
          </a:p>
        </p:txBody>
      </p:sp>
      <p:sp>
        <p:nvSpPr>
          <p:cNvPr id="14" name="正方形/長方形 13"/>
          <p:cNvSpPr/>
          <p:nvPr/>
        </p:nvSpPr>
        <p:spPr>
          <a:xfrm>
            <a:off x="6929454" y="2500306"/>
            <a:ext cx="714380" cy="142876"/>
          </a:xfrm>
          <a:prstGeom prst="rect">
            <a:avLst/>
          </a:prstGeom>
          <a:solidFill>
            <a:srgbClr val="B1E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太陽光発電</a:t>
            </a:r>
            <a:endParaRPr kumimoji="1" lang="ja-JP" altLang="en-US" sz="800" dirty="0">
              <a:solidFill>
                <a:schemeClr val="tx1"/>
              </a:solidFill>
            </a:endParaRPr>
          </a:p>
        </p:txBody>
      </p:sp>
      <p:sp>
        <p:nvSpPr>
          <p:cNvPr id="15" name="正方形/長方形 14"/>
          <p:cNvSpPr/>
          <p:nvPr/>
        </p:nvSpPr>
        <p:spPr>
          <a:xfrm>
            <a:off x="7643834" y="2500306"/>
            <a:ext cx="928694" cy="142876"/>
          </a:xfrm>
          <a:prstGeom prst="rect">
            <a:avLst/>
          </a:prstGeom>
          <a:solidFill>
            <a:srgbClr val="FF8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陸上風力発電</a:t>
            </a:r>
            <a:endParaRPr kumimoji="1" lang="ja-JP" altLang="en-US" sz="800" dirty="0">
              <a:solidFill>
                <a:schemeClr val="tx1"/>
              </a:solidFill>
            </a:endParaRPr>
          </a:p>
        </p:txBody>
      </p:sp>
      <p:sp>
        <p:nvSpPr>
          <p:cNvPr id="16" name="テキスト ボックス 15"/>
          <p:cNvSpPr txBox="1"/>
          <p:nvPr/>
        </p:nvSpPr>
        <p:spPr>
          <a:xfrm>
            <a:off x="5715008" y="6657969"/>
            <a:ext cx="2786082" cy="200055"/>
          </a:xfrm>
          <a:prstGeom prst="rect">
            <a:avLst/>
          </a:prstGeom>
          <a:noFill/>
        </p:spPr>
        <p:txBody>
          <a:bodyPr wrap="square" rtlCol="0">
            <a:spAutoFit/>
          </a:bodyPr>
          <a:lstStyle/>
          <a:p>
            <a:pPr algn="ctr"/>
            <a:r>
              <a:rPr lang="ja-JP" altLang="en-US" sz="700" dirty="0" smtClean="0"/>
              <a:t>資料：環境省「再生可能エネルギー導入ポテンシャル調査（</a:t>
            </a:r>
            <a:r>
              <a:rPr lang="en-US" altLang="ja-JP" sz="700" dirty="0" smtClean="0"/>
              <a:t>H23</a:t>
            </a:r>
            <a:r>
              <a:rPr lang="ja-JP" altLang="en-US" sz="700" dirty="0" smtClean="0"/>
              <a:t>）」</a:t>
            </a:r>
            <a:endParaRPr kumimoji="1" lang="ja-JP" altLang="en-US" sz="700" dirty="0"/>
          </a:p>
        </p:txBody>
      </p:sp>
      <p:sp>
        <p:nvSpPr>
          <p:cNvPr id="12" name="正方形/長方形 140"/>
          <p:cNvSpPr>
            <a:spLocks noChangeArrowheads="1"/>
          </p:cNvSpPr>
          <p:nvPr/>
        </p:nvSpPr>
        <p:spPr bwMode="auto">
          <a:xfrm>
            <a:off x="-32" y="-24"/>
            <a:ext cx="7199313" cy="431800"/>
          </a:xfrm>
          <a:prstGeom prst="rect">
            <a:avLst/>
          </a:prstGeom>
          <a:noFill/>
          <a:ln w="25400" algn="ctr">
            <a:noFill/>
            <a:miter lim="800000"/>
            <a:headEnd/>
            <a:tailEnd/>
          </a:ln>
        </p:spPr>
        <p:txBody>
          <a:bodyPr tIns="0" bIns="0" anchor="ctr"/>
          <a:lstStyle/>
          <a:p>
            <a:pPr fontAlgn="b">
              <a:lnSpc>
                <a:spcPts val="1800"/>
              </a:lnSpc>
            </a:pPr>
            <a:r>
              <a:rPr lang="en-US" altLang="ja-JP" sz="1200" b="1" dirty="0" smtClean="0">
                <a:latin typeface="ＭＳ ゴシック" pitchFamily="49" charset="-128"/>
                <a:ea typeface="ＭＳ ゴシック" pitchFamily="49" charset="-128"/>
              </a:rPr>
              <a:t>【</a:t>
            </a:r>
            <a:r>
              <a:rPr lang="ja-JP" altLang="en-US" sz="1200" b="1" dirty="0" smtClean="0">
                <a:latin typeface="ＭＳ ゴシック" pitchFamily="49" charset="-128"/>
                <a:ea typeface="ＭＳ ゴシック" pitchFamily="49" charset="-128"/>
              </a:rPr>
              <a:t>地方</a:t>
            </a:r>
            <a:r>
              <a:rPr lang="ja-JP" altLang="en-US" sz="1200" b="1" dirty="0">
                <a:latin typeface="ＭＳ ゴシック" pitchFamily="49" charset="-128"/>
                <a:ea typeface="ＭＳ ゴシック" pitchFamily="49" charset="-128"/>
              </a:rPr>
              <a:t>の資源</a:t>
            </a:r>
            <a:r>
              <a:rPr lang="ja-JP" altLang="en-US" sz="1200" b="1" dirty="0" smtClean="0">
                <a:latin typeface="ＭＳ ゴシック" pitchFamily="49" charset="-128"/>
                <a:ea typeface="ＭＳ ゴシック" pitchFamily="49" charset="-128"/>
              </a:rPr>
              <a:t>を活用した農林業の振興とエネルギー対策</a:t>
            </a:r>
            <a:r>
              <a:rPr lang="en-US" altLang="ja-JP" sz="1200" b="1" dirty="0" smtClean="0">
                <a:latin typeface="ＭＳ ゴシック" pitchFamily="49" charset="-128"/>
                <a:ea typeface="ＭＳ ゴシック" pitchFamily="49" charset="-128"/>
              </a:rPr>
              <a:t>】</a:t>
            </a:r>
            <a:endParaRPr lang="ja-JP" altLang="en-US" sz="1200"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357158" y="548681"/>
            <a:ext cx="8597930" cy="2594567"/>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34" name="テキスト ボックス 28"/>
          <p:cNvSpPr txBox="1">
            <a:spLocks noChangeArrowheads="1"/>
          </p:cNvSpPr>
          <p:nvPr/>
        </p:nvSpPr>
        <p:spPr bwMode="auto">
          <a:xfrm>
            <a:off x="428596" y="642918"/>
            <a:ext cx="6735692" cy="2416046"/>
          </a:xfrm>
          <a:prstGeom prst="rect">
            <a:avLst/>
          </a:prstGeom>
          <a:noFill/>
          <a:ln w="9525">
            <a:noFill/>
            <a:miter lim="800000"/>
            <a:headEnd/>
            <a:tailEnd/>
          </a:ln>
        </p:spPr>
        <p:txBody>
          <a:bodyPr wrap="square">
            <a:spAutoFit/>
          </a:bodyPr>
          <a:lstStyle/>
          <a:p>
            <a:pPr marL="266700" indent="-266700">
              <a:spcAft>
                <a:spcPts val="0"/>
              </a:spcAft>
              <a:defRPr/>
            </a:pPr>
            <a:endParaRPr lang="en-US" altLang="ja-JP" sz="500" dirty="0" smtClean="0">
              <a:latin typeface="+mn-ea"/>
              <a:ea typeface="+mn-ea"/>
            </a:endParaRPr>
          </a:p>
          <a:p>
            <a:pPr marL="266700" indent="-266700">
              <a:spcAft>
                <a:spcPts val="0"/>
              </a:spcAft>
              <a:defRPr/>
            </a:pPr>
            <a:r>
              <a:rPr lang="ja-JP" altLang="en-US" sz="1200" dirty="0" smtClean="0">
                <a:latin typeface="+mn-ea"/>
                <a:ea typeface="+mn-ea"/>
              </a:rPr>
              <a:t>○地域</a:t>
            </a:r>
            <a:r>
              <a:rPr lang="ja-JP" altLang="en-US" sz="1200" dirty="0">
                <a:latin typeface="+mn-ea"/>
                <a:ea typeface="+mn-ea"/>
              </a:rPr>
              <a:t>が主体となった再生可能エネルギー導入の支援体制の</a:t>
            </a:r>
            <a:r>
              <a:rPr lang="ja-JP" altLang="en-US" sz="1200" dirty="0" smtClean="0">
                <a:latin typeface="+mn-ea"/>
                <a:ea typeface="+mn-ea"/>
              </a:rPr>
              <a:t>構築　など</a:t>
            </a:r>
            <a:endParaRPr lang="en-US" altLang="ja-JP" sz="1200" dirty="0">
              <a:latin typeface="ＭＳ Ｐ明朝" pitchFamily="18" charset="-128"/>
              <a:ea typeface="ＭＳ Ｐ明朝" pitchFamily="18" charset="-128"/>
            </a:endParaRP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地域企業、住民への専門的な助言、相談機能の都道府県単位での整備</a:t>
            </a:r>
            <a:endParaRPr lang="en-US" altLang="ja-JP" sz="1200" dirty="0" smtClean="0">
              <a:latin typeface="ＭＳ Ｐ明朝" pitchFamily="18" charset="-128"/>
              <a:ea typeface="ＭＳ Ｐ明朝" pitchFamily="18" charset="-128"/>
            </a:endParaRPr>
          </a:p>
          <a:p>
            <a:pPr marL="266700" indent="-266700">
              <a:spcAft>
                <a:spcPts val="0"/>
              </a:spcAft>
              <a:defRPr/>
            </a:pPr>
            <a:endParaRPr lang="en-US" altLang="ja-JP" sz="200" dirty="0" smtClean="0">
              <a:latin typeface="+mn-ea"/>
              <a:ea typeface="+mn-ea"/>
            </a:endParaRPr>
          </a:p>
          <a:p>
            <a:pPr marL="266700" indent="-266700">
              <a:spcAft>
                <a:spcPts val="0"/>
              </a:spcAft>
              <a:defRPr/>
            </a:pPr>
            <a:endParaRPr lang="en-US" altLang="ja-JP" sz="500" dirty="0" smtClean="0">
              <a:latin typeface="+mn-ea"/>
              <a:ea typeface="+mn-ea"/>
            </a:endParaRPr>
          </a:p>
          <a:p>
            <a:pPr marL="266700" indent="-266700">
              <a:spcAft>
                <a:spcPts val="0"/>
              </a:spcAft>
              <a:defRPr/>
            </a:pPr>
            <a:r>
              <a:rPr lang="ja-JP" altLang="en-US" sz="1200" dirty="0" smtClean="0">
                <a:latin typeface="+mn-ea"/>
                <a:ea typeface="+mn-ea"/>
              </a:rPr>
              <a:t>○エネルギーの地産地消を支える社会基盤の整備を重点的に支援</a:t>
            </a:r>
            <a:endParaRPr lang="en-US" altLang="ja-JP" sz="1200" dirty="0" smtClean="0">
              <a:latin typeface="+mn-ea"/>
              <a:ea typeface="+mn-ea"/>
            </a:endParaRP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重点的</a:t>
            </a:r>
            <a:r>
              <a:rPr lang="ja-JP" altLang="en-US" sz="1200" dirty="0">
                <a:latin typeface="ＭＳ Ｐ明朝" pitchFamily="18" charset="-128"/>
                <a:ea typeface="ＭＳ Ｐ明朝" pitchFamily="18" charset="-128"/>
              </a:rPr>
              <a:t>な送電網の</a:t>
            </a:r>
            <a:r>
              <a:rPr lang="ja-JP" altLang="en-US" sz="1200" dirty="0" smtClean="0">
                <a:latin typeface="ＭＳ Ｐ明朝" pitchFamily="18" charset="-128"/>
                <a:ea typeface="ＭＳ Ｐ明朝" pitchFamily="18" charset="-128"/>
              </a:rPr>
              <a:t>整備　など</a:t>
            </a:r>
            <a:endParaRPr lang="en-US" altLang="ja-JP" sz="1200" dirty="0">
              <a:latin typeface="ＭＳ Ｐ明朝" pitchFamily="18" charset="-128"/>
              <a:ea typeface="ＭＳ Ｐ明朝" pitchFamily="18" charset="-128"/>
            </a:endParaRPr>
          </a:p>
          <a:p>
            <a:pPr marL="266700" indent="-266700">
              <a:spcAft>
                <a:spcPts val="0"/>
              </a:spcAft>
              <a:defRPr/>
            </a:pPr>
            <a:endParaRPr lang="en-US" altLang="ja-JP" sz="200" dirty="0" smtClean="0">
              <a:latin typeface="+mn-ea"/>
              <a:ea typeface="+mn-ea"/>
            </a:endParaRPr>
          </a:p>
          <a:p>
            <a:pPr marL="266700" indent="-266700">
              <a:spcAft>
                <a:spcPts val="0"/>
              </a:spcAft>
              <a:defRPr/>
            </a:pPr>
            <a:endParaRPr lang="en-US" altLang="ja-JP" sz="500" dirty="0" smtClean="0">
              <a:latin typeface="+mn-ea"/>
              <a:ea typeface="+mn-ea"/>
            </a:endParaRPr>
          </a:p>
          <a:p>
            <a:pPr marL="266700" indent="-266700">
              <a:spcAft>
                <a:spcPts val="0"/>
              </a:spcAft>
              <a:defRPr/>
            </a:pPr>
            <a:r>
              <a:rPr lang="ja-JP" altLang="en-US" sz="1200" dirty="0" smtClean="0">
                <a:latin typeface="+mn-ea"/>
                <a:ea typeface="+mn-ea"/>
              </a:rPr>
              <a:t>○</a:t>
            </a:r>
            <a:r>
              <a:rPr lang="ja-JP" altLang="en-US" sz="1200" dirty="0">
                <a:latin typeface="ＭＳ Ｐゴシック" pitchFamily="50" charset="-128"/>
              </a:rPr>
              <a:t>エネルギー関連産業の育成</a:t>
            </a:r>
            <a:endParaRPr lang="en-US" altLang="ja-JP" sz="1200" dirty="0">
              <a:latin typeface="ＭＳ Ｐゴシック" pitchFamily="50" charset="-128"/>
            </a:endParaRP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発電事業者に対する優遇</a:t>
            </a:r>
            <a:r>
              <a:rPr lang="ja-JP" altLang="en-US" sz="1200" dirty="0">
                <a:latin typeface="ＭＳ Ｐ明朝" pitchFamily="18" charset="-128"/>
                <a:ea typeface="ＭＳ Ｐ明朝" pitchFamily="18" charset="-128"/>
              </a:rPr>
              <a:t>税制の</a:t>
            </a:r>
            <a:r>
              <a:rPr lang="ja-JP" altLang="en-US" sz="1200" dirty="0" smtClean="0">
                <a:latin typeface="ＭＳ Ｐ明朝" pitchFamily="18" charset="-128"/>
                <a:ea typeface="ＭＳ Ｐ明朝" pitchFamily="18" charset="-128"/>
              </a:rPr>
              <a:t>創設　など</a:t>
            </a:r>
            <a:endParaRPr lang="en-US" altLang="ja-JP" sz="1200" dirty="0">
              <a:latin typeface="ＭＳ Ｐ明朝" pitchFamily="18" charset="-128"/>
              <a:ea typeface="ＭＳ Ｐ明朝" pitchFamily="18" charset="-128"/>
            </a:endParaRPr>
          </a:p>
          <a:p>
            <a:pPr marL="266700" indent="-266700">
              <a:spcAft>
                <a:spcPts val="0"/>
              </a:spcAft>
              <a:defRPr/>
            </a:pPr>
            <a:endParaRPr lang="en-US" altLang="ja-JP" sz="500" dirty="0" smtClean="0">
              <a:latin typeface="+mn-ea"/>
              <a:ea typeface="+mn-ea"/>
            </a:endParaRPr>
          </a:p>
          <a:p>
            <a:pPr marL="266700" indent="-266700">
              <a:spcAft>
                <a:spcPts val="0"/>
              </a:spcAft>
              <a:defRPr/>
            </a:pPr>
            <a:r>
              <a:rPr lang="ja-JP" altLang="en-US" sz="1200" dirty="0" smtClean="0">
                <a:latin typeface="+mn-ea"/>
                <a:ea typeface="+mn-ea"/>
              </a:rPr>
              <a:t>○エネルギーの地産地消を進めるための規制の緩和</a:t>
            </a:r>
            <a:endParaRPr lang="en-US" altLang="ja-JP" sz="1200" dirty="0" smtClean="0">
              <a:latin typeface="+mn-ea"/>
              <a:ea typeface="+mn-ea"/>
            </a:endParaRPr>
          </a:p>
          <a:p>
            <a:pPr>
              <a:defRPr/>
            </a:pPr>
            <a:endParaRPr lang="en-US" altLang="ja-JP" sz="600" dirty="0" smtClean="0">
              <a:latin typeface="+mn-ea"/>
              <a:ea typeface="+mn-ea"/>
            </a:endParaRPr>
          </a:p>
          <a:p>
            <a:pPr>
              <a:defRPr/>
            </a:pPr>
            <a:r>
              <a:rPr lang="ja-JP" altLang="en-US" sz="1200" dirty="0" smtClean="0">
                <a:latin typeface="+mn-ea"/>
                <a:ea typeface="+mn-ea"/>
              </a:rPr>
              <a:t>○</a:t>
            </a:r>
            <a:r>
              <a:rPr lang="ja-JP" altLang="en-US" sz="1200" dirty="0">
                <a:latin typeface="ＭＳ Ｐゴシック" pitchFamily="50" charset="-128"/>
              </a:rPr>
              <a:t>地方に多く賦存する未利用の木質バイオマスの有効活用</a:t>
            </a:r>
            <a:endParaRPr lang="en-US" altLang="ja-JP" sz="1200" dirty="0">
              <a:latin typeface="ＭＳ Ｐゴシック" pitchFamily="50" charset="-128"/>
            </a:endParaRPr>
          </a:p>
          <a:p>
            <a:pPr marL="358775" indent="-177800" eaLnBrk="0" hangingPunct="0">
              <a:lnSpc>
                <a:spcPts val="1800"/>
              </a:lnSpc>
              <a:spcBef>
                <a:spcPts val="300"/>
              </a:spcBef>
              <a:spcAft>
                <a:spcPts val="0"/>
              </a:spcAft>
              <a:defRPr/>
            </a:pPr>
            <a:r>
              <a:rPr lang="ja-JP" altLang="en-US" sz="1200" dirty="0" smtClean="0">
                <a:latin typeface="ＭＳ Ｐ明朝" pitchFamily="18" charset="-128"/>
                <a:ea typeface="ＭＳ Ｐ明朝" pitchFamily="18" charset="-128"/>
              </a:rPr>
              <a:t>　　未利用</a:t>
            </a:r>
            <a:r>
              <a:rPr lang="ja-JP" altLang="en-US" sz="1200" dirty="0">
                <a:latin typeface="ＭＳ Ｐ明朝" pitchFamily="18" charset="-128"/>
                <a:ea typeface="ＭＳ Ｐ明朝" pitchFamily="18" charset="-128"/>
              </a:rPr>
              <a:t>木材等を安定的かつ継続的に供給できるよう、調達価格の目安となる「基準価格」を設定</a:t>
            </a:r>
            <a:endParaRPr lang="en-US" altLang="ja-JP" sz="1200" dirty="0">
              <a:latin typeface="ＭＳ Ｐ明朝" pitchFamily="18" charset="-128"/>
              <a:ea typeface="ＭＳ Ｐ明朝" pitchFamily="18" charset="-128"/>
            </a:endParaRPr>
          </a:p>
        </p:txBody>
      </p:sp>
      <p:pic>
        <p:nvPicPr>
          <p:cNvPr id="18" name="Picture 12"/>
          <p:cNvPicPr>
            <a:picLocks noChangeAspect="1" noChangeArrowheads="1"/>
          </p:cNvPicPr>
          <p:nvPr/>
        </p:nvPicPr>
        <p:blipFill>
          <a:blip r:embed="rId2" cstate="screen"/>
          <a:srcRect/>
          <a:stretch>
            <a:fillRect/>
          </a:stretch>
        </p:blipFill>
        <p:spPr bwMode="auto">
          <a:xfrm>
            <a:off x="6572264" y="714356"/>
            <a:ext cx="2390734" cy="1689541"/>
          </a:xfrm>
          <a:prstGeom prst="rect">
            <a:avLst/>
          </a:prstGeom>
          <a:noFill/>
          <a:ln w="9525">
            <a:noFill/>
            <a:miter lim="800000"/>
            <a:headEnd/>
            <a:tailEnd/>
          </a:ln>
        </p:spPr>
      </p:pic>
      <p:grpSp>
        <p:nvGrpSpPr>
          <p:cNvPr id="24" name="グループ化 23"/>
          <p:cNvGrpSpPr/>
          <p:nvPr/>
        </p:nvGrpSpPr>
        <p:grpSpPr>
          <a:xfrm>
            <a:off x="142844" y="285728"/>
            <a:ext cx="8928100" cy="285752"/>
            <a:chOff x="0" y="-234968"/>
            <a:chExt cx="8928100" cy="285752"/>
          </a:xfrm>
        </p:grpSpPr>
        <p:sp>
          <p:nvSpPr>
            <p:cNvPr id="25" name="正方形/長方形 24"/>
            <p:cNvSpPr/>
            <p:nvPr/>
          </p:nvSpPr>
          <p:spPr>
            <a:xfrm>
              <a:off x="0" y="-234968"/>
              <a:ext cx="8928100" cy="285752"/>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26" name="正方形/長方形 25"/>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７</a:t>
              </a:r>
              <a:endParaRPr lang="ja-JP" altLang="en-US" sz="1400" b="1" dirty="0">
                <a:solidFill>
                  <a:schemeClr val="tx1"/>
                </a:solidFill>
                <a:latin typeface="ＭＳ ゴシック" pitchFamily="49" charset="-128"/>
                <a:ea typeface="ＭＳ ゴシック" pitchFamily="49" charset="-128"/>
              </a:endParaRPr>
            </a:p>
          </p:txBody>
        </p:sp>
        <p:sp>
          <p:nvSpPr>
            <p:cNvPr id="27" name="正方形/長方形 26"/>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632575" algn="r"/>
                </a:tabLst>
                <a:defRPr/>
              </a:pPr>
              <a:r>
                <a:rPr lang="ja-JP" altLang="en-US" sz="1400" dirty="0" smtClean="0">
                  <a:solidFill>
                    <a:schemeClr val="tx1"/>
                  </a:solidFill>
                </a:rPr>
                <a:t>　エネルギーの地産地消を実現する社会の構築</a:t>
              </a:r>
              <a:r>
                <a:rPr lang="en-US" altLang="ja-JP" sz="1400" dirty="0" smtClean="0">
                  <a:solidFill>
                    <a:schemeClr val="tx1"/>
                  </a:solidFill>
                </a:rPr>
                <a:t>	</a:t>
              </a:r>
              <a:endParaRPr lang="ja-JP" altLang="en-US" sz="1400" dirty="0" smtClean="0">
                <a:solidFill>
                  <a:schemeClr val="tx1"/>
                </a:solidFill>
              </a:endParaRPr>
            </a:p>
          </p:txBody>
        </p:sp>
      </p:grpSp>
      <p:sp>
        <p:nvSpPr>
          <p:cNvPr id="19" name="テキスト ボックス 18"/>
          <p:cNvSpPr txBox="1"/>
          <p:nvPr/>
        </p:nvSpPr>
        <p:spPr>
          <a:xfrm>
            <a:off x="8866914" y="6581025"/>
            <a:ext cx="415636" cy="276999"/>
          </a:xfrm>
          <a:prstGeom prst="rect">
            <a:avLst/>
          </a:prstGeom>
          <a:noFill/>
        </p:spPr>
        <p:txBody>
          <a:bodyPr wrap="square" rtlCol="0">
            <a:spAutoFit/>
          </a:bodyPr>
          <a:lstStyle/>
          <a:p>
            <a:r>
              <a:rPr kumimoji="1" lang="en-US" altLang="ja-JP" sz="1200" dirty="0" smtClean="0">
                <a:solidFill>
                  <a:schemeClr val="bg1">
                    <a:lumMod val="65000"/>
                  </a:schemeClr>
                </a:solidFill>
              </a:rPr>
              <a:t>16</a:t>
            </a:r>
            <a:endParaRPr kumimoji="1" lang="ja-JP" altLang="en-US" sz="12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p:cNvSpPr>
          <p:nvPr>
            <p:ph type="title"/>
          </p:nvPr>
        </p:nvSpPr>
        <p:spPr>
          <a:xfrm>
            <a:off x="457200" y="587230"/>
            <a:ext cx="8229600" cy="563562"/>
          </a:xfrm>
        </p:spPr>
        <p:txBody>
          <a:bodyPr/>
          <a:lstStyle/>
          <a:p>
            <a:r>
              <a:rPr lang="ja-JP" altLang="en-US" sz="2000" b="1" dirty="0" smtClean="0">
                <a:latin typeface="HGPｺﾞｼｯｸM" pitchFamily="50" charset="-128"/>
                <a:ea typeface="HGPｺﾞｼｯｸM" pitchFamily="50" charset="-128"/>
              </a:rPr>
              <a:t>はじめに</a:t>
            </a:r>
          </a:p>
        </p:txBody>
      </p:sp>
      <p:sp>
        <p:nvSpPr>
          <p:cNvPr id="4" name="Rectangle 6"/>
          <p:cNvSpPr>
            <a:spLocks noChangeArrowheads="1"/>
          </p:cNvSpPr>
          <p:nvPr/>
        </p:nvSpPr>
        <p:spPr bwMode="auto">
          <a:xfrm>
            <a:off x="539553" y="1355679"/>
            <a:ext cx="8136904" cy="3732407"/>
          </a:xfrm>
          <a:prstGeom prst="rect">
            <a:avLst/>
          </a:prstGeom>
          <a:noFill/>
          <a:ln w="9525">
            <a:noFill/>
            <a:miter lim="800000"/>
            <a:headEnd/>
            <a:tailEnd/>
          </a:ln>
        </p:spPr>
        <p:txBody>
          <a:bodyPr wrap="square" lIns="89511" tIns="44755" rIns="89511" bIns="44755">
            <a:spAutoFit/>
          </a:bodyPr>
          <a:lstStyle/>
          <a:p>
            <a:pPr algn="just">
              <a:lnSpc>
                <a:spcPts val="1963"/>
              </a:lnSpc>
              <a:spcAft>
                <a:spcPts val="588"/>
              </a:spcAft>
            </a:pPr>
            <a:r>
              <a:rPr lang="ja-JP" altLang="en-US" sz="1500" dirty="0">
                <a:latin typeface="HGS明朝B" pitchFamily="18" charset="-128"/>
                <a:ea typeface="HGS明朝B" pitchFamily="18" charset="-128"/>
              </a:rPr>
              <a:t>　我が国は戦後、人・物・資本を都市に集中投資することによって、短期間に高度経済成長を達成しました。その一方で、人口や企業の大都市への過度な集中と地方部の</a:t>
            </a:r>
            <a:r>
              <a:rPr lang="ja-JP" altLang="en-US" sz="1500" dirty="0" smtClean="0">
                <a:latin typeface="HGS明朝B" pitchFamily="18" charset="-128"/>
                <a:ea typeface="HGS明朝B" pitchFamily="18" charset="-128"/>
              </a:rPr>
              <a:t>過疎化など、社会</a:t>
            </a:r>
            <a:r>
              <a:rPr lang="ja-JP" altLang="en-US" sz="1500" dirty="0">
                <a:latin typeface="HGS明朝B" pitchFamily="18" charset="-128"/>
                <a:ea typeface="HGS明朝B" pitchFamily="18" charset="-128"/>
              </a:rPr>
              <a:t>問題が発生しています</a:t>
            </a:r>
            <a:r>
              <a:rPr lang="ja-JP" altLang="en-US" sz="1500" dirty="0" smtClean="0">
                <a:latin typeface="HGS明朝B" pitchFamily="18" charset="-128"/>
                <a:ea typeface="HGS明朝B" pitchFamily="18" charset="-128"/>
              </a:rPr>
              <a:t>。</a:t>
            </a:r>
            <a:endParaRPr lang="en-US" altLang="ja-JP" sz="1500" dirty="0" smtClean="0">
              <a:latin typeface="HGS明朝B" pitchFamily="18" charset="-128"/>
              <a:ea typeface="HGS明朝B" pitchFamily="18" charset="-128"/>
            </a:endParaRPr>
          </a:p>
          <a:p>
            <a:pPr algn="just">
              <a:lnSpc>
                <a:spcPts val="1963"/>
              </a:lnSpc>
              <a:spcAft>
                <a:spcPts val="588"/>
              </a:spcAft>
            </a:pPr>
            <a:r>
              <a:rPr lang="ja-JP" altLang="en-US" sz="1500" dirty="0" smtClean="0">
                <a:latin typeface="HGS明朝B" pitchFamily="18" charset="-128"/>
                <a:ea typeface="HGS明朝B" pitchFamily="18" charset="-128"/>
              </a:rPr>
              <a:t>　東日本大震災においては、経済活動や国民生活全般に大きな影響を与えただけでなく、人や企業が過度に集中した大都市部で大きな混乱が生じ、日本全体に大きな影響を与えました。　</a:t>
            </a:r>
            <a:endParaRPr lang="en-US" altLang="ja-JP" sz="1500" dirty="0" smtClean="0">
              <a:latin typeface="HGS明朝B" pitchFamily="18" charset="-128"/>
              <a:ea typeface="HGS明朝B" pitchFamily="18" charset="-128"/>
            </a:endParaRPr>
          </a:p>
          <a:p>
            <a:pPr algn="just">
              <a:lnSpc>
                <a:spcPts val="1963"/>
              </a:lnSpc>
              <a:spcAft>
                <a:spcPts val="588"/>
              </a:spcAft>
            </a:pPr>
            <a:r>
              <a:rPr lang="ja-JP" altLang="en-US" sz="1500" dirty="0">
                <a:latin typeface="HGS明朝B" pitchFamily="18" charset="-128"/>
                <a:ea typeface="HGS明朝B" pitchFamily="18" charset="-128"/>
              </a:rPr>
              <a:t>　</a:t>
            </a:r>
            <a:r>
              <a:rPr lang="ja-JP" altLang="en-US" sz="1500" dirty="0" smtClean="0">
                <a:latin typeface="HGS明朝B" pitchFamily="18" charset="-128"/>
                <a:ea typeface="HGS明朝B" pitchFamily="18" charset="-128"/>
              </a:rPr>
              <a:t>日本</a:t>
            </a:r>
            <a:r>
              <a:rPr lang="ja-JP" altLang="en-US" sz="1500" dirty="0">
                <a:latin typeface="HGS明朝B" pitchFamily="18" charset="-128"/>
                <a:ea typeface="HGS明朝B" pitchFamily="18" charset="-128"/>
              </a:rPr>
              <a:t>が活力を</a:t>
            </a:r>
            <a:r>
              <a:rPr lang="ja-JP" altLang="en-US" sz="1500" dirty="0" smtClean="0">
                <a:latin typeface="HGS明朝B" pitchFamily="18" charset="-128"/>
                <a:ea typeface="HGS明朝B" pitchFamily="18" charset="-128"/>
              </a:rPr>
              <a:t>取り戻すため</a:t>
            </a:r>
            <a:r>
              <a:rPr lang="ja-JP" altLang="en-US" sz="1500" dirty="0">
                <a:latin typeface="HGS明朝B" pitchFamily="18" charset="-128"/>
                <a:ea typeface="HGS明朝B" pitchFamily="18" charset="-128"/>
              </a:rPr>
              <a:t>には</a:t>
            </a:r>
            <a:r>
              <a:rPr lang="ja-JP" altLang="en-US" sz="1500" dirty="0" smtClean="0">
                <a:latin typeface="HGS明朝B" pitchFamily="18" charset="-128"/>
                <a:ea typeface="HGS明朝B" pitchFamily="18" charset="-128"/>
              </a:rPr>
              <a:t>、</a:t>
            </a:r>
            <a:r>
              <a:rPr lang="en-US" altLang="ja-JP" sz="1500" dirty="0" smtClean="0">
                <a:latin typeface="HGS明朝B" pitchFamily="18" charset="-128"/>
                <a:ea typeface="HGS明朝B" pitchFamily="18" charset="-128"/>
              </a:rPr>
              <a:t>｢</a:t>
            </a:r>
            <a:r>
              <a:rPr lang="ja-JP" altLang="en-US" sz="1500" dirty="0" smtClean="0">
                <a:latin typeface="HGS明朝B" pitchFamily="18" charset="-128"/>
                <a:ea typeface="HGS明朝B" pitchFamily="18" charset="-128"/>
              </a:rPr>
              <a:t>分散</a:t>
            </a:r>
            <a:r>
              <a:rPr lang="en-US" altLang="ja-JP" sz="1500" dirty="0" smtClean="0">
                <a:latin typeface="HGS明朝B" pitchFamily="18" charset="-128"/>
                <a:ea typeface="HGS明朝B" pitchFamily="18" charset="-128"/>
              </a:rPr>
              <a:t>｣</a:t>
            </a:r>
            <a:r>
              <a:rPr lang="ja-JP" altLang="en-US" sz="1500" dirty="0" smtClean="0">
                <a:latin typeface="HGS明朝B" pitchFamily="18" charset="-128"/>
                <a:ea typeface="HGS明朝B" pitchFamily="18" charset="-128"/>
              </a:rPr>
              <a:t>の</a:t>
            </a:r>
            <a:r>
              <a:rPr lang="ja-JP" altLang="en-US" sz="1500" dirty="0">
                <a:latin typeface="HGS明朝B" pitchFamily="18" charset="-128"/>
                <a:ea typeface="HGS明朝B" pitchFamily="18" charset="-128"/>
              </a:rPr>
              <a:t>発想の</a:t>
            </a:r>
            <a:r>
              <a:rPr lang="ja-JP" altLang="en-US" sz="1500" dirty="0" smtClean="0">
                <a:latin typeface="HGS明朝B" pitchFamily="18" charset="-128"/>
                <a:ea typeface="HGS明朝B" pitchFamily="18" charset="-128"/>
              </a:rPr>
              <a:t>下、新た</a:t>
            </a:r>
            <a:r>
              <a:rPr lang="ja-JP" altLang="en-US" sz="1500" dirty="0">
                <a:latin typeface="HGS明朝B" pitchFamily="18" charset="-128"/>
                <a:ea typeface="HGS明朝B" pitchFamily="18" charset="-128"/>
              </a:rPr>
              <a:t>な</a:t>
            </a:r>
            <a:r>
              <a:rPr lang="ja-JP" altLang="en-US" sz="1500" dirty="0" smtClean="0">
                <a:latin typeface="HGS明朝B" pitchFamily="18" charset="-128"/>
                <a:ea typeface="HGS明朝B" pitchFamily="18" charset="-128"/>
              </a:rPr>
              <a:t>国づくりビジョンを</a:t>
            </a:r>
            <a:r>
              <a:rPr lang="ja-JP" altLang="en-US" sz="1500" dirty="0">
                <a:latin typeface="HGS明朝B" pitchFamily="18" charset="-128"/>
                <a:ea typeface="HGS明朝B" pitchFamily="18" charset="-128"/>
              </a:rPr>
              <a:t>描き</a:t>
            </a:r>
            <a:r>
              <a:rPr lang="ja-JP" altLang="en-US" sz="1500" dirty="0" smtClean="0">
                <a:latin typeface="HGS明朝B" pitchFamily="18" charset="-128"/>
                <a:ea typeface="HGS明朝B" pitchFamily="18" charset="-128"/>
              </a:rPr>
              <a:t>、日本全体で均衡ある発展を進める国土</a:t>
            </a:r>
            <a:r>
              <a:rPr lang="ja-JP" altLang="en-US" sz="1500" dirty="0">
                <a:latin typeface="HGS明朝B" pitchFamily="18" charset="-128"/>
                <a:ea typeface="HGS明朝B" pitchFamily="18" charset="-128"/>
              </a:rPr>
              <a:t>構造を実現することが不可欠です。</a:t>
            </a:r>
            <a:endParaRPr lang="en-US" altLang="ja-JP" sz="1500" dirty="0">
              <a:latin typeface="HGS明朝B" pitchFamily="18" charset="-128"/>
              <a:ea typeface="HGS明朝B" pitchFamily="18" charset="-128"/>
            </a:endParaRPr>
          </a:p>
          <a:p>
            <a:pPr algn="just">
              <a:lnSpc>
                <a:spcPts val="1963"/>
              </a:lnSpc>
              <a:spcAft>
                <a:spcPts val="588"/>
              </a:spcAft>
            </a:pPr>
            <a:r>
              <a:rPr lang="ja-JP" altLang="en-US" sz="1500" dirty="0">
                <a:latin typeface="HGS明朝B" pitchFamily="18" charset="-128"/>
                <a:ea typeface="HGS明朝B" pitchFamily="18" charset="-128"/>
              </a:rPr>
              <a:t>　自然的・地理的条件や歴史的な経緯により形成されてきた国のかたちを</a:t>
            </a:r>
            <a:r>
              <a:rPr lang="ja-JP" altLang="en-US" sz="1500" dirty="0" smtClean="0">
                <a:latin typeface="HGS明朝B" pitchFamily="18" charset="-128"/>
                <a:ea typeface="HGS明朝B" pitchFamily="18" charset="-128"/>
              </a:rPr>
              <a:t>、分散型、複軸型の国土構造に転換していくこと</a:t>
            </a:r>
            <a:r>
              <a:rPr lang="ja-JP" altLang="en-US" sz="1500" dirty="0">
                <a:latin typeface="HGS明朝B" pitchFamily="18" charset="-128"/>
                <a:ea typeface="HGS明朝B" pitchFamily="18" charset="-128"/>
              </a:rPr>
              <a:t>は</a:t>
            </a:r>
            <a:r>
              <a:rPr lang="ja-JP" altLang="en-US" sz="1500" dirty="0" smtClean="0">
                <a:latin typeface="HGS明朝B" pitchFamily="18" charset="-128"/>
                <a:ea typeface="HGS明朝B" pitchFamily="18" charset="-128"/>
              </a:rPr>
              <a:t>、決して地方</a:t>
            </a:r>
            <a:r>
              <a:rPr lang="ja-JP" altLang="en-US" sz="1500" dirty="0">
                <a:latin typeface="HGS明朝B" pitchFamily="18" charset="-128"/>
                <a:ea typeface="HGS明朝B" pitchFamily="18" charset="-128"/>
              </a:rPr>
              <a:t>の努力のみ</a:t>
            </a:r>
            <a:r>
              <a:rPr lang="ja-JP" altLang="en-US" sz="1500" dirty="0" smtClean="0">
                <a:latin typeface="HGS明朝B" pitchFamily="18" charset="-128"/>
                <a:ea typeface="HGS明朝B" pitchFamily="18" charset="-128"/>
              </a:rPr>
              <a:t>でなし得るものではなく、従来</a:t>
            </a:r>
            <a:r>
              <a:rPr lang="ja-JP" altLang="en-US" sz="1500" dirty="0">
                <a:latin typeface="HGS明朝B" pitchFamily="18" charset="-128"/>
                <a:ea typeface="HGS明朝B" pitchFamily="18" charset="-128"/>
              </a:rPr>
              <a:t>の地域政策の枠組みを超えた国による新たな仕組みづくりが必要</a:t>
            </a:r>
            <a:r>
              <a:rPr lang="ja-JP" altLang="en-US" sz="1500" dirty="0" smtClean="0">
                <a:latin typeface="HGS明朝B" pitchFamily="18" charset="-128"/>
                <a:ea typeface="HGS明朝B" pitchFamily="18" charset="-128"/>
              </a:rPr>
              <a:t>です</a:t>
            </a:r>
            <a:r>
              <a:rPr lang="ja-JP" altLang="en-US" sz="1500" dirty="0">
                <a:latin typeface="HGS明朝B" pitchFamily="18" charset="-128"/>
                <a:ea typeface="HGS明朝B" pitchFamily="18" charset="-128"/>
              </a:rPr>
              <a:t>。</a:t>
            </a:r>
            <a:endParaRPr lang="en-US" altLang="ja-JP" sz="1500" dirty="0">
              <a:latin typeface="HGS明朝B" pitchFamily="18" charset="-128"/>
              <a:ea typeface="HGS明朝B" pitchFamily="18" charset="-128"/>
            </a:endParaRPr>
          </a:p>
          <a:p>
            <a:pPr algn="just">
              <a:lnSpc>
                <a:spcPts val="1963"/>
              </a:lnSpc>
              <a:spcAft>
                <a:spcPts val="588"/>
              </a:spcAft>
            </a:pPr>
            <a:r>
              <a:rPr lang="ja-JP" altLang="en-US" sz="1500" dirty="0">
                <a:latin typeface="HGS明朝B" pitchFamily="18" charset="-128"/>
                <a:ea typeface="HGS明朝B" pitchFamily="18" charset="-128"/>
              </a:rPr>
              <a:t>　</a:t>
            </a:r>
            <a:r>
              <a:rPr lang="ja-JP" altLang="en-US" sz="1500" dirty="0" smtClean="0">
                <a:latin typeface="HGS明朝B" pitchFamily="18" charset="-128"/>
                <a:ea typeface="HGS明朝B" pitchFamily="18" charset="-128"/>
              </a:rPr>
              <a:t>成熟化</a:t>
            </a:r>
            <a:r>
              <a:rPr lang="ja-JP" altLang="en-US" sz="1500" dirty="0">
                <a:latin typeface="HGS明朝B" pitchFamily="18" charset="-128"/>
                <a:ea typeface="HGS明朝B" pitchFamily="18" charset="-128"/>
              </a:rPr>
              <a:t>した社会において、都市と地方がそれぞれの特長を活かす新しい関係を築き</a:t>
            </a:r>
            <a:r>
              <a:rPr lang="ja-JP" altLang="en-US" sz="1500" dirty="0" smtClean="0">
                <a:latin typeface="HGS明朝B" pitchFamily="18" charset="-128"/>
                <a:ea typeface="HGS明朝B" pitchFamily="18" charset="-128"/>
              </a:rPr>
              <a:t>、豊か</a:t>
            </a:r>
            <a:r>
              <a:rPr lang="ja-JP" altLang="en-US" sz="1500" dirty="0">
                <a:latin typeface="HGS明朝B" pitchFamily="18" charset="-128"/>
                <a:ea typeface="HGS明朝B" pitchFamily="18" charset="-128"/>
              </a:rPr>
              <a:t>な社会を実現できるよう、新たな国づくりビジョンと</a:t>
            </a:r>
            <a:r>
              <a:rPr lang="ja-JP" altLang="en-US" sz="1500" dirty="0" smtClean="0">
                <a:latin typeface="HGS明朝B" pitchFamily="18" charset="-128"/>
                <a:ea typeface="HGS明朝B" pitchFamily="18" charset="-128"/>
              </a:rPr>
              <a:t>して、</a:t>
            </a:r>
            <a:r>
              <a:rPr lang="ja-JP" altLang="en-US" sz="1500" dirty="0">
                <a:latin typeface="HGS明朝B" pitchFamily="18" charset="-128"/>
                <a:ea typeface="HGS明朝B" pitchFamily="18" charset="-128"/>
              </a:rPr>
              <a:t>我々は以下</a:t>
            </a:r>
            <a:r>
              <a:rPr lang="ja-JP" altLang="en-US" sz="1500" dirty="0" smtClean="0">
                <a:latin typeface="HGS明朝B" pitchFamily="18" charset="-128"/>
                <a:ea typeface="HGS明朝B" pitchFamily="18" charset="-128"/>
              </a:rPr>
              <a:t>の５分野で政策</a:t>
            </a:r>
            <a:r>
              <a:rPr lang="ja-JP" altLang="en-US" sz="1500" dirty="0">
                <a:latin typeface="HGS明朝B" pitchFamily="18" charset="-128"/>
                <a:ea typeface="HGS明朝B" pitchFamily="18" charset="-128"/>
              </a:rPr>
              <a:t>を</a:t>
            </a:r>
            <a:r>
              <a:rPr lang="ja-JP" altLang="en-US" sz="1500" dirty="0" smtClean="0">
                <a:latin typeface="HGS明朝B" pitchFamily="18" charset="-128"/>
                <a:ea typeface="HGS明朝B" pitchFamily="18" charset="-128"/>
              </a:rPr>
              <a:t>提案します</a:t>
            </a:r>
            <a:r>
              <a:rPr lang="ja-JP" altLang="en-US" sz="1500" dirty="0">
                <a:latin typeface="HGS明朝B" pitchFamily="18" charset="-128"/>
                <a:ea typeface="HGS明朝B" pitchFamily="18" charset="-128"/>
              </a:rPr>
              <a:t>。</a:t>
            </a:r>
            <a:endParaRPr lang="en-US" altLang="ja-JP" sz="1500" dirty="0">
              <a:latin typeface="HGS明朝B" pitchFamily="18" charset="-128"/>
              <a:ea typeface="HGS明朝B" pitchFamily="18" charset="-128"/>
            </a:endParaRPr>
          </a:p>
        </p:txBody>
      </p:sp>
      <p:sp>
        <p:nvSpPr>
          <p:cNvPr id="6" name="正方形/長方形 5"/>
          <p:cNvSpPr/>
          <p:nvPr/>
        </p:nvSpPr>
        <p:spPr>
          <a:xfrm>
            <a:off x="2071670" y="4929198"/>
            <a:ext cx="6143668" cy="1554272"/>
          </a:xfrm>
          <a:prstGeom prst="rect">
            <a:avLst/>
          </a:prstGeom>
        </p:spPr>
        <p:txBody>
          <a:bodyPr wrap="square">
            <a:spAutoFit/>
          </a:bodyPr>
          <a:lstStyle/>
          <a:p>
            <a:pPr fontAlgn="b">
              <a:lnSpc>
                <a:spcPts val="1800"/>
              </a:lnSpc>
              <a:spcAft>
                <a:spcPts val="600"/>
              </a:spcAft>
            </a:pPr>
            <a:r>
              <a:rPr lang="ja-JP" altLang="en-US" sz="1500" dirty="0" smtClean="0">
                <a:latin typeface="HGS明朝B" pitchFamily="18" charset="-128"/>
                <a:ea typeface="HGS明朝B" pitchFamily="18" charset="-128"/>
              </a:rPr>
              <a:t>◎企業・人口の分散による地域活力の再生・創造</a:t>
            </a:r>
            <a:endParaRPr lang="en-US" altLang="ja-JP" sz="1500" dirty="0" smtClean="0">
              <a:latin typeface="HGS明朝B" pitchFamily="18" charset="-128"/>
              <a:ea typeface="HGS明朝B" pitchFamily="18" charset="-128"/>
            </a:endParaRPr>
          </a:p>
          <a:p>
            <a:pPr fontAlgn="b">
              <a:lnSpc>
                <a:spcPts val="1800"/>
              </a:lnSpc>
              <a:spcAft>
                <a:spcPts val="600"/>
              </a:spcAft>
            </a:pPr>
            <a:r>
              <a:rPr lang="ja-JP" altLang="en-US" sz="1500" dirty="0" smtClean="0">
                <a:latin typeface="HGS明朝B" pitchFamily="18" charset="-128"/>
                <a:ea typeface="HGS明朝B" pitchFamily="18" charset="-128"/>
              </a:rPr>
              <a:t>◎誰もが安心して暮らせる豊かな地域社会の実現</a:t>
            </a:r>
          </a:p>
          <a:p>
            <a:pPr fontAlgn="b">
              <a:lnSpc>
                <a:spcPts val="1800"/>
              </a:lnSpc>
              <a:spcAft>
                <a:spcPts val="600"/>
              </a:spcAft>
            </a:pPr>
            <a:r>
              <a:rPr lang="ja-JP" altLang="en-US" sz="1500" dirty="0" smtClean="0">
                <a:latin typeface="HGS明朝B" pitchFamily="18" charset="-128"/>
                <a:ea typeface="HGS明朝B" pitchFamily="18" charset="-128"/>
              </a:rPr>
              <a:t>◎地方の資源を活用した農林業の振興とエネルギー対策</a:t>
            </a:r>
          </a:p>
          <a:p>
            <a:pPr fontAlgn="b">
              <a:lnSpc>
                <a:spcPts val="1800"/>
              </a:lnSpc>
              <a:spcAft>
                <a:spcPts val="600"/>
              </a:spcAft>
            </a:pPr>
            <a:r>
              <a:rPr lang="ja-JP" altLang="en-US" sz="1500" dirty="0" smtClean="0">
                <a:latin typeface="HGS明朝B" pitchFamily="18" charset="-128"/>
                <a:ea typeface="HGS明朝B" pitchFamily="18" charset="-128"/>
              </a:rPr>
              <a:t>◎地方が日本の発展に貢献するための仕組みづくり</a:t>
            </a:r>
          </a:p>
          <a:p>
            <a:pPr fontAlgn="b">
              <a:lnSpc>
                <a:spcPts val="1800"/>
              </a:lnSpc>
              <a:spcAft>
                <a:spcPts val="600"/>
              </a:spcAft>
            </a:pPr>
            <a:r>
              <a:rPr lang="ja-JP" altLang="en-US" sz="1500" dirty="0" smtClean="0">
                <a:latin typeface="HGS明朝B" pitchFamily="18" charset="-128"/>
                <a:ea typeface="HGS明朝B" pitchFamily="18" charset="-128"/>
              </a:rPr>
              <a:t>◎強靭な国土づくり</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EBF4">
            <a:alpha val="69804"/>
          </a:srgbClr>
        </a:solidFill>
        <a:effectLst/>
      </p:bgPr>
    </p:bg>
    <p:spTree>
      <p:nvGrpSpPr>
        <p:cNvPr id="1" name=""/>
        <p:cNvGrpSpPr/>
        <p:nvPr/>
      </p:nvGrpSpPr>
      <p:grpSpPr>
        <a:xfrm>
          <a:off x="0" y="0"/>
          <a:ext cx="0" cy="0"/>
          <a:chOff x="0" y="0"/>
          <a:chExt cx="0" cy="0"/>
        </a:xfrm>
      </p:grpSpPr>
      <p:sp>
        <p:nvSpPr>
          <p:cNvPr id="226" name="正方形/長方形 225"/>
          <p:cNvSpPr/>
          <p:nvPr/>
        </p:nvSpPr>
        <p:spPr>
          <a:xfrm>
            <a:off x="28575" y="500042"/>
            <a:ext cx="8758267" cy="474662"/>
          </a:xfrm>
          <a:prstGeom prst="rect">
            <a:avLst/>
          </a:prstGeom>
          <a:noFill/>
          <a:ln w="76200" cmpd="thinThick">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b="1" dirty="0" smtClean="0">
                <a:solidFill>
                  <a:schemeClr val="tx1"/>
                </a:solidFill>
                <a:latin typeface="ＭＳ ゴシック" pitchFamily="49" charset="-128"/>
                <a:ea typeface="ＭＳ ゴシック" pitchFamily="49" charset="-128"/>
              </a:rPr>
              <a:t>８</a:t>
            </a:r>
            <a:r>
              <a:rPr lang="en-US" altLang="ja-JP" b="1" dirty="0" smtClean="0">
                <a:solidFill>
                  <a:schemeClr val="tx1"/>
                </a:solidFill>
                <a:latin typeface="ＭＳ ゴシック" pitchFamily="49" charset="-128"/>
                <a:ea typeface="ＭＳ ゴシック" pitchFamily="49" charset="-128"/>
              </a:rPr>
              <a:t>.</a:t>
            </a:r>
            <a:r>
              <a:rPr lang="ja-JP" altLang="en-US" b="1" dirty="0" smtClean="0">
                <a:solidFill>
                  <a:schemeClr val="tx1"/>
                </a:solidFill>
                <a:latin typeface="ＭＳ ゴシック" pitchFamily="49" charset="-128"/>
                <a:ea typeface="ＭＳ ゴシック" pitchFamily="49" charset="-128"/>
              </a:rPr>
              <a:t>地方財政の自立</a:t>
            </a:r>
            <a:endParaRPr lang="ja-JP" altLang="en-US" b="1" dirty="0">
              <a:solidFill>
                <a:schemeClr val="tx1"/>
              </a:solidFill>
              <a:latin typeface="ＭＳ ゴシック" pitchFamily="49" charset="-128"/>
              <a:ea typeface="ＭＳ ゴシック" pitchFamily="49" charset="-128"/>
            </a:endParaRPr>
          </a:p>
        </p:txBody>
      </p:sp>
      <p:sp>
        <p:nvSpPr>
          <p:cNvPr id="11" name="正方形/長方形 10"/>
          <p:cNvSpPr/>
          <p:nvPr/>
        </p:nvSpPr>
        <p:spPr>
          <a:xfrm>
            <a:off x="84138" y="1063205"/>
            <a:ext cx="1357312"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現状・課題</a:t>
            </a:r>
          </a:p>
        </p:txBody>
      </p:sp>
      <p:pic>
        <p:nvPicPr>
          <p:cNvPr id="146434" name="Picture 2"/>
          <p:cNvPicPr>
            <a:picLocks noChangeAspect="1" noChangeArrowheads="1"/>
          </p:cNvPicPr>
          <p:nvPr/>
        </p:nvPicPr>
        <p:blipFill>
          <a:blip r:embed="rId2" cstate="screen"/>
          <a:srcRect/>
          <a:stretch>
            <a:fillRect/>
          </a:stretch>
        </p:blipFill>
        <p:spPr bwMode="auto">
          <a:xfrm>
            <a:off x="2000232" y="2786058"/>
            <a:ext cx="4525668" cy="3152465"/>
          </a:xfrm>
          <a:prstGeom prst="rect">
            <a:avLst/>
          </a:prstGeom>
          <a:noFill/>
          <a:ln w="9525">
            <a:noFill/>
            <a:miter lim="800000"/>
            <a:headEnd/>
            <a:tailEnd/>
          </a:ln>
          <a:effectLst/>
        </p:spPr>
      </p:pic>
      <p:sp>
        <p:nvSpPr>
          <p:cNvPr id="8" name="テキスト ボックス 7"/>
          <p:cNvSpPr txBox="1"/>
          <p:nvPr/>
        </p:nvSpPr>
        <p:spPr>
          <a:xfrm>
            <a:off x="8800697" y="8729"/>
            <a:ext cx="415636" cy="276999"/>
          </a:xfrm>
          <a:prstGeom prst="rect">
            <a:avLst/>
          </a:prstGeom>
          <a:noFill/>
        </p:spPr>
        <p:txBody>
          <a:bodyPr wrap="square" rtlCol="0">
            <a:spAutoFit/>
          </a:bodyPr>
          <a:lstStyle/>
          <a:p>
            <a:r>
              <a:rPr kumimoji="1" lang="en-US" altLang="ja-JP" sz="1200" dirty="0" smtClean="0">
                <a:solidFill>
                  <a:schemeClr val="bg1">
                    <a:lumMod val="65000"/>
                  </a:schemeClr>
                </a:solidFill>
              </a:rPr>
              <a:t>17</a:t>
            </a:r>
            <a:endParaRPr kumimoji="1" lang="ja-JP" altLang="en-US" sz="1200" dirty="0">
              <a:solidFill>
                <a:schemeClr val="bg1">
                  <a:lumMod val="65000"/>
                </a:schemeClr>
              </a:solidFill>
            </a:endParaRPr>
          </a:p>
        </p:txBody>
      </p:sp>
      <p:sp>
        <p:nvSpPr>
          <p:cNvPr id="7" name="テキスト プレースホルダ 6"/>
          <p:cNvSpPr txBox="1">
            <a:spLocks/>
          </p:cNvSpPr>
          <p:nvPr/>
        </p:nvSpPr>
        <p:spPr bwMode="auto">
          <a:xfrm>
            <a:off x="171450" y="1464252"/>
            <a:ext cx="8806295" cy="1321806"/>
          </a:xfrm>
          <a:prstGeom prst="rect">
            <a:avLst/>
          </a:prstGeom>
          <a:noFill/>
          <a:ln w="9525">
            <a:noFill/>
            <a:miter lim="800000"/>
            <a:headEnd/>
            <a:tailEnd/>
          </a:ln>
        </p:spPr>
        <p:txBody>
          <a:bodyPr/>
          <a:lstStyle/>
          <a:p>
            <a:pPr marL="152400" indent="-152400">
              <a:spcAft>
                <a:spcPts val="600"/>
              </a:spcAft>
            </a:pPr>
            <a:r>
              <a:rPr lang="ja-JP" altLang="en-US" sz="1300" dirty="0" smtClean="0">
                <a:latin typeface="ＭＳ 明朝" pitchFamily="17" charset="-128"/>
                <a:ea typeface="ＭＳ 明朝" pitchFamily="17" charset="-128"/>
              </a:rPr>
              <a:t>◆地方では、人口減少や高齢化が進むことで税収が少なくなる一方、高齢化に伴う社会保障などの行政コストが増加している。</a:t>
            </a:r>
            <a:endParaRPr lang="en-US" altLang="ja-JP" sz="1300" dirty="0" smtClean="0">
              <a:latin typeface="ＭＳ 明朝" pitchFamily="17" charset="-128"/>
              <a:ea typeface="ＭＳ 明朝" pitchFamily="17" charset="-128"/>
            </a:endParaRPr>
          </a:p>
          <a:p>
            <a:pPr marL="152400" indent="-152400">
              <a:spcAft>
                <a:spcPts val="600"/>
              </a:spcAft>
            </a:pPr>
            <a:r>
              <a:rPr lang="ja-JP" altLang="en-US" sz="1300" dirty="0" smtClean="0">
                <a:latin typeface="ＭＳ 明朝" pitchFamily="17" charset="-128"/>
                <a:ea typeface="ＭＳ 明朝" pitchFamily="17" charset="-128"/>
              </a:rPr>
              <a:t>◆このため、財政力の弱い地方においては十分な施策が実施できないことから、地方交付税制度や地方消費税の清算基準の見直し、「ふるさと」を応援する仕組みである「ふるさと納税」の制度拡充などにより、地方財政の財源調整機能を強化する必要がある。</a:t>
            </a:r>
            <a:endParaRPr lang="en-US" altLang="ja-JP" sz="1300" dirty="0" smtClean="0">
              <a:latin typeface="ＭＳ 明朝" pitchFamily="17" charset="-128"/>
              <a:ea typeface="ＭＳ 明朝" pitchFamily="17" charset="-128"/>
            </a:endParaRPr>
          </a:p>
        </p:txBody>
      </p:sp>
      <p:sp>
        <p:nvSpPr>
          <p:cNvPr id="9" name="正方形/長方形 140"/>
          <p:cNvSpPr>
            <a:spLocks noChangeArrowheads="1"/>
          </p:cNvSpPr>
          <p:nvPr/>
        </p:nvSpPr>
        <p:spPr bwMode="auto">
          <a:xfrm>
            <a:off x="-32" y="0"/>
            <a:ext cx="7199312" cy="431800"/>
          </a:xfrm>
          <a:prstGeom prst="rect">
            <a:avLst/>
          </a:prstGeom>
          <a:noFill/>
          <a:ln w="25400" algn="ctr">
            <a:noFill/>
            <a:miter lim="800000"/>
            <a:headEnd/>
            <a:tailEnd/>
          </a:ln>
        </p:spPr>
        <p:txBody>
          <a:bodyPr tIns="0" bIns="0" anchor="ctr"/>
          <a:lstStyle/>
          <a:p>
            <a:pPr fontAlgn="b">
              <a:lnSpc>
                <a:spcPts val="1800"/>
              </a:lnSpc>
            </a:pPr>
            <a:r>
              <a:rPr lang="en-US" altLang="ja-JP" sz="1200" b="1" dirty="0" smtClean="0">
                <a:latin typeface="ＭＳ ゴシック" pitchFamily="49" charset="-128"/>
                <a:ea typeface="ＭＳ ゴシック" pitchFamily="49" charset="-128"/>
              </a:rPr>
              <a:t>【</a:t>
            </a:r>
            <a:r>
              <a:rPr lang="ja-JP" altLang="en-US" sz="1200" b="1" dirty="0" smtClean="0">
                <a:latin typeface="ＭＳ ゴシック" pitchFamily="49" charset="-128"/>
                <a:ea typeface="ＭＳ ゴシック" pitchFamily="49" charset="-128"/>
              </a:rPr>
              <a:t>地方が日本の発展に貢献するための仕組みづくり</a:t>
            </a:r>
            <a:r>
              <a:rPr lang="en-US" altLang="ja-JP" sz="1200" b="1" dirty="0" smtClean="0">
                <a:latin typeface="ＭＳ ゴシック" pitchFamily="49" charset="-128"/>
                <a:ea typeface="ＭＳ ゴシック" pitchFamily="49" charset="-128"/>
              </a:rPr>
              <a:t>】</a:t>
            </a:r>
            <a:endParaRPr lang="ja-JP" altLang="en-US" sz="1200"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213684" y="692696"/>
            <a:ext cx="8653229" cy="1021792"/>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20" name="テキスト ボックス 28"/>
          <p:cNvSpPr txBox="1">
            <a:spLocks noChangeArrowheads="1"/>
          </p:cNvSpPr>
          <p:nvPr/>
        </p:nvSpPr>
        <p:spPr bwMode="auto">
          <a:xfrm>
            <a:off x="239254" y="781276"/>
            <a:ext cx="8653226" cy="872034"/>
          </a:xfrm>
          <a:prstGeom prst="rect">
            <a:avLst/>
          </a:prstGeom>
          <a:noFill/>
          <a:ln w="9525">
            <a:noFill/>
            <a:miter lim="800000"/>
            <a:headEnd/>
            <a:tailEnd/>
          </a:ln>
        </p:spPr>
        <p:txBody>
          <a:bodyPr wrap="square">
            <a:spAutoFit/>
          </a:bodyPr>
          <a:lstStyle/>
          <a:p>
            <a:pPr marL="266700" indent="-266700">
              <a:spcBef>
                <a:spcPts val="0"/>
              </a:spcBef>
              <a:spcAft>
                <a:spcPts val="400"/>
              </a:spcAft>
              <a:defRPr/>
            </a:pPr>
            <a:r>
              <a:rPr lang="ja-JP" altLang="en-US" sz="1200" dirty="0" smtClean="0">
                <a:latin typeface="+mj-ea"/>
                <a:ea typeface="+mj-ea"/>
              </a:rPr>
              <a:t>○相続税</a:t>
            </a:r>
            <a:r>
              <a:rPr lang="ja-JP" altLang="en-US" sz="1200" dirty="0">
                <a:latin typeface="+mj-ea"/>
                <a:ea typeface="+mj-ea"/>
              </a:rPr>
              <a:t>（国税）の２分の</a:t>
            </a:r>
            <a:r>
              <a:rPr lang="ja-JP" altLang="en-US" sz="1200" dirty="0" smtClean="0">
                <a:latin typeface="+mj-ea"/>
                <a:ea typeface="+mj-ea"/>
              </a:rPr>
              <a:t>１を地方</a:t>
            </a:r>
            <a:r>
              <a:rPr lang="ja-JP" altLang="en-US" sz="1200" dirty="0">
                <a:latin typeface="+mj-ea"/>
                <a:ea typeface="+mj-ea"/>
              </a:rPr>
              <a:t>交付の</a:t>
            </a:r>
            <a:r>
              <a:rPr lang="ja-JP" altLang="en-US" sz="1200" dirty="0" smtClean="0">
                <a:latin typeface="+mj-ea"/>
                <a:ea typeface="+mj-ea"/>
              </a:rPr>
              <a:t>原資化</a:t>
            </a:r>
            <a:endParaRPr lang="en-US" altLang="ja-JP" sz="1200" dirty="0">
              <a:latin typeface="+mj-ea"/>
              <a:ea typeface="+mj-ea"/>
            </a:endParaRPr>
          </a:p>
          <a:p>
            <a:pPr marL="266700" indent="-266700">
              <a:spcBef>
                <a:spcPts val="0"/>
              </a:spcBef>
              <a:spcAft>
                <a:spcPts val="400"/>
              </a:spcAft>
              <a:defRPr/>
            </a:pPr>
            <a:endParaRPr lang="en-US" altLang="ja-JP" sz="200" dirty="0" smtClean="0">
              <a:latin typeface="+mj-ea"/>
              <a:ea typeface="+mj-ea"/>
            </a:endParaRPr>
          </a:p>
          <a:p>
            <a:pPr marL="266700" indent="-266700">
              <a:spcBef>
                <a:spcPts val="0"/>
              </a:spcBef>
              <a:spcAft>
                <a:spcPts val="0"/>
              </a:spcAft>
              <a:defRPr/>
            </a:pPr>
            <a:r>
              <a:rPr lang="ja-JP" altLang="en-US" sz="1200" dirty="0" smtClean="0">
                <a:latin typeface="+mj-ea"/>
                <a:ea typeface="+mj-ea"/>
              </a:rPr>
              <a:t>○地方</a:t>
            </a:r>
            <a:r>
              <a:rPr lang="ja-JP" altLang="en-US" sz="1200" dirty="0">
                <a:latin typeface="+mj-ea"/>
                <a:ea typeface="+mj-ea"/>
              </a:rPr>
              <a:t>消費税の清算</a:t>
            </a:r>
            <a:r>
              <a:rPr lang="ja-JP" altLang="en-US" sz="1200" dirty="0" smtClean="0">
                <a:latin typeface="+mj-ea"/>
                <a:ea typeface="+mj-ea"/>
              </a:rPr>
              <a:t>基準の見直し</a:t>
            </a:r>
            <a:endParaRPr lang="en-US" altLang="ja-JP" sz="1200" dirty="0" smtClean="0">
              <a:latin typeface="+mj-ea"/>
              <a:ea typeface="+mj-ea"/>
            </a:endParaRPr>
          </a:p>
          <a:p>
            <a:pPr marL="358775" indent="-177800" eaLnBrk="0" hangingPunct="0">
              <a:spcBef>
                <a:spcPts val="0"/>
              </a:spcBef>
              <a:spcAft>
                <a:spcPts val="0"/>
              </a:spcAft>
              <a:buFont typeface="Wingdings" pitchFamily="2" charset="2"/>
              <a:buChar char="Ø"/>
              <a:defRPr/>
            </a:pPr>
            <a:endParaRPr lang="en-US" altLang="ja-JP" sz="200" dirty="0" smtClean="0">
              <a:latin typeface="ＭＳ Ｐ明朝" pitchFamily="18" charset="-128"/>
              <a:ea typeface="ＭＳ Ｐ明朝" pitchFamily="18" charset="-128"/>
            </a:endParaRPr>
          </a:p>
          <a:p>
            <a:pPr marL="358775" indent="-177800" eaLnBrk="0" hangingPunct="0">
              <a:spcBef>
                <a:spcPts val="0"/>
              </a:spcBef>
              <a:spcAft>
                <a:spcPts val="0"/>
              </a:spcAft>
              <a:defRPr/>
            </a:pPr>
            <a:r>
              <a:rPr lang="ja-JP" altLang="en-US" sz="1200" dirty="0" smtClean="0">
                <a:latin typeface="ＭＳ Ｐ明朝" pitchFamily="18" charset="-128"/>
                <a:ea typeface="ＭＳ Ｐ明朝" pitchFamily="18" charset="-128"/>
              </a:rPr>
              <a:t>　　消費代替指標として「人口」にウエイトを置いたものへの見直し</a:t>
            </a:r>
            <a:endParaRPr lang="en-US" altLang="ja-JP" sz="1200" dirty="0" smtClean="0">
              <a:latin typeface="ＭＳ Ｐ明朝" pitchFamily="18" charset="-128"/>
              <a:ea typeface="ＭＳ Ｐ明朝" pitchFamily="18" charset="-128"/>
            </a:endParaRPr>
          </a:p>
          <a:p>
            <a:pPr marL="266700" indent="-266700">
              <a:spcBef>
                <a:spcPts val="0"/>
              </a:spcBef>
              <a:spcAft>
                <a:spcPts val="0"/>
              </a:spcAft>
              <a:defRPr/>
            </a:pPr>
            <a:endParaRPr lang="en-US" altLang="ja-JP" sz="400" dirty="0" smtClean="0">
              <a:latin typeface="+mj-ea"/>
              <a:ea typeface="+mj-ea"/>
            </a:endParaRPr>
          </a:p>
        </p:txBody>
      </p:sp>
      <p:sp>
        <p:nvSpPr>
          <p:cNvPr id="22" name="テキスト ボックス 21"/>
          <p:cNvSpPr txBox="1"/>
          <p:nvPr/>
        </p:nvSpPr>
        <p:spPr>
          <a:xfrm>
            <a:off x="8866914" y="6565007"/>
            <a:ext cx="415636" cy="276999"/>
          </a:xfrm>
          <a:prstGeom prst="rect">
            <a:avLst/>
          </a:prstGeom>
          <a:noFill/>
        </p:spPr>
        <p:txBody>
          <a:bodyPr wrap="square" rtlCol="0">
            <a:spAutoFit/>
          </a:bodyPr>
          <a:lstStyle/>
          <a:p>
            <a:r>
              <a:rPr lang="en-US" altLang="ja-JP" sz="1200" dirty="0" smtClean="0">
                <a:solidFill>
                  <a:schemeClr val="bg1">
                    <a:lumMod val="65000"/>
                  </a:schemeClr>
                </a:solidFill>
              </a:rPr>
              <a:t>18</a:t>
            </a:r>
            <a:endParaRPr kumimoji="1" lang="ja-JP" altLang="en-US" sz="1200" dirty="0">
              <a:solidFill>
                <a:schemeClr val="bg1">
                  <a:lumMod val="65000"/>
                </a:schemeClr>
              </a:solidFill>
            </a:endParaRPr>
          </a:p>
        </p:txBody>
      </p:sp>
      <p:grpSp>
        <p:nvGrpSpPr>
          <p:cNvPr id="27" name="グループ化 26"/>
          <p:cNvGrpSpPr/>
          <p:nvPr/>
        </p:nvGrpSpPr>
        <p:grpSpPr>
          <a:xfrm>
            <a:off x="142844" y="388906"/>
            <a:ext cx="8928100" cy="292096"/>
            <a:chOff x="0" y="-234968"/>
            <a:chExt cx="8928100" cy="292096"/>
          </a:xfrm>
        </p:grpSpPr>
        <p:sp>
          <p:nvSpPr>
            <p:cNvPr id="29" name="正方形/長方形 28"/>
            <p:cNvSpPr/>
            <p:nvPr/>
          </p:nvSpPr>
          <p:spPr>
            <a:xfrm>
              <a:off x="0" y="-234968"/>
              <a:ext cx="8928100" cy="292096"/>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30" name="正方形/長方形 29"/>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８－１</a:t>
              </a:r>
              <a:endParaRPr lang="ja-JP" altLang="en-US" sz="1400" b="1" dirty="0">
                <a:solidFill>
                  <a:schemeClr val="tx1"/>
                </a:solidFill>
                <a:latin typeface="ＭＳ ゴシック" pitchFamily="49" charset="-128"/>
                <a:ea typeface="ＭＳ ゴシック" pitchFamily="49" charset="-128"/>
              </a:endParaRPr>
            </a:p>
          </p:txBody>
        </p:sp>
        <p:sp>
          <p:nvSpPr>
            <p:cNvPr id="31" name="正方形/長方形 30"/>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632575" algn="r"/>
                </a:tabLst>
                <a:defRPr/>
              </a:pPr>
              <a:r>
                <a:rPr lang="ja-JP" altLang="en-US" sz="1400" dirty="0" smtClean="0">
                  <a:solidFill>
                    <a:schemeClr val="tx1"/>
                  </a:solidFill>
                </a:rPr>
                <a:t>　地方の財政調整機能の強化</a:t>
              </a:r>
              <a:r>
                <a:rPr lang="en-US" altLang="ja-JP" sz="1400" dirty="0" smtClean="0">
                  <a:solidFill>
                    <a:schemeClr val="tx1"/>
                  </a:solidFill>
                </a:rPr>
                <a:t>	</a:t>
              </a:r>
              <a:endParaRPr lang="ja-JP" altLang="en-US" sz="1400" dirty="0" smtClean="0">
                <a:solidFill>
                  <a:schemeClr val="tx1"/>
                </a:solidFill>
              </a:endParaRPr>
            </a:p>
          </p:txBody>
        </p:sp>
      </p:grpSp>
      <p:sp>
        <p:nvSpPr>
          <p:cNvPr id="25" name="正方形/長方形 24"/>
          <p:cNvSpPr/>
          <p:nvPr/>
        </p:nvSpPr>
        <p:spPr>
          <a:xfrm>
            <a:off x="214282" y="2335200"/>
            <a:ext cx="8656112" cy="2951188"/>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33" name="テキスト ボックス 28"/>
          <p:cNvSpPr txBox="1">
            <a:spLocks noChangeArrowheads="1"/>
          </p:cNvSpPr>
          <p:nvPr/>
        </p:nvSpPr>
        <p:spPr bwMode="auto">
          <a:xfrm>
            <a:off x="211137" y="2403433"/>
            <a:ext cx="8647143" cy="1297791"/>
          </a:xfrm>
          <a:prstGeom prst="rect">
            <a:avLst/>
          </a:prstGeom>
          <a:noFill/>
          <a:ln w="9525">
            <a:noFill/>
            <a:miter lim="800000"/>
            <a:headEnd/>
            <a:tailEnd/>
          </a:ln>
        </p:spPr>
        <p:txBody>
          <a:bodyPr wrap="square">
            <a:spAutoFit/>
          </a:bodyPr>
          <a:lstStyle/>
          <a:p>
            <a:pPr>
              <a:spcAft>
                <a:spcPts val="400"/>
              </a:spcAft>
            </a:pPr>
            <a:endParaRPr lang="en-US" altLang="ja-JP" sz="200" dirty="0" smtClean="0">
              <a:latin typeface="+mn-ea"/>
              <a:ea typeface="+mn-ea"/>
            </a:endParaRPr>
          </a:p>
          <a:p>
            <a:pPr>
              <a:spcAft>
                <a:spcPts val="400"/>
              </a:spcAft>
            </a:pPr>
            <a:r>
              <a:rPr lang="ja-JP" altLang="ja-JP" sz="1200" dirty="0" smtClean="0">
                <a:latin typeface="+mn-ea"/>
                <a:ea typeface="+mn-ea"/>
              </a:rPr>
              <a:t>○税額控除の適用限度額の引下げ（現行：２千円）および個人住民税にかかる特例控除額の上限の引上げ（現行：１割）</a:t>
            </a:r>
          </a:p>
          <a:p>
            <a:pPr>
              <a:spcAft>
                <a:spcPts val="400"/>
              </a:spcAft>
            </a:pPr>
            <a:endParaRPr lang="en-US" altLang="ja-JP" sz="100" dirty="0" smtClean="0">
              <a:latin typeface="+mn-ea"/>
              <a:ea typeface="+mn-ea"/>
            </a:endParaRPr>
          </a:p>
          <a:p>
            <a:pPr>
              <a:spcAft>
                <a:spcPts val="400"/>
              </a:spcAft>
            </a:pPr>
            <a:r>
              <a:rPr lang="ja-JP" altLang="ja-JP" sz="1200" dirty="0" smtClean="0">
                <a:latin typeface="+mn-ea"/>
                <a:ea typeface="+mn-ea"/>
              </a:rPr>
              <a:t>○個人住民税にかかる控除対象寄附金の上限の引上げ（現行：総所得金額等の３０％）</a:t>
            </a:r>
          </a:p>
          <a:p>
            <a:pPr>
              <a:spcAft>
                <a:spcPts val="400"/>
              </a:spcAft>
            </a:pPr>
            <a:endParaRPr lang="en-US" altLang="ja-JP" sz="200" dirty="0" smtClean="0">
              <a:latin typeface="+mn-ea"/>
            </a:endParaRPr>
          </a:p>
          <a:p>
            <a:pPr>
              <a:spcAft>
                <a:spcPts val="400"/>
              </a:spcAft>
            </a:pPr>
            <a:r>
              <a:rPr lang="ja-JP" altLang="en-US" sz="1200" dirty="0" smtClean="0">
                <a:latin typeface="+mn-ea"/>
                <a:ea typeface="+mn-ea"/>
              </a:rPr>
              <a:t>○給与所得者の「ふるさと納税」について、年末調整での対応を可能とする仕組みを創設</a:t>
            </a:r>
            <a:endParaRPr lang="en-US" altLang="ja-JP" sz="1200" dirty="0" smtClean="0">
              <a:latin typeface="+mn-ea"/>
              <a:ea typeface="+mn-ea"/>
            </a:endParaRPr>
          </a:p>
          <a:p>
            <a:pPr>
              <a:spcAft>
                <a:spcPts val="400"/>
              </a:spcAft>
            </a:pPr>
            <a:endParaRPr lang="en-US" altLang="ja-JP" sz="200" dirty="0" smtClean="0">
              <a:latin typeface="+mn-ea"/>
              <a:ea typeface="+mn-ea"/>
            </a:endParaRPr>
          </a:p>
          <a:p>
            <a:pPr>
              <a:spcAft>
                <a:spcPts val="400"/>
              </a:spcAft>
            </a:pPr>
            <a:r>
              <a:rPr lang="ja-JP" altLang="en-US" sz="1200" dirty="0" smtClean="0">
                <a:latin typeface="+mn-ea"/>
                <a:ea typeface="+mn-ea"/>
              </a:rPr>
              <a:t>○退職所得に「ふるさと納税」を適用する仕組みを創設</a:t>
            </a:r>
            <a:endParaRPr lang="ja-JP" altLang="ja-JP" sz="1200" dirty="0"/>
          </a:p>
        </p:txBody>
      </p:sp>
      <p:graphicFrame>
        <p:nvGraphicFramePr>
          <p:cNvPr id="34" name="表 33"/>
          <p:cNvGraphicFramePr>
            <a:graphicFrameLocks noGrp="1"/>
          </p:cNvGraphicFramePr>
          <p:nvPr>
            <p:extLst>
              <p:ext uri="{D42A27DB-BD31-4B8C-83A1-F6EECF244321}">
                <p14:modId xmlns="" xmlns:p14="http://schemas.microsoft.com/office/powerpoint/2010/main" val="97533476"/>
              </p:ext>
            </p:extLst>
          </p:nvPr>
        </p:nvGraphicFramePr>
        <p:xfrm>
          <a:off x="818059" y="4172564"/>
          <a:ext cx="3495675" cy="601980"/>
        </p:xfrm>
        <a:graphic>
          <a:graphicData uri="http://schemas.openxmlformats.org/drawingml/2006/table">
            <a:tbl>
              <a:tblPr/>
              <a:tblGrid>
                <a:gridCol w="553720"/>
                <a:gridCol w="735330"/>
                <a:gridCol w="1164590"/>
                <a:gridCol w="1042035"/>
              </a:tblGrid>
              <a:tr h="128076">
                <a:tc gridSpan="4">
                  <a:txBody>
                    <a:bodyPr/>
                    <a:lstStyle/>
                    <a:p>
                      <a:pPr indent="1257300">
                        <a:spcAft>
                          <a:spcPts val="0"/>
                        </a:spcAft>
                      </a:pPr>
                      <a:r>
                        <a:rPr lang="ja-JP" sz="900" kern="0" dirty="0">
                          <a:latin typeface="ＭＳ 明朝"/>
                          <a:ea typeface="ＭＳ Ｐゴシック"/>
                          <a:cs typeface="ＭＳ Ｐゴシック"/>
                        </a:rPr>
                        <a:t>寄付金額　</a:t>
                      </a:r>
                      <a:r>
                        <a:rPr lang="en-US" sz="900" kern="0" dirty="0">
                          <a:latin typeface="ＭＳ Ｐゴシック" pitchFamily="50" charset="-128"/>
                          <a:ea typeface="ＭＳ Ｐゴシック" pitchFamily="50" charset="-128"/>
                          <a:cs typeface="ＭＳ Ｐゴシック"/>
                        </a:rPr>
                        <a:t>80,000</a:t>
                      </a:r>
                      <a:r>
                        <a:rPr lang="ja-JP" sz="900" kern="0" dirty="0">
                          <a:latin typeface="ＭＳ 明朝"/>
                          <a:ea typeface="ＭＳ Ｐゴシック"/>
                          <a:cs typeface="ＭＳ Ｐゴシック"/>
                        </a:rPr>
                        <a:t>円</a:t>
                      </a:r>
                      <a:endParaRPr lang="ja-JP" sz="1200" kern="100" dirty="0">
                        <a:latin typeface="ＭＳ 明朝"/>
                        <a:ea typeface="ＭＳ 明朝"/>
                        <a:cs typeface="ＭＳ 明朝"/>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5046">
                <a:tc>
                  <a:txBody>
                    <a:bodyPr/>
                    <a:lstStyle/>
                    <a:p>
                      <a:pPr algn="ctr">
                        <a:lnSpc>
                          <a:spcPts val="1200"/>
                        </a:lnSpc>
                        <a:spcAft>
                          <a:spcPts val="0"/>
                        </a:spcAft>
                      </a:pPr>
                      <a:r>
                        <a:rPr lang="ja-JP" sz="800" kern="0" dirty="0" smtClean="0">
                          <a:latin typeface="ＭＳ 明朝"/>
                          <a:ea typeface="ＭＳ 明朝"/>
                          <a:cs typeface="ＭＳ Ｐゴシック"/>
                        </a:rPr>
                        <a:t>所得税</a:t>
                      </a:r>
                      <a:endParaRPr lang="en-US" altLang="ja-JP" sz="800" kern="0" dirty="0" smtClean="0">
                        <a:latin typeface="ＭＳ 明朝"/>
                        <a:ea typeface="ＭＳ 明朝"/>
                        <a:cs typeface="ＭＳ Ｐゴシック"/>
                      </a:endParaRPr>
                    </a:p>
                    <a:p>
                      <a:pPr algn="ctr">
                        <a:lnSpc>
                          <a:spcPts val="1200"/>
                        </a:lnSpc>
                        <a:spcAft>
                          <a:spcPts val="0"/>
                        </a:spcAft>
                      </a:pPr>
                      <a:r>
                        <a:rPr lang="en-US" altLang="ja-JP" sz="800" kern="0" dirty="0" smtClean="0">
                          <a:latin typeface="ＭＳ 明朝"/>
                          <a:ea typeface="ＭＳ 明朝"/>
                          <a:cs typeface="ＭＳ 明朝"/>
                        </a:rPr>
                        <a:t>(※</a:t>
                      </a:r>
                      <a:r>
                        <a:rPr lang="ja-JP" altLang="en-US" sz="800" kern="0" dirty="0" smtClean="0">
                          <a:latin typeface="ＭＳ 明朝"/>
                          <a:ea typeface="ＭＳ 明朝"/>
                          <a:cs typeface="ＭＳ 明朝"/>
                        </a:rPr>
                        <a:t>）</a:t>
                      </a:r>
                      <a:endParaRPr lang="ja-JP" sz="1200" kern="100" dirty="0">
                        <a:latin typeface="ＭＳ 明朝"/>
                        <a:ea typeface="ＭＳ 明朝"/>
                        <a:cs typeface="ＭＳ 明朝"/>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ctr">
                        <a:lnSpc>
                          <a:spcPts val="1200"/>
                        </a:lnSpc>
                        <a:spcAft>
                          <a:spcPts val="0"/>
                        </a:spcAft>
                      </a:pPr>
                      <a:r>
                        <a:rPr lang="ja-JP" sz="800" kern="0">
                          <a:latin typeface="ＭＳ 明朝"/>
                          <a:ea typeface="ＭＳ 明朝"/>
                          <a:cs typeface="ＭＳ Ｐゴシック"/>
                        </a:rPr>
                        <a:t>個人住民税</a:t>
                      </a:r>
                      <a:r>
                        <a:rPr lang="en-US" sz="800" kern="0">
                          <a:latin typeface="ＭＳ 明朝"/>
                          <a:ea typeface="ＭＳ 明朝"/>
                          <a:cs typeface="ＭＳ Ｐゴシック"/>
                        </a:rPr>
                        <a:t/>
                      </a:r>
                      <a:br>
                        <a:rPr lang="en-US" sz="800" kern="0">
                          <a:latin typeface="ＭＳ 明朝"/>
                          <a:ea typeface="ＭＳ 明朝"/>
                          <a:cs typeface="ＭＳ Ｐゴシック"/>
                        </a:rPr>
                      </a:br>
                      <a:r>
                        <a:rPr lang="ja-JP" sz="800" kern="0">
                          <a:latin typeface="ＭＳ 明朝"/>
                          <a:ea typeface="ＭＳ 明朝"/>
                          <a:cs typeface="ＭＳ Ｐゴシック"/>
                        </a:rPr>
                        <a:t>（基本控除）</a:t>
                      </a:r>
                      <a:endParaRPr lang="ja-JP" sz="1200" kern="100">
                        <a:latin typeface="ＭＳ 明朝"/>
                        <a:ea typeface="ＭＳ 明朝"/>
                        <a:cs typeface="ＭＳ 明朝"/>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a:txBody>
                    <a:bodyPr/>
                    <a:lstStyle/>
                    <a:p>
                      <a:pPr algn="ctr">
                        <a:lnSpc>
                          <a:spcPts val="1200"/>
                        </a:lnSpc>
                        <a:spcAft>
                          <a:spcPts val="0"/>
                        </a:spcAft>
                      </a:pPr>
                      <a:r>
                        <a:rPr lang="ja-JP" sz="800" kern="0" dirty="0">
                          <a:latin typeface="ＭＳ 明朝"/>
                          <a:ea typeface="ＭＳ 明朝"/>
                          <a:cs typeface="ＭＳ Ｐゴシック"/>
                        </a:rPr>
                        <a:t>個人住民税</a:t>
                      </a:r>
                      <a:r>
                        <a:rPr lang="en-US" sz="800" kern="0" dirty="0">
                          <a:latin typeface="ＭＳ 明朝"/>
                          <a:ea typeface="ＭＳ 明朝"/>
                          <a:cs typeface="ＭＳ Ｐゴシック"/>
                        </a:rPr>
                        <a:t/>
                      </a:r>
                      <a:br>
                        <a:rPr lang="en-US" sz="800" kern="0" dirty="0">
                          <a:latin typeface="ＭＳ 明朝"/>
                          <a:ea typeface="ＭＳ 明朝"/>
                          <a:cs typeface="ＭＳ Ｐゴシック"/>
                        </a:rPr>
                      </a:br>
                      <a:r>
                        <a:rPr lang="ja-JP" sz="800" kern="0" dirty="0">
                          <a:latin typeface="ＭＳ 明朝"/>
                          <a:ea typeface="ＭＳ 明朝"/>
                          <a:cs typeface="ＭＳ Ｐゴシック"/>
                        </a:rPr>
                        <a:t>（特例控除）</a:t>
                      </a:r>
                      <a:endParaRPr lang="ja-JP" sz="1200" kern="100" dirty="0">
                        <a:latin typeface="ＭＳ 明朝"/>
                        <a:ea typeface="ＭＳ 明朝"/>
                        <a:cs typeface="ＭＳ 明朝"/>
                      </a:endParaRPr>
                    </a:p>
                  </a:txBody>
                  <a:tcPr marL="62865" marR="6286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ts val="1200"/>
                        </a:lnSpc>
                        <a:spcAft>
                          <a:spcPts val="0"/>
                        </a:spcAft>
                      </a:pPr>
                      <a:r>
                        <a:rPr lang="ja-JP" sz="1050" kern="0" dirty="0">
                          <a:latin typeface="ＭＳ 明朝"/>
                          <a:ea typeface="ＭＳ ゴシック"/>
                          <a:cs typeface="ＭＳ Ｐゴシック"/>
                        </a:rPr>
                        <a:t>自己負担</a:t>
                      </a:r>
                      <a:endParaRPr lang="ja-JP" sz="1200" kern="100" dirty="0">
                        <a:latin typeface="ＭＳ 明朝"/>
                        <a:ea typeface="ＭＳ 明朝"/>
                        <a:cs typeface="ＭＳ 明朝"/>
                      </a:endParaRPr>
                    </a:p>
                  </a:txBody>
                  <a:tcPr marL="62865" marR="628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9422">
                <a:tc>
                  <a:txBody>
                    <a:bodyPr/>
                    <a:lstStyle/>
                    <a:p>
                      <a:pPr algn="ctr">
                        <a:spcAft>
                          <a:spcPts val="0"/>
                        </a:spcAft>
                      </a:pPr>
                      <a:r>
                        <a:rPr lang="en-US" altLang="ja-JP" sz="800" kern="0" dirty="0" smtClean="0">
                          <a:latin typeface="ＭＳ 明朝"/>
                          <a:ea typeface="ＭＳ 明朝"/>
                          <a:cs typeface="ＭＳ Ｐゴシック"/>
                        </a:rPr>
                        <a:t>16,0</a:t>
                      </a:r>
                      <a:r>
                        <a:rPr lang="en-US" sz="800" kern="0" dirty="0" smtClean="0">
                          <a:latin typeface="ＭＳ 明朝"/>
                          <a:ea typeface="ＭＳ 明朝"/>
                          <a:cs typeface="ＭＳ Ｐゴシック"/>
                        </a:rPr>
                        <a:t>00</a:t>
                      </a:r>
                      <a:r>
                        <a:rPr lang="ja-JP" sz="800" kern="0" dirty="0">
                          <a:latin typeface="ＭＳ 明朝"/>
                          <a:ea typeface="ＭＳ 明朝"/>
                          <a:cs typeface="ＭＳ Ｐゴシック"/>
                        </a:rPr>
                        <a:t>円</a:t>
                      </a:r>
                      <a:endParaRPr lang="ja-JP" sz="1200" kern="100" dirty="0">
                        <a:latin typeface="ＭＳ 明朝"/>
                        <a:ea typeface="ＭＳ 明朝"/>
                        <a:cs typeface="ＭＳ 明朝"/>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en-US" sz="800" kern="0" dirty="0">
                          <a:latin typeface="ＭＳ 明朝"/>
                          <a:ea typeface="ＭＳ 明朝"/>
                          <a:cs typeface="ＭＳ Ｐゴシック"/>
                        </a:rPr>
                        <a:t>7,800</a:t>
                      </a:r>
                      <a:r>
                        <a:rPr lang="ja-JP" sz="800" kern="0" dirty="0">
                          <a:latin typeface="ＭＳ 明朝"/>
                          <a:ea typeface="ＭＳ 明朝"/>
                          <a:cs typeface="ＭＳ Ｐゴシック"/>
                        </a:rPr>
                        <a:t>円</a:t>
                      </a:r>
                      <a:endParaRPr lang="ja-JP" sz="1200" kern="100" dirty="0">
                        <a:latin typeface="ＭＳ 明朝"/>
                        <a:ea typeface="ＭＳ 明朝"/>
                        <a:cs typeface="ＭＳ 明朝"/>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800" kern="0" dirty="0">
                          <a:latin typeface="ＭＳ 明朝"/>
                          <a:ea typeface="ＭＳ 明朝"/>
                          <a:cs typeface="ＭＳ Ｐゴシック"/>
                        </a:rPr>
                        <a:t>35,000</a:t>
                      </a:r>
                      <a:r>
                        <a:rPr lang="ja-JP" sz="800" kern="0" dirty="0">
                          <a:latin typeface="ＭＳ 明朝"/>
                          <a:ea typeface="ＭＳ 明朝"/>
                          <a:cs typeface="ＭＳ Ｐゴシック"/>
                        </a:rPr>
                        <a:t>円</a:t>
                      </a:r>
                      <a:endParaRPr lang="ja-JP" sz="1200" kern="100" dirty="0">
                        <a:latin typeface="ＭＳ 明朝"/>
                        <a:ea typeface="ＭＳ 明朝"/>
                        <a:cs typeface="ＭＳ 明朝"/>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n-US" altLang="ja-JP" sz="1050" kern="0" dirty="0" smtClean="0">
                          <a:latin typeface="ＭＳ ゴシック"/>
                          <a:ea typeface="ＭＳ 明朝"/>
                          <a:cs typeface="ＭＳ Ｐゴシック"/>
                        </a:rPr>
                        <a:t>21,2</a:t>
                      </a:r>
                      <a:r>
                        <a:rPr lang="en-US" sz="1050" kern="0" dirty="0" smtClean="0">
                          <a:latin typeface="ＭＳ ゴシック"/>
                          <a:ea typeface="ＭＳ 明朝"/>
                          <a:cs typeface="ＭＳ Ｐゴシック"/>
                        </a:rPr>
                        <a:t>00</a:t>
                      </a:r>
                      <a:r>
                        <a:rPr lang="ja-JP" sz="1050" kern="0" dirty="0">
                          <a:latin typeface="ＭＳ 明朝"/>
                          <a:ea typeface="ＭＳ ゴシック"/>
                          <a:cs typeface="ＭＳ Ｐゴシック"/>
                        </a:rPr>
                        <a:t>円</a:t>
                      </a:r>
                      <a:endParaRPr lang="ja-JP" sz="1200" kern="100" dirty="0">
                        <a:latin typeface="ＭＳ 明朝"/>
                        <a:ea typeface="ＭＳ 明朝"/>
                        <a:cs typeface="ＭＳ 明朝"/>
                      </a:endParaRPr>
                    </a:p>
                  </a:txBody>
                  <a:tcPr marL="62865" marR="628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bl>
          </a:graphicData>
        </a:graphic>
      </p:graphicFrame>
      <p:graphicFrame>
        <p:nvGraphicFramePr>
          <p:cNvPr id="35" name="表 34"/>
          <p:cNvGraphicFramePr>
            <a:graphicFrameLocks noGrp="1"/>
          </p:cNvGraphicFramePr>
          <p:nvPr>
            <p:extLst>
              <p:ext uri="{D42A27DB-BD31-4B8C-83A1-F6EECF244321}">
                <p14:modId xmlns="" xmlns:p14="http://schemas.microsoft.com/office/powerpoint/2010/main" val="3435895414"/>
              </p:ext>
            </p:extLst>
          </p:nvPr>
        </p:nvGraphicFramePr>
        <p:xfrm>
          <a:off x="4716016" y="4172563"/>
          <a:ext cx="3495676" cy="619713"/>
        </p:xfrm>
        <a:graphic>
          <a:graphicData uri="http://schemas.openxmlformats.org/drawingml/2006/table">
            <a:tbl>
              <a:tblPr/>
              <a:tblGrid>
                <a:gridCol w="553821"/>
                <a:gridCol w="735464"/>
                <a:gridCol w="1531898"/>
                <a:gridCol w="674493"/>
              </a:tblGrid>
              <a:tr h="144457">
                <a:tc gridSpan="4">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ja-JP" altLang="ja-JP" sz="900" kern="0" dirty="0" smtClean="0">
                          <a:latin typeface="ＭＳ 明朝"/>
                          <a:ea typeface="+mn-ea"/>
                          <a:cs typeface="ＭＳ Ｐゴシック"/>
                        </a:rPr>
                        <a:t>寄付金額</a:t>
                      </a:r>
                      <a:r>
                        <a:rPr lang="ja-JP" altLang="ja-JP" sz="900" kern="0" dirty="0" smtClean="0">
                          <a:latin typeface="+mj-ea"/>
                          <a:ea typeface="+mj-ea"/>
                          <a:cs typeface="ＭＳ Ｐゴシック"/>
                        </a:rPr>
                        <a:t>　</a:t>
                      </a:r>
                      <a:r>
                        <a:rPr lang="en-US" altLang="ja-JP" sz="900" kern="0" dirty="0" smtClean="0">
                          <a:latin typeface="+mj-ea"/>
                          <a:ea typeface="+mj-ea"/>
                          <a:cs typeface="ＭＳ Ｐゴシック"/>
                        </a:rPr>
                        <a:t>80,000</a:t>
                      </a:r>
                      <a:r>
                        <a:rPr lang="ja-JP" altLang="en-US" sz="900" kern="0" dirty="0" smtClean="0">
                          <a:latin typeface="ＭＳ 明朝"/>
                          <a:ea typeface="+mn-ea"/>
                          <a:cs typeface="ＭＳ Ｐゴシック"/>
                        </a:rPr>
                        <a:t>円</a:t>
                      </a:r>
                      <a:endParaRPr lang="ja-JP" altLang="ja-JP" sz="900" kern="100" dirty="0" smtClean="0">
                        <a:latin typeface="ＭＳ 明朝"/>
                        <a:ea typeface="ＭＳ 明朝"/>
                        <a:cs typeface="ＭＳ 明朝"/>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ts val="1200"/>
                        </a:lnSpc>
                        <a:spcAft>
                          <a:spcPts val="0"/>
                        </a:spcAft>
                      </a:pPr>
                      <a:endParaRPr lang="ja-JP" sz="1200" kern="100" dirty="0">
                        <a:latin typeface="ＭＳ 明朝"/>
                        <a:ea typeface="ＭＳ 明朝"/>
                        <a:cs typeface="ＭＳ 明朝"/>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99"/>
                    </a:solidFill>
                  </a:tcPr>
                </a:tc>
                <a:tc hMerge="1">
                  <a:txBody>
                    <a:bodyPr/>
                    <a:lstStyle/>
                    <a:p>
                      <a:pPr algn="ctr">
                        <a:lnSpc>
                          <a:spcPts val="1200"/>
                        </a:lnSpc>
                        <a:spcAft>
                          <a:spcPts val="0"/>
                        </a:spcAft>
                      </a:pPr>
                      <a:endParaRPr lang="ja-JP" sz="1200" kern="100" dirty="0">
                        <a:latin typeface="ＭＳ 明朝"/>
                        <a:ea typeface="ＭＳ 明朝"/>
                        <a:cs typeface="ＭＳ 明朝"/>
                      </a:endParaRPr>
                    </a:p>
                  </a:txBody>
                  <a:tcPr marL="62865" marR="6286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pPr>
                        <a:lnSpc>
                          <a:spcPts val="1200"/>
                        </a:lnSpc>
                        <a:spcAft>
                          <a:spcPts val="0"/>
                        </a:spcAft>
                      </a:pPr>
                      <a:endParaRPr lang="ja-JP" sz="1200" kern="100" dirty="0">
                        <a:latin typeface="ＭＳ 明朝"/>
                        <a:ea typeface="ＭＳ 明朝"/>
                        <a:cs typeface="ＭＳ 明朝"/>
                      </a:endParaRPr>
                    </a:p>
                  </a:txBody>
                  <a:tcPr marL="62865" marR="628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288913">
                <a:tc>
                  <a:txBody>
                    <a:bodyPr/>
                    <a:lstStyle/>
                    <a:p>
                      <a:pPr algn="ctr">
                        <a:lnSpc>
                          <a:spcPts val="1200"/>
                        </a:lnSpc>
                        <a:spcAft>
                          <a:spcPts val="0"/>
                        </a:spcAft>
                      </a:pPr>
                      <a:r>
                        <a:rPr lang="ja-JP" sz="800" kern="0" dirty="0" smtClean="0">
                          <a:latin typeface="ＭＳ 明朝"/>
                          <a:ea typeface="ＭＳ 明朝"/>
                          <a:cs typeface="ＭＳ Ｐゴシック"/>
                        </a:rPr>
                        <a:t>所得税</a:t>
                      </a:r>
                      <a:endParaRPr kumimoji="1" lang="en-US" altLang="ja-JP" sz="800" kern="0" dirty="0" smtClean="0">
                        <a:solidFill>
                          <a:schemeClr val="tx1"/>
                        </a:solidFill>
                        <a:latin typeface="ＭＳ 明朝"/>
                        <a:ea typeface="ＭＳ 明朝"/>
                        <a:cs typeface="ＭＳ Ｐゴシック"/>
                      </a:endParaRPr>
                    </a:p>
                    <a:p>
                      <a:pPr algn="ctr">
                        <a:lnSpc>
                          <a:spcPts val="1200"/>
                        </a:lnSpc>
                        <a:spcAft>
                          <a:spcPts val="0"/>
                        </a:spcAft>
                      </a:pPr>
                      <a:r>
                        <a:rPr kumimoji="1" lang="en-US" altLang="ja-JP" sz="800" kern="0" dirty="0" smtClean="0">
                          <a:solidFill>
                            <a:schemeClr val="tx1"/>
                          </a:solidFill>
                          <a:latin typeface="ＭＳ 明朝"/>
                          <a:ea typeface="ＭＳ 明朝"/>
                          <a:cs typeface="ＭＳ Ｐゴシック"/>
                        </a:rPr>
                        <a:t>(※</a:t>
                      </a:r>
                      <a:r>
                        <a:rPr kumimoji="1" lang="ja-JP" altLang="en-US" sz="800" kern="0" dirty="0" smtClean="0">
                          <a:solidFill>
                            <a:schemeClr val="tx1"/>
                          </a:solidFill>
                          <a:latin typeface="ＭＳ 明朝"/>
                          <a:ea typeface="ＭＳ 明朝"/>
                          <a:cs typeface="ＭＳ Ｐゴシック"/>
                        </a:rPr>
                        <a:t>）</a:t>
                      </a:r>
                      <a:endParaRPr kumimoji="1" lang="ja-JP" sz="800" kern="0" dirty="0">
                        <a:solidFill>
                          <a:schemeClr val="tx1"/>
                        </a:solidFill>
                        <a:latin typeface="ＭＳ 明朝"/>
                        <a:ea typeface="ＭＳ 明朝"/>
                        <a:cs typeface="ＭＳ Ｐゴシック"/>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CFFCC"/>
                    </a:solidFill>
                  </a:tcPr>
                </a:tc>
                <a:tc>
                  <a:txBody>
                    <a:bodyPr/>
                    <a:lstStyle/>
                    <a:p>
                      <a:pPr algn="ctr">
                        <a:lnSpc>
                          <a:spcPts val="1200"/>
                        </a:lnSpc>
                        <a:spcAft>
                          <a:spcPts val="0"/>
                        </a:spcAft>
                      </a:pPr>
                      <a:r>
                        <a:rPr lang="ja-JP" sz="800" kern="0" dirty="0">
                          <a:latin typeface="ＭＳ 明朝"/>
                          <a:ea typeface="ＭＳ 明朝"/>
                          <a:cs typeface="ＭＳ Ｐゴシック"/>
                        </a:rPr>
                        <a:t>個人住民税</a:t>
                      </a:r>
                      <a:r>
                        <a:rPr lang="en-US" sz="800" kern="0" dirty="0">
                          <a:latin typeface="ＭＳ 明朝"/>
                          <a:ea typeface="ＭＳ 明朝"/>
                          <a:cs typeface="ＭＳ Ｐゴシック"/>
                        </a:rPr>
                        <a:t/>
                      </a:r>
                      <a:br>
                        <a:rPr lang="en-US" sz="800" kern="0" dirty="0">
                          <a:latin typeface="ＭＳ 明朝"/>
                          <a:ea typeface="ＭＳ 明朝"/>
                          <a:cs typeface="ＭＳ Ｐゴシック"/>
                        </a:rPr>
                      </a:br>
                      <a:r>
                        <a:rPr lang="ja-JP" sz="800" kern="0" dirty="0">
                          <a:latin typeface="ＭＳ 明朝"/>
                          <a:ea typeface="ＭＳ 明朝"/>
                          <a:cs typeface="ＭＳ Ｐゴシック"/>
                        </a:rPr>
                        <a:t>（基本控除）</a:t>
                      </a:r>
                      <a:endParaRPr lang="ja-JP" sz="1200" kern="100" dirty="0">
                        <a:latin typeface="ＭＳ 明朝"/>
                        <a:ea typeface="ＭＳ 明朝"/>
                        <a:cs typeface="ＭＳ 明朝"/>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CC99"/>
                    </a:solidFill>
                  </a:tcPr>
                </a:tc>
                <a:tc>
                  <a:txBody>
                    <a:bodyPr/>
                    <a:lstStyle/>
                    <a:p>
                      <a:pPr algn="ctr">
                        <a:lnSpc>
                          <a:spcPts val="1200"/>
                        </a:lnSpc>
                        <a:spcAft>
                          <a:spcPts val="0"/>
                        </a:spcAft>
                      </a:pPr>
                      <a:r>
                        <a:rPr lang="ja-JP" sz="800" kern="0" dirty="0">
                          <a:latin typeface="ＭＳ 明朝"/>
                          <a:ea typeface="ＭＳ 明朝"/>
                          <a:cs typeface="ＭＳ Ｐゴシック"/>
                        </a:rPr>
                        <a:t>個人住民税</a:t>
                      </a:r>
                      <a:r>
                        <a:rPr lang="en-US" sz="800" kern="0" dirty="0">
                          <a:latin typeface="ＭＳ 明朝"/>
                          <a:ea typeface="ＭＳ 明朝"/>
                          <a:cs typeface="ＭＳ Ｐゴシック"/>
                        </a:rPr>
                        <a:t/>
                      </a:r>
                      <a:br>
                        <a:rPr lang="en-US" sz="800" kern="0" dirty="0">
                          <a:latin typeface="ＭＳ 明朝"/>
                          <a:ea typeface="ＭＳ 明朝"/>
                          <a:cs typeface="ＭＳ Ｐゴシック"/>
                        </a:rPr>
                      </a:br>
                      <a:r>
                        <a:rPr lang="ja-JP" sz="800" kern="0" dirty="0">
                          <a:latin typeface="ＭＳ 明朝"/>
                          <a:ea typeface="ＭＳ 明朝"/>
                          <a:cs typeface="ＭＳ Ｐゴシック"/>
                        </a:rPr>
                        <a:t>（特例控除）</a:t>
                      </a:r>
                      <a:endParaRPr lang="ja-JP" sz="1200" kern="100" dirty="0">
                        <a:latin typeface="ＭＳ 明朝"/>
                        <a:ea typeface="ＭＳ 明朝"/>
                        <a:cs typeface="ＭＳ 明朝"/>
                      </a:endParaRPr>
                    </a:p>
                  </a:txBody>
                  <a:tcPr marL="62865" marR="6286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0C0C0"/>
                    </a:solidFill>
                  </a:tcPr>
                </a:tc>
                <a:tc>
                  <a:txBody>
                    <a:bodyPr/>
                    <a:lstStyle/>
                    <a:p>
                      <a:pPr>
                        <a:lnSpc>
                          <a:spcPts val="1200"/>
                        </a:lnSpc>
                        <a:spcAft>
                          <a:spcPts val="0"/>
                        </a:spcAft>
                      </a:pPr>
                      <a:r>
                        <a:rPr lang="ja-JP" sz="1050" kern="0" dirty="0">
                          <a:latin typeface="ＭＳ 明朝"/>
                          <a:ea typeface="ＭＳ ゴシック"/>
                          <a:cs typeface="ＭＳ Ｐゴシック"/>
                        </a:rPr>
                        <a:t>自己負担</a:t>
                      </a:r>
                      <a:endParaRPr lang="ja-JP" sz="1200" kern="100" dirty="0">
                        <a:latin typeface="ＭＳ 明朝"/>
                        <a:ea typeface="ＭＳ 明朝"/>
                        <a:cs typeface="ＭＳ 明朝"/>
                      </a:endParaRPr>
                    </a:p>
                  </a:txBody>
                  <a:tcPr marL="62865" marR="628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62513">
                <a:tc>
                  <a:txBody>
                    <a:bodyPr/>
                    <a:lstStyle/>
                    <a:p>
                      <a:pPr algn="ctr">
                        <a:lnSpc>
                          <a:spcPts val="1200"/>
                        </a:lnSpc>
                        <a:spcAft>
                          <a:spcPts val="0"/>
                        </a:spcAft>
                      </a:pPr>
                      <a:r>
                        <a:rPr lang="en-US" altLang="ja-JP" sz="800" kern="0" dirty="0" smtClean="0">
                          <a:latin typeface="ＭＳ 明朝"/>
                          <a:ea typeface="ＭＳ 明朝"/>
                          <a:cs typeface="ＭＳ Ｐゴシック"/>
                        </a:rPr>
                        <a:t>16,2</a:t>
                      </a:r>
                      <a:r>
                        <a:rPr lang="en-US" sz="800" kern="0" dirty="0" smtClean="0">
                          <a:latin typeface="ＭＳ 明朝"/>
                          <a:ea typeface="ＭＳ 明朝"/>
                          <a:cs typeface="ＭＳ Ｐゴシック"/>
                        </a:rPr>
                        <a:t>00</a:t>
                      </a:r>
                      <a:r>
                        <a:rPr lang="ja-JP" sz="800" kern="0" dirty="0">
                          <a:latin typeface="ＭＳ 明朝"/>
                          <a:ea typeface="ＭＳ 明朝"/>
                          <a:cs typeface="ＭＳ Ｐゴシック"/>
                        </a:rPr>
                        <a:t>円</a:t>
                      </a:r>
                      <a:endParaRPr lang="ja-JP" sz="1200" kern="100" dirty="0">
                        <a:latin typeface="ＭＳ 明朝"/>
                        <a:ea typeface="ＭＳ 明朝"/>
                        <a:cs typeface="ＭＳ 明朝"/>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ts val="1200"/>
                        </a:lnSpc>
                        <a:spcAft>
                          <a:spcPts val="0"/>
                        </a:spcAft>
                      </a:pPr>
                      <a:r>
                        <a:rPr lang="en-US" sz="800" kern="0" dirty="0" smtClean="0">
                          <a:latin typeface="ＭＳ 明朝"/>
                          <a:ea typeface="ＭＳ 明朝"/>
                          <a:cs typeface="ＭＳ Ｐゴシック"/>
                        </a:rPr>
                        <a:t>7,</a:t>
                      </a:r>
                      <a:r>
                        <a:rPr lang="en-US" altLang="ja-JP" sz="800" kern="0" dirty="0" smtClean="0">
                          <a:latin typeface="ＭＳ 明朝"/>
                          <a:ea typeface="ＭＳ 明朝"/>
                          <a:cs typeface="ＭＳ Ｐゴシック"/>
                        </a:rPr>
                        <a:t>9</a:t>
                      </a:r>
                      <a:r>
                        <a:rPr lang="en-US" sz="800" kern="0" dirty="0" smtClean="0">
                          <a:latin typeface="ＭＳ 明朝"/>
                          <a:ea typeface="ＭＳ 明朝"/>
                          <a:cs typeface="ＭＳ Ｐゴシック"/>
                        </a:rPr>
                        <a:t>00</a:t>
                      </a:r>
                      <a:r>
                        <a:rPr lang="ja-JP" sz="800" kern="0" dirty="0">
                          <a:latin typeface="ＭＳ 明朝"/>
                          <a:ea typeface="ＭＳ 明朝"/>
                          <a:cs typeface="ＭＳ Ｐゴシック"/>
                        </a:rPr>
                        <a:t>円</a:t>
                      </a:r>
                      <a:endParaRPr lang="ja-JP" sz="1200" kern="100" dirty="0">
                        <a:latin typeface="ＭＳ 明朝"/>
                        <a:ea typeface="ＭＳ 明朝"/>
                        <a:cs typeface="ＭＳ 明朝"/>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ts val="1200"/>
                        </a:lnSpc>
                        <a:spcAft>
                          <a:spcPts val="0"/>
                        </a:spcAft>
                      </a:pPr>
                      <a:r>
                        <a:rPr lang="en-US" altLang="ja-JP" sz="800" kern="0" dirty="0" smtClean="0">
                          <a:latin typeface="ＭＳ 明朝"/>
                          <a:ea typeface="ＭＳ 明朝"/>
                          <a:cs typeface="ＭＳ Ｐゴシック"/>
                        </a:rPr>
                        <a:t>54,9</a:t>
                      </a:r>
                      <a:r>
                        <a:rPr lang="en-US" sz="800" kern="0" dirty="0" smtClean="0">
                          <a:latin typeface="ＭＳ 明朝"/>
                          <a:ea typeface="ＭＳ 明朝"/>
                          <a:cs typeface="ＭＳ Ｐゴシック"/>
                        </a:rPr>
                        <a:t>0</a:t>
                      </a:r>
                      <a:r>
                        <a:rPr lang="en-US" altLang="ja-JP" sz="800" kern="0" dirty="0" smtClean="0">
                          <a:latin typeface="ＭＳ 明朝"/>
                          <a:ea typeface="ＭＳ 明朝"/>
                          <a:cs typeface="ＭＳ Ｐゴシック"/>
                        </a:rPr>
                        <a:t>0</a:t>
                      </a:r>
                      <a:r>
                        <a:rPr lang="ja-JP" sz="800" kern="0" dirty="0" smtClean="0">
                          <a:latin typeface="ＭＳ 明朝"/>
                          <a:ea typeface="ＭＳ 明朝"/>
                          <a:cs typeface="ＭＳ Ｐゴシック"/>
                        </a:rPr>
                        <a:t>円</a:t>
                      </a:r>
                      <a:endParaRPr lang="ja-JP" sz="1200" kern="100" dirty="0">
                        <a:latin typeface="ＭＳ 明朝"/>
                        <a:ea typeface="ＭＳ 明朝"/>
                        <a:cs typeface="ＭＳ 明朝"/>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ts val="1200"/>
                        </a:lnSpc>
                        <a:spcAft>
                          <a:spcPts val="0"/>
                        </a:spcAft>
                      </a:pPr>
                      <a:r>
                        <a:rPr lang="en-US" sz="1050" kern="0" dirty="0" smtClean="0">
                          <a:latin typeface="ＭＳ ゴシック"/>
                          <a:ea typeface="ＭＳ 明朝"/>
                          <a:cs typeface="ＭＳ Ｐゴシック"/>
                        </a:rPr>
                        <a:t>1,000</a:t>
                      </a:r>
                      <a:r>
                        <a:rPr lang="ja-JP" sz="1050" kern="0" dirty="0">
                          <a:latin typeface="ＭＳ 明朝"/>
                          <a:ea typeface="ＭＳ ゴシック"/>
                          <a:cs typeface="ＭＳ Ｐゴシック"/>
                        </a:rPr>
                        <a:t>円</a:t>
                      </a:r>
                      <a:endParaRPr lang="ja-JP" sz="1200" kern="100" dirty="0">
                        <a:latin typeface="ＭＳ 明朝"/>
                        <a:ea typeface="ＭＳ 明朝"/>
                        <a:cs typeface="ＭＳ 明朝"/>
                      </a:endParaRPr>
                    </a:p>
                  </a:txBody>
                  <a:tcPr marL="62865" marR="628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bl>
          </a:graphicData>
        </a:graphic>
      </p:graphicFrame>
      <p:sp>
        <p:nvSpPr>
          <p:cNvPr id="36" name="右矢印 35"/>
          <p:cNvSpPr/>
          <p:nvPr/>
        </p:nvSpPr>
        <p:spPr>
          <a:xfrm>
            <a:off x="4355976" y="4296795"/>
            <a:ext cx="335656" cy="22554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28"/>
          <p:cNvSpPr txBox="1">
            <a:spLocks noChangeArrowheads="1"/>
          </p:cNvSpPr>
          <p:nvPr/>
        </p:nvSpPr>
        <p:spPr bwMode="auto">
          <a:xfrm>
            <a:off x="286860" y="3730459"/>
            <a:ext cx="7642726" cy="600164"/>
          </a:xfrm>
          <a:prstGeom prst="rect">
            <a:avLst/>
          </a:prstGeom>
          <a:noFill/>
          <a:ln w="9525">
            <a:noFill/>
            <a:miter lim="800000"/>
            <a:headEnd/>
            <a:tailEnd/>
          </a:ln>
        </p:spPr>
        <p:txBody>
          <a:bodyPr wrap="square">
            <a:spAutoFit/>
          </a:bodyPr>
          <a:lstStyle/>
          <a:p>
            <a:r>
              <a:rPr lang="ja-JP" altLang="en-US" sz="1100" dirty="0" smtClean="0"/>
              <a:t>　　</a:t>
            </a:r>
            <a:r>
              <a:rPr lang="ja-JP" altLang="en-US" sz="1100" dirty="0"/>
              <a:t>　</a:t>
            </a:r>
            <a:r>
              <a:rPr lang="ja-JP" altLang="en-US" sz="1100" dirty="0" smtClean="0">
                <a:latin typeface="ＭＳ Ｐ明朝" pitchFamily="18" charset="-128"/>
                <a:ea typeface="ＭＳ Ｐ明朝" pitchFamily="18" charset="-128"/>
              </a:rPr>
              <a:t>≪例</a:t>
            </a:r>
            <a:r>
              <a:rPr lang="ja-JP" altLang="en-US" sz="1100" dirty="0">
                <a:latin typeface="ＭＳ Ｐ明朝" pitchFamily="18" charset="-128"/>
                <a:ea typeface="ＭＳ Ｐ明朝" pitchFamily="18" charset="-128"/>
              </a:rPr>
              <a:t>　税額控除の適用下限額の引下げ　２千円→１千円、　特例控除額の上限引上げ　１割→２割　とした場合≫</a:t>
            </a:r>
            <a:endParaRPr lang="ja-JP" altLang="ja-JP" sz="1100" dirty="0">
              <a:latin typeface="ＭＳ Ｐ明朝" pitchFamily="18" charset="-128"/>
              <a:ea typeface="ＭＳ Ｐ明朝" pitchFamily="18" charset="-128"/>
            </a:endParaRPr>
          </a:p>
          <a:p>
            <a:r>
              <a:rPr lang="ja-JP" altLang="en-US" sz="1100" dirty="0" smtClean="0">
                <a:latin typeface="ＭＳ Ｐ明朝" pitchFamily="18" charset="-128"/>
                <a:ea typeface="ＭＳ Ｐ明朝" pitchFamily="18" charset="-128"/>
              </a:rPr>
              <a:t>　　　　　年収</a:t>
            </a:r>
            <a:r>
              <a:rPr lang="en-US" altLang="ja-JP" sz="1100" dirty="0" smtClean="0">
                <a:latin typeface="ＭＳ Ｐ明朝" pitchFamily="18" charset="-128"/>
                <a:ea typeface="ＭＳ Ｐ明朝" pitchFamily="18" charset="-128"/>
              </a:rPr>
              <a:t>700</a:t>
            </a:r>
            <a:r>
              <a:rPr lang="ja-JP" altLang="en-US" sz="1100" dirty="0" smtClean="0">
                <a:latin typeface="ＭＳ Ｐ明朝" pitchFamily="18" charset="-128"/>
                <a:ea typeface="ＭＳ Ｐ明朝" pitchFamily="18" charset="-128"/>
              </a:rPr>
              <a:t>万円、所得割</a:t>
            </a:r>
            <a:r>
              <a:rPr lang="en-US" altLang="ja-JP" sz="1100" dirty="0" smtClean="0">
                <a:latin typeface="ＭＳ Ｐ明朝" pitchFamily="18" charset="-128"/>
                <a:ea typeface="ＭＳ Ｐ明朝" pitchFamily="18" charset="-128"/>
              </a:rPr>
              <a:t>35</a:t>
            </a:r>
            <a:r>
              <a:rPr lang="ja-JP" altLang="en-US" sz="1100" dirty="0" smtClean="0">
                <a:latin typeface="ＭＳ Ｐ明朝" pitchFamily="18" charset="-128"/>
                <a:ea typeface="ＭＳ Ｐ明朝" pitchFamily="18" charset="-128"/>
              </a:rPr>
              <a:t>万円、ふるさと納税額</a:t>
            </a:r>
            <a:r>
              <a:rPr lang="en-US" altLang="ja-JP" sz="1100" dirty="0" smtClean="0">
                <a:latin typeface="ＭＳ Ｐ明朝" pitchFamily="18" charset="-128"/>
                <a:ea typeface="ＭＳ Ｐ明朝" pitchFamily="18" charset="-128"/>
              </a:rPr>
              <a:t>8</a:t>
            </a:r>
            <a:r>
              <a:rPr lang="ja-JP" altLang="en-US" sz="1100" dirty="0" smtClean="0">
                <a:latin typeface="ＭＳ Ｐ明朝" pitchFamily="18" charset="-128"/>
                <a:ea typeface="ＭＳ Ｐ明朝" pitchFamily="18" charset="-128"/>
              </a:rPr>
              <a:t>万円（平均的なふるさと納税額）のケース</a:t>
            </a:r>
            <a:r>
              <a:rPr lang="en-US" altLang="ja-JP" sz="1100" dirty="0" smtClean="0"/>
              <a:t/>
            </a:r>
            <a:br>
              <a:rPr lang="en-US" altLang="ja-JP" sz="1100" dirty="0" smtClean="0"/>
            </a:br>
            <a:r>
              <a:rPr lang="ja-JP" altLang="en-US" sz="1100" dirty="0" smtClean="0"/>
              <a:t>　</a:t>
            </a:r>
            <a:endParaRPr lang="ja-JP" altLang="ja-JP" sz="1100" dirty="0"/>
          </a:p>
        </p:txBody>
      </p:sp>
      <p:sp>
        <p:nvSpPr>
          <p:cNvPr id="40" name="Text Box 3"/>
          <p:cNvSpPr txBox="1">
            <a:spLocks noChangeArrowheads="1"/>
          </p:cNvSpPr>
          <p:nvPr/>
        </p:nvSpPr>
        <p:spPr bwMode="auto">
          <a:xfrm>
            <a:off x="2133418" y="4830617"/>
            <a:ext cx="1214446" cy="142876"/>
          </a:xfrm>
          <a:prstGeom prst="rect">
            <a:avLst/>
          </a:prstGeom>
          <a:noFill/>
          <a:ln w="9525" algn="ctr">
            <a:noFill/>
            <a:miter lim="800000"/>
            <a:headEnd/>
            <a:tailEnd/>
          </a:ln>
          <a:effectLst/>
        </p:spPr>
        <p:txBody>
          <a:bodyPr vert="horz" wrap="square" lIns="74295" tIns="8890" rIns="74295" bIns="8890" numCol="1" anchor="t" anchorCtr="0" compatLnSpc="1">
            <a:prstTxWarp prst="textNoShape">
              <a:avLst/>
            </a:prstTxWarp>
          </a:bodyPr>
          <a:lstStyle/>
          <a:p>
            <a:pPr marL="0" lvl="0" indent="0" eaLnBrk="1" fontAlgn="base" latinLnBrk="0" hangingPunct="1">
              <a:lnSpc>
                <a:spcPct val="100000"/>
              </a:lnSpc>
              <a:spcBef>
                <a:spcPct val="0"/>
              </a:spcBef>
              <a:spcAft>
                <a:spcPct val="0"/>
              </a:spcAft>
              <a:tabLst/>
            </a:pP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所得割額１割上限</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 name="Text Box 6"/>
          <p:cNvSpPr txBox="1">
            <a:spLocks noChangeArrowheads="1"/>
          </p:cNvSpPr>
          <p:nvPr/>
        </p:nvSpPr>
        <p:spPr bwMode="auto">
          <a:xfrm>
            <a:off x="6110281" y="4854430"/>
            <a:ext cx="1285884" cy="214314"/>
          </a:xfrm>
          <a:prstGeom prst="rect">
            <a:avLst/>
          </a:prstGeom>
          <a:noFill/>
          <a:ln w="9525" algn="ctr">
            <a:noFill/>
            <a:miter lim="800000"/>
            <a:headEnd/>
            <a:tailEnd/>
          </a:ln>
          <a:effectLst/>
        </p:spPr>
        <p:txBody>
          <a:bodyPr vert="horz" wrap="square" lIns="74295" tIns="8890" rIns="74295" bIns="8890" numCol="1" anchor="t" anchorCtr="0" compatLnSpc="1">
            <a:prstTxWarp prst="textNoShape">
              <a:avLst/>
            </a:prstTxWarp>
          </a:bodyPr>
          <a:lstStyle/>
          <a:p>
            <a:pPr marL="0" lvl="0" indent="0" eaLnBrk="1" fontAlgn="base" latinLnBrk="0" hangingPunct="1">
              <a:lnSpc>
                <a:spcPct val="100000"/>
              </a:lnSpc>
              <a:spcBef>
                <a:spcPct val="0"/>
              </a:spcBef>
              <a:spcAft>
                <a:spcPct val="0"/>
              </a:spcAft>
              <a:tabLst/>
            </a:pP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所得割額２割上限</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2" name="正方形/長方形 41"/>
          <p:cNvSpPr/>
          <p:nvPr/>
        </p:nvSpPr>
        <p:spPr>
          <a:xfrm>
            <a:off x="7374021" y="4825853"/>
            <a:ext cx="1018227" cy="246221"/>
          </a:xfrm>
          <a:prstGeom prst="rect">
            <a:avLst/>
          </a:prstGeom>
        </p:spPr>
        <p:txBody>
          <a:bodyPr wrap="none">
            <a:spAutoFit/>
          </a:bodyPr>
          <a:lstStyle/>
          <a:p>
            <a:r>
              <a:rPr lang="ja-JP" altLang="en-US" sz="1000" dirty="0" smtClean="0">
                <a:latin typeface="ＭＳ ゴシック" pitchFamily="49" charset="-128"/>
                <a:ea typeface="ＭＳ ゴシック" pitchFamily="49" charset="-128"/>
                <a:cs typeface="ＭＳ Ｐゴシック" pitchFamily="50" charset="-128"/>
              </a:rPr>
              <a:t>下限額</a:t>
            </a:r>
            <a:r>
              <a:rPr lang="en-US" altLang="ja-JP" sz="1000" dirty="0" smtClean="0">
                <a:latin typeface="ＭＳ ゴシック" pitchFamily="49" charset="-128"/>
                <a:ea typeface="ＭＳ ゴシック" pitchFamily="49" charset="-128"/>
                <a:cs typeface="ＭＳ Ｐゴシック" pitchFamily="50" charset="-128"/>
              </a:rPr>
              <a:t>1,000</a:t>
            </a:r>
            <a:r>
              <a:rPr lang="ja-JP" altLang="en-US" sz="1000" dirty="0" smtClean="0">
                <a:latin typeface="ＭＳ ゴシック" pitchFamily="49" charset="-128"/>
                <a:ea typeface="ＭＳ ゴシック" pitchFamily="49" charset="-128"/>
                <a:cs typeface="ＭＳ Ｐゴシック" pitchFamily="50" charset="-128"/>
              </a:rPr>
              <a:t>円</a:t>
            </a:r>
          </a:p>
        </p:txBody>
      </p:sp>
      <p:sp>
        <p:nvSpPr>
          <p:cNvPr id="43" name="テキスト ボックス 42"/>
          <p:cNvSpPr txBox="1"/>
          <p:nvPr/>
        </p:nvSpPr>
        <p:spPr>
          <a:xfrm>
            <a:off x="683568" y="4783472"/>
            <a:ext cx="1571636" cy="246221"/>
          </a:xfrm>
          <a:prstGeom prst="rect">
            <a:avLst/>
          </a:prstGeom>
          <a:noFill/>
        </p:spPr>
        <p:txBody>
          <a:bodyPr wrap="square" rtlCol="0">
            <a:spAutoFit/>
          </a:bodyPr>
          <a:lstStyle/>
          <a:p>
            <a:r>
              <a:rPr kumimoji="1" lang="en-US" altLang="ja-JP" sz="1000" dirty="0" smtClean="0">
                <a:latin typeface="ＭＳ Ｐ明朝" pitchFamily="18" charset="-128"/>
                <a:ea typeface="ＭＳ Ｐ明朝" pitchFamily="18" charset="-128"/>
              </a:rPr>
              <a:t>※</a:t>
            </a:r>
            <a:r>
              <a:rPr kumimoji="1" lang="ja-JP" altLang="en-US" sz="1000" dirty="0" smtClean="0">
                <a:latin typeface="ＭＳ Ｐ明朝" pitchFamily="18" charset="-128"/>
                <a:ea typeface="ＭＳ Ｐ明朝" pitchFamily="18" charset="-128"/>
              </a:rPr>
              <a:t>復興特別所得税含む</a:t>
            </a:r>
            <a:endParaRPr kumimoji="1" lang="ja-JP" altLang="en-US" dirty="0">
              <a:latin typeface="ＭＳ Ｐ明朝" pitchFamily="18" charset="-128"/>
              <a:ea typeface="ＭＳ Ｐ明朝" pitchFamily="18" charset="-128"/>
            </a:endParaRPr>
          </a:p>
        </p:txBody>
      </p:sp>
      <p:grpSp>
        <p:nvGrpSpPr>
          <p:cNvPr id="44" name="グループ化 43"/>
          <p:cNvGrpSpPr/>
          <p:nvPr/>
        </p:nvGrpSpPr>
        <p:grpSpPr>
          <a:xfrm>
            <a:off x="142844" y="2000240"/>
            <a:ext cx="8928100" cy="306939"/>
            <a:chOff x="0" y="-234968"/>
            <a:chExt cx="8928100" cy="306939"/>
          </a:xfrm>
        </p:grpSpPr>
        <p:sp>
          <p:nvSpPr>
            <p:cNvPr id="45" name="正方形/長方形 44"/>
            <p:cNvSpPr/>
            <p:nvPr/>
          </p:nvSpPr>
          <p:spPr>
            <a:xfrm>
              <a:off x="0" y="-234968"/>
              <a:ext cx="8928100" cy="306939"/>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46" name="正方形/長方形 45"/>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８－２</a:t>
              </a:r>
              <a:endParaRPr lang="ja-JP" altLang="en-US" sz="1400" b="1" dirty="0">
                <a:solidFill>
                  <a:schemeClr val="tx1"/>
                </a:solidFill>
                <a:latin typeface="ＭＳ ゴシック" pitchFamily="49" charset="-128"/>
                <a:ea typeface="ＭＳ ゴシック" pitchFamily="49" charset="-128"/>
              </a:endParaRPr>
            </a:p>
          </p:txBody>
        </p:sp>
        <p:sp>
          <p:nvSpPr>
            <p:cNvPr id="47" name="正方形/長方形 46"/>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632575" algn="r"/>
                </a:tabLst>
                <a:defRPr/>
              </a:pPr>
              <a:r>
                <a:rPr lang="ja-JP" altLang="en-US" sz="1400" dirty="0" smtClean="0">
                  <a:solidFill>
                    <a:schemeClr val="tx1"/>
                  </a:solidFill>
                </a:rPr>
                <a:t>　ふるさと納税制度の拡充</a:t>
              </a:r>
              <a:r>
                <a:rPr lang="en-US" altLang="ja-JP" sz="1400" dirty="0" smtClean="0">
                  <a:solidFill>
                    <a:schemeClr val="tx1"/>
                  </a:solidFill>
                </a:rPr>
                <a:t>	</a:t>
              </a:r>
              <a:endParaRPr lang="ja-JP" altLang="en-US" sz="1400" dirty="0" smtClean="0">
                <a:solidFill>
                  <a:schemeClr val="tx1"/>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EBF4">
            <a:alpha val="69804"/>
          </a:srgbClr>
        </a:solidFill>
        <a:effectLst/>
      </p:bgPr>
    </p:bg>
    <p:spTree>
      <p:nvGrpSpPr>
        <p:cNvPr id="1" name=""/>
        <p:cNvGrpSpPr/>
        <p:nvPr/>
      </p:nvGrpSpPr>
      <p:grpSpPr>
        <a:xfrm>
          <a:off x="0" y="0"/>
          <a:ext cx="0" cy="0"/>
          <a:chOff x="0" y="0"/>
          <a:chExt cx="0" cy="0"/>
        </a:xfrm>
      </p:grpSpPr>
      <p:sp>
        <p:nvSpPr>
          <p:cNvPr id="220" name="正方形/長方形 219"/>
          <p:cNvSpPr/>
          <p:nvPr/>
        </p:nvSpPr>
        <p:spPr>
          <a:xfrm>
            <a:off x="84138" y="1006443"/>
            <a:ext cx="1357312"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現状・課題</a:t>
            </a:r>
          </a:p>
        </p:txBody>
      </p:sp>
      <p:sp>
        <p:nvSpPr>
          <p:cNvPr id="226" name="正方形/長方形 225"/>
          <p:cNvSpPr/>
          <p:nvPr/>
        </p:nvSpPr>
        <p:spPr>
          <a:xfrm>
            <a:off x="28575" y="409563"/>
            <a:ext cx="8772122" cy="474662"/>
          </a:xfrm>
          <a:prstGeom prst="rect">
            <a:avLst/>
          </a:prstGeom>
          <a:noFill/>
          <a:ln w="76200" cmpd="thinThick">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b="1" dirty="0" smtClean="0">
                <a:solidFill>
                  <a:schemeClr val="tx1"/>
                </a:solidFill>
                <a:latin typeface="ＭＳ ゴシック" pitchFamily="49" charset="-128"/>
                <a:ea typeface="ＭＳ ゴシック" pitchFamily="49" charset="-128"/>
              </a:rPr>
              <a:t>９．高速交通ネットワークの整備と事前防災・減災対策</a:t>
            </a:r>
            <a:endParaRPr lang="ja-JP" altLang="en-US" b="1" dirty="0">
              <a:solidFill>
                <a:schemeClr val="tx1"/>
              </a:solidFill>
              <a:latin typeface="ＭＳ ゴシック" pitchFamily="49" charset="-128"/>
              <a:ea typeface="ＭＳ ゴシック" pitchFamily="49" charset="-128"/>
            </a:endParaRPr>
          </a:p>
        </p:txBody>
      </p:sp>
      <p:sp>
        <p:nvSpPr>
          <p:cNvPr id="218" name="テキスト プレースホルダ 10"/>
          <p:cNvSpPr>
            <a:spLocks/>
          </p:cNvSpPr>
          <p:nvPr/>
        </p:nvSpPr>
        <p:spPr bwMode="auto">
          <a:xfrm>
            <a:off x="-3000428" y="2714620"/>
            <a:ext cx="2344721" cy="3323243"/>
          </a:xfrm>
          <a:prstGeom prst="roundRect">
            <a:avLst>
              <a:gd name="adj" fmla="val 6694"/>
            </a:avLst>
          </a:prstGeom>
          <a:solidFill>
            <a:schemeClr val="accent1">
              <a:lumMod val="20000"/>
              <a:lumOff val="80000"/>
              <a:alpha val="60000"/>
            </a:schemeClr>
          </a:solidFill>
          <a:ln w="9525">
            <a:solidFill>
              <a:schemeClr val="accent1">
                <a:lumMod val="40000"/>
                <a:lumOff val="60000"/>
              </a:schemeClr>
            </a:solidFill>
            <a:miter lim="800000"/>
            <a:headEnd/>
            <a:tailEnd/>
          </a:ln>
        </p:spPr>
        <p:txBody>
          <a:bodyPr/>
          <a:lstStyle/>
          <a:p>
            <a:pPr marL="152400" indent="-152400">
              <a:lnSpc>
                <a:spcPct val="110000"/>
              </a:lnSpc>
              <a:spcBef>
                <a:spcPts val="0"/>
              </a:spcBef>
              <a:spcAft>
                <a:spcPts val="600"/>
              </a:spcAft>
              <a:defRPr/>
            </a:pPr>
            <a:r>
              <a:rPr lang="ja-JP" altLang="en-US" sz="1300" dirty="0">
                <a:ea typeface="ＭＳ Ｐゴシック" pitchFamily="50" charset="-128"/>
              </a:rPr>
              <a:t>○我が国全体がバランスよく発展できるための公平な社会インフラの整備により、都市に集中する人・物・資本を我が国に潜在する資源として国全体で活用</a:t>
            </a:r>
            <a:endParaRPr lang="en-US" altLang="ja-JP" sz="1300" dirty="0">
              <a:ea typeface="ＭＳ Ｐゴシック" pitchFamily="50" charset="-128"/>
            </a:endParaRPr>
          </a:p>
          <a:p>
            <a:pPr marL="152400" indent="-152400">
              <a:lnSpc>
                <a:spcPct val="110000"/>
              </a:lnSpc>
              <a:spcBef>
                <a:spcPts val="0"/>
              </a:spcBef>
              <a:spcAft>
                <a:spcPts val="600"/>
              </a:spcAft>
              <a:defRPr/>
            </a:pPr>
            <a:r>
              <a:rPr lang="ja-JP" altLang="en-US" sz="1300" dirty="0">
                <a:ea typeface="ＭＳ Ｐゴシック" pitchFamily="50" charset="-128"/>
              </a:rPr>
              <a:t>○日本海側と太平洋側、また東日本と西日本が相互に支え合う複軸型の国土構造を実現とともに、災害時の命の道となる高規格道路などの整備を促進し、国全体としてのリスクの分散とバックアップ体制を構築</a:t>
            </a:r>
            <a:endParaRPr lang="en-US" altLang="ja-JP" sz="1300" dirty="0">
              <a:ea typeface="ＭＳ Ｐゴシック" pitchFamily="50" charset="-128"/>
            </a:endParaRPr>
          </a:p>
        </p:txBody>
      </p:sp>
      <p:sp>
        <p:nvSpPr>
          <p:cNvPr id="157" name="テキスト ボックス 156"/>
          <p:cNvSpPr txBox="1"/>
          <p:nvPr/>
        </p:nvSpPr>
        <p:spPr>
          <a:xfrm>
            <a:off x="8800697" y="8729"/>
            <a:ext cx="415636" cy="276999"/>
          </a:xfrm>
          <a:prstGeom prst="rect">
            <a:avLst/>
          </a:prstGeom>
          <a:noFill/>
        </p:spPr>
        <p:txBody>
          <a:bodyPr wrap="square" rtlCol="0">
            <a:spAutoFit/>
          </a:bodyPr>
          <a:lstStyle/>
          <a:p>
            <a:r>
              <a:rPr kumimoji="1" lang="en-US" altLang="ja-JP" sz="1200" dirty="0" smtClean="0">
                <a:solidFill>
                  <a:schemeClr val="bg1">
                    <a:lumMod val="65000"/>
                  </a:schemeClr>
                </a:solidFill>
              </a:rPr>
              <a:t>19</a:t>
            </a:r>
            <a:endParaRPr kumimoji="1" lang="ja-JP" altLang="en-US" sz="1200" dirty="0">
              <a:solidFill>
                <a:schemeClr val="bg1">
                  <a:lumMod val="65000"/>
                </a:schemeClr>
              </a:solidFill>
            </a:endParaRPr>
          </a:p>
        </p:txBody>
      </p:sp>
      <p:grpSp>
        <p:nvGrpSpPr>
          <p:cNvPr id="337" name="グループ化 336"/>
          <p:cNvGrpSpPr/>
          <p:nvPr/>
        </p:nvGrpSpPr>
        <p:grpSpPr>
          <a:xfrm>
            <a:off x="1857356" y="2863831"/>
            <a:ext cx="5716152" cy="3922755"/>
            <a:chOff x="944526" y="2395514"/>
            <a:chExt cx="7046913" cy="4836003"/>
          </a:xfrm>
        </p:grpSpPr>
        <p:pic>
          <p:nvPicPr>
            <p:cNvPr id="198658" name="Picture 2"/>
            <p:cNvPicPr>
              <a:picLocks noChangeAspect="1" noChangeArrowheads="1"/>
            </p:cNvPicPr>
            <p:nvPr/>
          </p:nvPicPr>
          <p:blipFill>
            <a:blip r:embed="rId2" cstate="screen"/>
            <a:srcRect/>
            <a:stretch>
              <a:fillRect/>
            </a:stretch>
          </p:blipFill>
          <p:spPr bwMode="auto">
            <a:xfrm>
              <a:off x="944526" y="2395514"/>
              <a:ext cx="7046913" cy="4324350"/>
            </a:xfrm>
            <a:prstGeom prst="rect">
              <a:avLst/>
            </a:prstGeom>
            <a:noFill/>
            <a:ln w="9525">
              <a:noFill/>
              <a:miter lim="800000"/>
              <a:headEnd/>
              <a:tailEnd/>
            </a:ln>
          </p:spPr>
        </p:pic>
        <p:sp>
          <p:nvSpPr>
            <p:cNvPr id="161" name="Rectangle 17"/>
            <p:cNvSpPr>
              <a:spLocks noChangeArrowheads="1"/>
            </p:cNvSpPr>
            <p:nvPr/>
          </p:nvSpPr>
          <p:spPr bwMode="auto">
            <a:xfrm>
              <a:off x="2292789" y="2625137"/>
              <a:ext cx="3214687" cy="651460"/>
            </a:xfrm>
            <a:prstGeom prst="rect">
              <a:avLst/>
            </a:prstGeom>
            <a:noFill/>
            <a:ln w="9525">
              <a:noFill/>
              <a:miter lim="800000"/>
              <a:headEnd/>
              <a:tailEnd/>
            </a:ln>
            <a:effectLst/>
          </p:spPr>
          <p:txBody>
            <a:bodyPr anchor="ctr">
              <a:spAutoFit/>
            </a:bodyPr>
            <a:lstStyle/>
            <a:p>
              <a:pPr algn="ctr" eaLnBrk="0" hangingPunct="0">
                <a:defRPr/>
              </a:pPr>
              <a:r>
                <a:rPr lang="ja-JP" altLang="en-US" sz="1400" dirty="0">
                  <a:latin typeface="Century" pitchFamily="18" charset="0"/>
                  <a:cs typeface="Times New Roman" pitchFamily="18" charset="0"/>
                </a:rPr>
                <a:t>目的地までの平均到達時間</a:t>
              </a:r>
              <a:endParaRPr lang="en-US" altLang="ja-JP" sz="1400" dirty="0">
                <a:latin typeface="Century" pitchFamily="18" charset="0"/>
                <a:cs typeface="Times New Roman" pitchFamily="18" charset="0"/>
              </a:endParaRPr>
            </a:p>
            <a:p>
              <a:pPr algn="ctr" eaLnBrk="0" hangingPunct="0">
                <a:defRPr/>
              </a:pPr>
              <a:r>
                <a:rPr lang="en-US" altLang="ja-JP" sz="1400" dirty="0">
                  <a:latin typeface="Century" pitchFamily="18" charset="0"/>
                  <a:cs typeface="Times New Roman" pitchFamily="18" charset="0"/>
                </a:rPr>
                <a:t>―  </a:t>
              </a:r>
              <a:r>
                <a:rPr lang="ja-JP" altLang="en-US" sz="1400" dirty="0">
                  <a:solidFill>
                    <a:srgbClr val="FF0000"/>
                  </a:solidFill>
                  <a:latin typeface="Century" pitchFamily="18" charset="0"/>
                  <a:cs typeface="Times New Roman" pitchFamily="18" charset="0"/>
                </a:rPr>
                <a:t>不便度</a:t>
              </a:r>
              <a:r>
                <a:rPr lang="ja-JP" altLang="en-US" sz="1400" dirty="0">
                  <a:latin typeface="Century" pitchFamily="18" charset="0"/>
                  <a:cs typeface="Times New Roman" pitchFamily="18" charset="0"/>
                </a:rPr>
                <a:t>の大きさ </a:t>
              </a:r>
              <a:r>
                <a:rPr lang="en-US" altLang="ja-JP" sz="1400" dirty="0">
                  <a:latin typeface="Century" pitchFamily="18" charset="0"/>
                  <a:cs typeface="Times New Roman" pitchFamily="18" charset="0"/>
                </a:rPr>
                <a:t>―</a:t>
              </a:r>
            </a:p>
            <a:p>
              <a:pPr algn="r" eaLnBrk="0" hangingPunct="0">
                <a:lnSpc>
                  <a:spcPts val="960"/>
                </a:lnSpc>
                <a:defRPr/>
              </a:pPr>
              <a:r>
                <a:rPr lang="ja-JP" sz="800" dirty="0">
                  <a:latin typeface="Century" pitchFamily="18" charset="0"/>
                  <a:cs typeface="Times New Roman" pitchFamily="18" charset="0"/>
                </a:rPr>
                <a:t>　</a:t>
              </a:r>
              <a:r>
                <a:rPr lang="ja-JP" sz="1400" dirty="0">
                  <a:latin typeface="Century" pitchFamily="18" charset="0"/>
                  <a:cs typeface="Times New Roman" pitchFamily="18" charset="0"/>
                </a:rPr>
                <a:t>　　　　　　</a:t>
              </a:r>
              <a:endParaRPr lang="en-US" altLang="ja-JP" sz="1400" dirty="0" smtClean="0">
                <a:latin typeface="Century" pitchFamily="18" charset="0"/>
                <a:cs typeface="Times New Roman" pitchFamily="18" charset="0"/>
              </a:endParaRPr>
            </a:p>
          </p:txBody>
        </p:sp>
        <p:sp>
          <p:nvSpPr>
            <p:cNvPr id="162" name="角丸四角形 161"/>
            <p:cNvSpPr/>
            <p:nvPr/>
          </p:nvSpPr>
          <p:spPr>
            <a:xfrm>
              <a:off x="1383518" y="6346439"/>
              <a:ext cx="6584871" cy="885078"/>
            </a:xfrm>
            <a:prstGeom prst="roundRect">
              <a:avLst>
                <a:gd name="adj" fmla="val 18115"/>
              </a:avLst>
            </a:prstGeom>
            <a:solidFill>
              <a:schemeClr val="accent2">
                <a:lumMod val="20000"/>
                <a:lumOff val="80000"/>
              </a:schemeClr>
            </a:solidFill>
            <a:ln w="38100">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200"/>
                </a:lnSpc>
                <a:defRPr/>
              </a:pPr>
              <a:r>
                <a:rPr lang="ja-JP" altLang="en-US" sz="1200" dirty="0">
                  <a:solidFill>
                    <a:schemeClr val="tx1"/>
                  </a:solidFill>
                </a:rPr>
                <a:t>○日本の交通ネットワークは</a:t>
              </a:r>
              <a:r>
                <a:rPr lang="ja-JP" altLang="en-US" sz="1200" b="1" dirty="0">
                  <a:solidFill>
                    <a:srgbClr val="FF0000"/>
                  </a:solidFill>
                </a:rPr>
                <a:t>東京</a:t>
              </a:r>
              <a:r>
                <a:rPr lang="ja-JP" altLang="en-US" sz="1200" dirty="0">
                  <a:solidFill>
                    <a:schemeClr val="tx1"/>
                  </a:solidFill>
                </a:rPr>
                <a:t>中心</a:t>
              </a:r>
              <a:endParaRPr lang="en-US" altLang="ja-JP" sz="1200" dirty="0">
                <a:solidFill>
                  <a:schemeClr val="tx1"/>
                </a:solidFill>
              </a:endParaRPr>
            </a:p>
            <a:p>
              <a:pPr marL="174625" indent="-174625">
                <a:lnSpc>
                  <a:spcPts val="1200"/>
                </a:lnSpc>
                <a:spcBef>
                  <a:spcPts val="600"/>
                </a:spcBef>
                <a:defRPr/>
              </a:pPr>
              <a:r>
                <a:rPr lang="ja-JP" altLang="en-US" sz="1200" dirty="0" smtClean="0">
                  <a:solidFill>
                    <a:schemeClr val="tx1"/>
                  </a:solidFill>
                </a:rPr>
                <a:t>○１３県</a:t>
              </a:r>
              <a:r>
                <a:rPr lang="ja-JP" altLang="en-US" sz="1200" dirty="0">
                  <a:solidFill>
                    <a:schemeClr val="tx1"/>
                  </a:solidFill>
                </a:rPr>
                <a:t>がいずれかの県に集まるよりも、</a:t>
              </a:r>
              <a:r>
                <a:rPr lang="ja-JP" altLang="en-US" sz="1200" b="1" dirty="0">
                  <a:solidFill>
                    <a:srgbClr val="FF0000"/>
                  </a:solidFill>
                </a:rPr>
                <a:t>ソウル</a:t>
              </a:r>
              <a:r>
                <a:rPr lang="ja-JP" altLang="en-US" sz="1200" dirty="0">
                  <a:solidFill>
                    <a:schemeClr val="tx1"/>
                  </a:solidFill>
                </a:rPr>
                <a:t>に集まった方が平均到達時間は小さい</a:t>
              </a:r>
            </a:p>
          </p:txBody>
        </p:sp>
        <p:grpSp>
          <p:nvGrpSpPr>
            <p:cNvPr id="163" name="グループ化 65"/>
            <p:cNvGrpSpPr>
              <a:grpSpLocks/>
            </p:cNvGrpSpPr>
            <p:nvPr/>
          </p:nvGrpSpPr>
          <p:grpSpPr bwMode="auto">
            <a:xfrm>
              <a:off x="5508609" y="3554690"/>
              <a:ext cx="107950" cy="660400"/>
              <a:chOff x="5143491" y="3448041"/>
              <a:chExt cx="108013" cy="661025"/>
            </a:xfrm>
          </p:grpSpPr>
          <p:sp>
            <p:nvSpPr>
              <p:cNvPr id="164" name="円柱 163"/>
              <p:cNvSpPr/>
              <p:nvPr/>
            </p:nvSpPr>
            <p:spPr>
              <a:xfrm>
                <a:off x="5143491" y="3929508"/>
                <a:ext cx="108013" cy="179558"/>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165" name="円柱 164"/>
              <p:cNvSpPr/>
              <p:nvPr/>
            </p:nvSpPr>
            <p:spPr>
              <a:xfrm>
                <a:off x="5143491" y="3805566"/>
                <a:ext cx="108013" cy="179558"/>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166" name="円柱 165"/>
              <p:cNvSpPr/>
              <p:nvPr/>
            </p:nvSpPr>
            <p:spPr>
              <a:xfrm>
                <a:off x="5143491" y="3686391"/>
                <a:ext cx="108013" cy="179557"/>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167" name="円柱 166"/>
              <p:cNvSpPr/>
              <p:nvPr/>
            </p:nvSpPr>
            <p:spPr>
              <a:xfrm>
                <a:off x="5143491" y="3571983"/>
                <a:ext cx="108013" cy="179557"/>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168" name="円柱 167"/>
              <p:cNvSpPr/>
              <p:nvPr/>
            </p:nvSpPr>
            <p:spPr>
              <a:xfrm>
                <a:off x="5143491" y="3448041"/>
                <a:ext cx="108013" cy="179557"/>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sp>
          <p:nvSpPr>
            <p:cNvPr id="169" name="円柱 168"/>
            <p:cNvSpPr/>
            <p:nvPr/>
          </p:nvSpPr>
          <p:spPr>
            <a:xfrm>
              <a:off x="5508609" y="3507065"/>
              <a:ext cx="107950" cy="107950"/>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170" name="正方形/長方形 169"/>
            <p:cNvSpPr/>
            <p:nvPr/>
          </p:nvSpPr>
          <p:spPr>
            <a:xfrm>
              <a:off x="5251434" y="3216552"/>
              <a:ext cx="642937"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a:solidFill>
                    <a:schemeClr val="tx2">
                      <a:lumMod val="50000"/>
                    </a:schemeClr>
                  </a:solidFill>
                </a:rPr>
                <a:t>青森</a:t>
              </a:r>
              <a:endParaRPr lang="en-US" altLang="ja-JP" sz="800" b="1" dirty="0">
                <a:solidFill>
                  <a:schemeClr val="tx2">
                    <a:lumMod val="50000"/>
                  </a:schemeClr>
                </a:solidFill>
              </a:endParaRPr>
            </a:p>
            <a:p>
              <a:pPr algn="ctr">
                <a:lnSpc>
                  <a:spcPts val="800"/>
                </a:lnSpc>
                <a:defRPr/>
              </a:pPr>
              <a:r>
                <a:rPr lang="en-US" altLang="ja-JP" sz="800" b="1" dirty="0" smtClean="0">
                  <a:solidFill>
                    <a:schemeClr val="tx2">
                      <a:lumMod val="50000"/>
                    </a:schemeClr>
                  </a:solidFill>
                </a:rPr>
                <a:t>5:13</a:t>
              </a:r>
              <a:endParaRPr lang="ja-JP" altLang="en-US" sz="800" b="1" dirty="0">
                <a:solidFill>
                  <a:schemeClr val="tx2">
                    <a:lumMod val="50000"/>
                  </a:schemeClr>
                </a:solidFill>
              </a:endParaRPr>
            </a:p>
          </p:txBody>
        </p:sp>
        <p:sp>
          <p:nvSpPr>
            <p:cNvPr id="171" name="正方形/長方形 170"/>
            <p:cNvSpPr/>
            <p:nvPr/>
          </p:nvSpPr>
          <p:spPr>
            <a:xfrm>
              <a:off x="4808521" y="3859490"/>
              <a:ext cx="642938"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a:solidFill>
                    <a:srgbClr val="002060"/>
                  </a:solidFill>
                </a:rPr>
                <a:t>山形</a:t>
              </a:r>
              <a:endParaRPr lang="en-US" altLang="ja-JP" sz="800" b="1" dirty="0">
                <a:solidFill>
                  <a:srgbClr val="002060"/>
                </a:solidFill>
              </a:endParaRPr>
            </a:p>
            <a:p>
              <a:pPr algn="ctr">
                <a:lnSpc>
                  <a:spcPts val="800"/>
                </a:lnSpc>
                <a:defRPr/>
              </a:pPr>
              <a:r>
                <a:rPr lang="en-US" altLang="ja-JP" sz="800" b="1" dirty="0">
                  <a:solidFill>
                    <a:srgbClr val="002060"/>
                  </a:solidFill>
                </a:rPr>
                <a:t>5:15</a:t>
              </a:r>
              <a:endParaRPr lang="ja-JP" altLang="en-US" sz="800" b="1" dirty="0">
                <a:solidFill>
                  <a:srgbClr val="002060"/>
                </a:solidFill>
              </a:endParaRPr>
            </a:p>
          </p:txBody>
        </p:sp>
        <p:sp>
          <p:nvSpPr>
            <p:cNvPr id="172" name="正方形/長方形 171"/>
            <p:cNvSpPr/>
            <p:nvPr/>
          </p:nvSpPr>
          <p:spPr>
            <a:xfrm>
              <a:off x="4332271" y="5759727"/>
              <a:ext cx="642938" cy="23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a:solidFill>
                    <a:srgbClr val="FF0000"/>
                  </a:solidFill>
                </a:rPr>
                <a:t>東京</a:t>
              </a:r>
              <a:endParaRPr lang="en-US" altLang="ja-JP" sz="800" b="1" dirty="0">
                <a:solidFill>
                  <a:srgbClr val="FF0000"/>
                </a:solidFill>
              </a:endParaRPr>
            </a:p>
            <a:p>
              <a:pPr algn="ctr">
                <a:lnSpc>
                  <a:spcPts val="800"/>
                </a:lnSpc>
                <a:defRPr/>
              </a:pPr>
              <a:r>
                <a:rPr lang="en-US" altLang="ja-JP" sz="800" b="1" dirty="0" smtClean="0">
                  <a:solidFill>
                    <a:srgbClr val="FF0000"/>
                  </a:solidFill>
                </a:rPr>
                <a:t>3:09</a:t>
              </a:r>
              <a:endParaRPr lang="ja-JP" altLang="en-US" sz="800" b="1" dirty="0">
                <a:solidFill>
                  <a:srgbClr val="FF0000"/>
                </a:solidFill>
              </a:endParaRPr>
            </a:p>
          </p:txBody>
        </p:sp>
        <p:sp>
          <p:nvSpPr>
            <p:cNvPr id="173" name="正方形/長方形 172"/>
            <p:cNvSpPr/>
            <p:nvPr/>
          </p:nvSpPr>
          <p:spPr>
            <a:xfrm>
              <a:off x="2898759" y="4264302"/>
              <a:ext cx="642937" cy="261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a:solidFill>
                    <a:srgbClr val="002060"/>
                  </a:solidFill>
                </a:rPr>
                <a:t>鳥取</a:t>
              </a:r>
              <a:endParaRPr lang="en-US" altLang="ja-JP" sz="800" b="1" dirty="0">
                <a:solidFill>
                  <a:srgbClr val="002060"/>
                </a:solidFill>
              </a:endParaRPr>
            </a:p>
            <a:p>
              <a:pPr algn="ctr">
                <a:lnSpc>
                  <a:spcPts val="800"/>
                </a:lnSpc>
                <a:defRPr/>
              </a:pPr>
              <a:r>
                <a:rPr lang="en-US" altLang="ja-JP" sz="800" b="1" dirty="0" smtClean="0">
                  <a:solidFill>
                    <a:srgbClr val="002060"/>
                  </a:solidFill>
                </a:rPr>
                <a:t>4:47</a:t>
              </a:r>
              <a:endParaRPr lang="ja-JP" altLang="en-US" sz="800" b="1" dirty="0">
                <a:solidFill>
                  <a:srgbClr val="002060"/>
                </a:solidFill>
              </a:endParaRPr>
            </a:p>
          </p:txBody>
        </p:sp>
        <p:sp>
          <p:nvSpPr>
            <p:cNvPr id="174" name="正方形/長方形 173"/>
            <p:cNvSpPr/>
            <p:nvPr/>
          </p:nvSpPr>
          <p:spPr>
            <a:xfrm>
              <a:off x="2651109" y="5840690"/>
              <a:ext cx="642937"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a:solidFill>
                    <a:srgbClr val="002060"/>
                  </a:solidFill>
                </a:rPr>
                <a:t>高知</a:t>
              </a:r>
              <a:endParaRPr lang="en-US" altLang="ja-JP" sz="800" b="1" dirty="0">
                <a:solidFill>
                  <a:srgbClr val="002060"/>
                </a:solidFill>
              </a:endParaRPr>
            </a:p>
            <a:p>
              <a:pPr algn="ctr">
                <a:lnSpc>
                  <a:spcPts val="800"/>
                </a:lnSpc>
                <a:defRPr/>
              </a:pPr>
              <a:r>
                <a:rPr lang="en-US" altLang="ja-JP" sz="800" b="1" dirty="0" smtClean="0">
                  <a:solidFill>
                    <a:srgbClr val="002060"/>
                  </a:solidFill>
                </a:rPr>
                <a:t>5:11</a:t>
              </a:r>
              <a:endParaRPr lang="ja-JP" altLang="en-US" sz="800" b="1" dirty="0">
                <a:solidFill>
                  <a:srgbClr val="002060"/>
                </a:solidFill>
              </a:endParaRPr>
            </a:p>
          </p:txBody>
        </p:sp>
        <p:sp>
          <p:nvSpPr>
            <p:cNvPr id="175" name="正方形/長方形 174"/>
            <p:cNvSpPr/>
            <p:nvPr/>
          </p:nvSpPr>
          <p:spPr>
            <a:xfrm>
              <a:off x="1736709" y="4588152"/>
              <a:ext cx="642937" cy="252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a:solidFill>
                    <a:srgbClr val="002060"/>
                  </a:solidFill>
                </a:rPr>
                <a:t>熊本</a:t>
              </a:r>
              <a:endParaRPr lang="en-US" altLang="ja-JP" sz="800" b="1" dirty="0">
                <a:solidFill>
                  <a:srgbClr val="002060"/>
                </a:solidFill>
              </a:endParaRPr>
            </a:p>
            <a:p>
              <a:pPr algn="ctr">
                <a:lnSpc>
                  <a:spcPts val="800"/>
                </a:lnSpc>
                <a:defRPr/>
              </a:pPr>
              <a:r>
                <a:rPr lang="en-US" altLang="ja-JP" sz="800" b="1" dirty="0" smtClean="0">
                  <a:solidFill>
                    <a:srgbClr val="002060"/>
                  </a:solidFill>
                </a:rPr>
                <a:t>5:23</a:t>
              </a:r>
              <a:endParaRPr lang="ja-JP" altLang="en-US" sz="800" b="1" dirty="0">
                <a:solidFill>
                  <a:srgbClr val="002060"/>
                </a:solidFill>
              </a:endParaRPr>
            </a:p>
          </p:txBody>
        </p:sp>
        <p:sp>
          <p:nvSpPr>
            <p:cNvPr id="176" name="正方形/長方形 175"/>
            <p:cNvSpPr/>
            <p:nvPr/>
          </p:nvSpPr>
          <p:spPr>
            <a:xfrm>
              <a:off x="1693366" y="3005134"/>
              <a:ext cx="85725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b="1" dirty="0">
                  <a:solidFill>
                    <a:srgbClr val="FF0000"/>
                  </a:solidFill>
                </a:rPr>
                <a:t>ソウル</a:t>
              </a:r>
              <a:endParaRPr lang="en-US" altLang="ja-JP" sz="800" b="1" dirty="0">
                <a:solidFill>
                  <a:srgbClr val="FF0000"/>
                </a:solidFill>
              </a:endParaRPr>
            </a:p>
            <a:p>
              <a:pPr algn="ctr">
                <a:defRPr/>
              </a:pPr>
              <a:r>
                <a:rPr lang="ja-JP" altLang="en-US" sz="800" b="1" dirty="0">
                  <a:solidFill>
                    <a:srgbClr val="FF0000"/>
                  </a:solidFill>
                </a:rPr>
                <a:t>（仁川空港</a:t>
              </a:r>
              <a:r>
                <a:rPr lang="ja-JP" altLang="en-US" sz="800" b="1" dirty="0" smtClean="0">
                  <a:solidFill>
                    <a:srgbClr val="FF0000"/>
                  </a:solidFill>
                </a:rPr>
                <a:t>）</a:t>
              </a:r>
              <a:r>
                <a:rPr lang="en-US" altLang="ja-JP" sz="800" b="1" dirty="0" smtClean="0">
                  <a:solidFill>
                    <a:srgbClr val="FF0000"/>
                  </a:solidFill>
                </a:rPr>
                <a:t>3:45</a:t>
              </a:r>
              <a:endParaRPr lang="ja-JP" altLang="en-US" sz="800" b="1" dirty="0">
                <a:solidFill>
                  <a:srgbClr val="FF0000"/>
                </a:solidFill>
              </a:endParaRPr>
            </a:p>
          </p:txBody>
        </p:sp>
        <p:grpSp>
          <p:nvGrpSpPr>
            <p:cNvPr id="177" name="グループ化 135"/>
            <p:cNvGrpSpPr>
              <a:grpSpLocks/>
            </p:cNvGrpSpPr>
            <p:nvPr/>
          </p:nvGrpSpPr>
          <p:grpSpPr bwMode="auto">
            <a:xfrm>
              <a:off x="1722421" y="3126065"/>
              <a:ext cx="107950" cy="593725"/>
              <a:chOff x="6167422" y="4181469"/>
              <a:chExt cx="108015" cy="594331"/>
            </a:xfrm>
          </p:grpSpPr>
          <p:sp>
            <p:nvSpPr>
              <p:cNvPr id="178" name="円柱 177"/>
              <p:cNvSpPr/>
              <p:nvPr/>
            </p:nvSpPr>
            <p:spPr>
              <a:xfrm>
                <a:off x="6167422" y="4596229"/>
                <a:ext cx="108015" cy="179571"/>
              </a:xfrm>
              <a:prstGeom prst="can">
                <a:avLst>
                  <a:gd name="adj" fmla="val 54999"/>
                </a:avLst>
              </a:prstGeom>
              <a:solidFill>
                <a:srgbClr val="FFCC99"/>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179" name="円柱 178"/>
              <p:cNvSpPr/>
              <p:nvPr/>
            </p:nvSpPr>
            <p:spPr>
              <a:xfrm>
                <a:off x="6167422" y="4477045"/>
                <a:ext cx="108015" cy="179570"/>
              </a:xfrm>
              <a:prstGeom prst="can">
                <a:avLst>
                  <a:gd name="adj" fmla="val 54999"/>
                </a:avLst>
              </a:prstGeom>
              <a:solidFill>
                <a:srgbClr val="FFCC99"/>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180" name="円柱 179"/>
              <p:cNvSpPr/>
              <p:nvPr/>
            </p:nvSpPr>
            <p:spPr>
              <a:xfrm>
                <a:off x="6167422" y="4357861"/>
                <a:ext cx="108015" cy="179571"/>
              </a:xfrm>
              <a:prstGeom prst="can">
                <a:avLst>
                  <a:gd name="adj" fmla="val 54999"/>
                </a:avLst>
              </a:prstGeom>
              <a:solidFill>
                <a:srgbClr val="FFCC99"/>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181" name="円柱 180"/>
              <p:cNvSpPr/>
              <p:nvPr/>
            </p:nvSpPr>
            <p:spPr>
              <a:xfrm>
                <a:off x="6167422" y="4233909"/>
                <a:ext cx="108015" cy="179571"/>
              </a:xfrm>
              <a:prstGeom prst="can">
                <a:avLst>
                  <a:gd name="adj" fmla="val 54999"/>
                </a:avLst>
              </a:prstGeom>
              <a:solidFill>
                <a:srgbClr val="FFCC99"/>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182" name="円柱 181"/>
              <p:cNvSpPr/>
              <p:nvPr/>
            </p:nvSpPr>
            <p:spPr>
              <a:xfrm>
                <a:off x="6167422" y="4181469"/>
                <a:ext cx="108015" cy="108060"/>
              </a:xfrm>
              <a:prstGeom prst="can">
                <a:avLst>
                  <a:gd name="adj" fmla="val 54999"/>
                </a:avLst>
              </a:prstGeom>
              <a:solidFill>
                <a:srgbClr val="FFCC99"/>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cxnSp>
          <p:nvCxnSpPr>
            <p:cNvPr id="183" name="直線コネクタ 182"/>
            <p:cNvCxnSpPr/>
            <p:nvPr/>
          </p:nvCxnSpPr>
          <p:spPr>
            <a:xfrm rot="16200000" flipH="1">
              <a:off x="2886059" y="2610127"/>
              <a:ext cx="1138237" cy="3357563"/>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rot="16200000" flipH="1">
              <a:off x="3421840" y="2074346"/>
              <a:ext cx="495300" cy="3786188"/>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rot="16200000" flipH="1">
              <a:off x="2193115" y="3303071"/>
              <a:ext cx="1414462" cy="2247900"/>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rot="16200000" flipH="1">
              <a:off x="2002615" y="3493571"/>
              <a:ext cx="1571625" cy="2024063"/>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rot="16200000" flipH="1">
              <a:off x="2171684" y="3324502"/>
              <a:ext cx="1709737" cy="2500313"/>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p:nvPr/>
          </p:nvCxnSpPr>
          <p:spPr>
            <a:xfrm rot="5400000" flipH="1">
              <a:off x="1778777" y="3717409"/>
              <a:ext cx="1423987" cy="1428750"/>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rot="16200000" flipH="1">
              <a:off x="1564465" y="3931721"/>
              <a:ext cx="1423987" cy="1000125"/>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rot="5400000" flipH="1">
              <a:off x="1662096" y="3834090"/>
              <a:ext cx="2014537" cy="1785938"/>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rot="16200000" flipH="1">
              <a:off x="2174065" y="3322121"/>
              <a:ext cx="1890712" cy="2686050"/>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rot="5400000" flipH="1" flipV="1">
              <a:off x="4088590" y="5174734"/>
              <a:ext cx="33337" cy="1085850"/>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rot="16200000" flipH="1">
              <a:off x="969152" y="4527034"/>
              <a:ext cx="1900237" cy="285750"/>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rot="16200000" flipH="1">
              <a:off x="1350153" y="4146033"/>
              <a:ext cx="2057400" cy="1204913"/>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rot="5400000" flipH="1" flipV="1">
              <a:off x="4441015" y="4441308"/>
              <a:ext cx="276225" cy="1109663"/>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rot="16200000" flipH="1">
              <a:off x="4019534" y="5072340"/>
              <a:ext cx="409575" cy="847725"/>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rot="5400000">
              <a:off x="4419584" y="4715152"/>
              <a:ext cx="571500" cy="857250"/>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rot="16200000" flipH="1">
              <a:off x="3317859" y="4364314"/>
              <a:ext cx="77788" cy="2589213"/>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rot="5400000" flipH="1" flipV="1">
              <a:off x="4362434" y="4500840"/>
              <a:ext cx="1485900" cy="914400"/>
            </a:xfrm>
            <a:prstGeom prst="line">
              <a:avLst/>
            </a:prstGeom>
            <a:ln w="3175">
              <a:solidFill>
                <a:srgbClr val="FF00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00" name="直線コネクタ 199"/>
            <p:cNvCxnSpPr/>
            <p:nvPr/>
          </p:nvCxnSpPr>
          <p:spPr>
            <a:xfrm rot="5400000">
              <a:off x="3074178" y="4417495"/>
              <a:ext cx="190500" cy="2214563"/>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rot="5400000" flipH="1">
              <a:off x="2443146" y="5239027"/>
              <a:ext cx="157163" cy="919163"/>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rot="5400000">
              <a:off x="2181209" y="5024714"/>
              <a:ext cx="476250" cy="714375"/>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rot="5400000">
              <a:off x="3147996" y="5124728"/>
              <a:ext cx="485775" cy="819150"/>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rot="5400000">
              <a:off x="2776521" y="5348565"/>
              <a:ext cx="633413" cy="223837"/>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rot="5400000">
              <a:off x="3833796" y="5100915"/>
              <a:ext cx="157163" cy="223837"/>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rot="16200000" flipH="1">
              <a:off x="3428984" y="4919939"/>
              <a:ext cx="147638" cy="595313"/>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16200000" flipH="1">
              <a:off x="3088465" y="5260458"/>
              <a:ext cx="590550" cy="357188"/>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rot="16200000" flipH="1">
              <a:off x="2562208" y="5358090"/>
              <a:ext cx="633413" cy="204788"/>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rot="16200000" flipH="1">
              <a:off x="2990834" y="4929464"/>
              <a:ext cx="0" cy="428625"/>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rot="5400000" flipH="1" flipV="1">
              <a:off x="3250390" y="5465246"/>
              <a:ext cx="42863" cy="581025"/>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rot="5400000">
              <a:off x="2800333" y="4396065"/>
              <a:ext cx="485775" cy="1962150"/>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rot="5400000" flipH="1" flipV="1">
              <a:off x="3109896" y="3167340"/>
              <a:ext cx="1404937" cy="3500438"/>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rot="5400000">
              <a:off x="4314809" y="4362727"/>
              <a:ext cx="1395412" cy="1100138"/>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rot="5400000">
              <a:off x="4329890" y="3893621"/>
              <a:ext cx="911225" cy="1554163"/>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rot="5400000" flipH="1" flipV="1">
              <a:off x="3802840" y="3974584"/>
              <a:ext cx="1519237" cy="2000250"/>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rot="5400000" flipH="1" flipV="1">
              <a:off x="3705209" y="3286402"/>
              <a:ext cx="928687" cy="2786063"/>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219" name="直線コネクタ 218"/>
            <p:cNvCxnSpPr/>
            <p:nvPr/>
          </p:nvCxnSpPr>
          <p:spPr>
            <a:xfrm rot="5400000" flipH="1">
              <a:off x="3433746" y="4486552"/>
              <a:ext cx="557213" cy="1871663"/>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grpSp>
          <p:nvGrpSpPr>
            <p:cNvPr id="221" name="グループ化 95"/>
            <p:cNvGrpSpPr>
              <a:grpSpLocks/>
            </p:cNvGrpSpPr>
            <p:nvPr/>
          </p:nvGrpSpPr>
          <p:grpSpPr bwMode="auto">
            <a:xfrm>
              <a:off x="3151171" y="4526240"/>
              <a:ext cx="107950" cy="617537"/>
              <a:chOff x="5143483" y="3490902"/>
              <a:chExt cx="108021" cy="618164"/>
            </a:xfrm>
          </p:grpSpPr>
          <p:sp>
            <p:nvSpPr>
              <p:cNvPr id="222" name="円柱 221"/>
              <p:cNvSpPr/>
              <p:nvPr/>
            </p:nvSpPr>
            <p:spPr>
              <a:xfrm>
                <a:off x="5143483" y="3929497"/>
                <a:ext cx="108021" cy="179569"/>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23" name="円柱 222"/>
              <p:cNvSpPr/>
              <p:nvPr/>
            </p:nvSpPr>
            <p:spPr>
              <a:xfrm>
                <a:off x="5143483" y="3805546"/>
                <a:ext cx="108021" cy="179569"/>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24" name="円柱 223"/>
              <p:cNvSpPr/>
              <p:nvPr/>
            </p:nvSpPr>
            <p:spPr>
              <a:xfrm>
                <a:off x="5143483" y="3686362"/>
                <a:ext cx="108021" cy="179570"/>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25" name="円柱 224"/>
              <p:cNvSpPr/>
              <p:nvPr/>
            </p:nvSpPr>
            <p:spPr>
              <a:xfrm>
                <a:off x="5143483" y="3571946"/>
                <a:ext cx="108021" cy="179570"/>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27" name="円柱 226"/>
              <p:cNvSpPr/>
              <p:nvPr/>
            </p:nvSpPr>
            <p:spPr>
              <a:xfrm>
                <a:off x="5143483" y="3490902"/>
                <a:ext cx="108021" cy="144609"/>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sp>
          <p:nvSpPr>
            <p:cNvPr id="228" name="正方形/長方形 227"/>
            <p:cNvSpPr/>
            <p:nvPr/>
          </p:nvSpPr>
          <p:spPr>
            <a:xfrm>
              <a:off x="3746735" y="4210003"/>
              <a:ext cx="642937"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a:solidFill>
                    <a:srgbClr val="002060"/>
                  </a:solidFill>
                </a:rPr>
                <a:t>石川 </a:t>
              </a:r>
              <a:endParaRPr lang="en-US" altLang="ja-JP" sz="800" b="1" dirty="0">
                <a:solidFill>
                  <a:srgbClr val="002060"/>
                </a:solidFill>
              </a:endParaRPr>
            </a:p>
            <a:p>
              <a:pPr algn="ctr">
                <a:lnSpc>
                  <a:spcPts val="800"/>
                </a:lnSpc>
                <a:defRPr/>
              </a:pPr>
              <a:r>
                <a:rPr lang="en-US" altLang="ja-JP" sz="800" b="1" dirty="0" smtClean="0">
                  <a:solidFill>
                    <a:srgbClr val="002060"/>
                  </a:solidFill>
                </a:rPr>
                <a:t>4:33</a:t>
              </a:r>
              <a:endParaRPr lang="ja-JP" altLang="en-US" sz="800" b="1" dirty="0">
                <a:solidFill>
                  <a:srgbClr val="002060"/>
                </a:solidFill>
              </a:endParaRPr>
            </a:p>
          </p:txBody>
        </p:sp>
        <p:sp>
          <p:nvSpPr>
            <p:cNvPr id="229" name="正方形/長方形 228"/>
            <p:cNvSpPr/>
            <p:nvPr/>
          </p:nvSpPr>
          <p:spPr>
            <a:xfrm>
              <a:off x="3358979" y="4370977"/>
              <a:ext cx="642939"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a:solidFill>
                    <a:srgbClr val="002060"/>
                  </a:solidFill>
                </a:rPr>
                <a:t>福井</a:t>
              </a:r>
              <a:endParaRPr lang="en-US" altLang="ja-JP" sz="800" b="1" dirty="0">
                <a:solidFill>
                  <a:srgbClr val="002060"/>
                </a:solidFill>
              </a:endParaRPr>
            </a:p>
            <a:p>
              <a:pPr algn="ctr">
                <a:lnSpc>
                  <a:spcPts val="800"/>
                </a:lnSpc>
                <a:defRPr/>
              </a:pPr>
              <a:r>
                <a:rPr lang="ja-JP" altLang="en-US" sz="800" b="1" dirty="0">
                  <a:solidFill>
                    <a:srgbClr val="002060"/>
                  </a:solidFill>
                </a:rPr>
                <a:t> </a:t>
              </a:r>
              <a:r>
                <a:rPr lang="en-US" altLang="ja-JP" sz="800" b="1" dirty="0" smtClean="0">
                  <a:solidFill>
                    <a:srgbClr val="002060"/>
                  </a:solidFill>
                </a:rPr>
                <a:t>4:33</a:t>
              </a:r>
              <a:endParaRPr lang="ja-JP" altLang="en-US" sz="800" b="1" dirty="0">
                <a:solidFill>
                  <a:srgbClr val="002060"/>
                </a:solidFill>
              </a:endParaRPr>
            </a:p>
          </p:txBody>
        </p:sp>
        <p:sp>
          <p:nvSpPr>
            <p:cNvPr id="230" name="正方形/長方形 229"/>
            <p:cNvSpPr/>
            <p:nvPr/>
          </p:nvSpPr>
          <p:spPr>
            <a:xfrm>
              <a:off x="3139485" y="5778777"/>
              <a:ext cx="668912"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a:solidFill>
                    <a:srgbClr val="002060"/>
                  </a:solidFill>
                </a:rPr>
                <a:t>奈良</a:t>
              </a:r>
              <a:endParaRPr lang="en-US" altLang="ja-JP" sz="800" b="1" dirty="0">
                <a:solidFill>
                  <a:srgbClr val="002060"/>
                </a:solidFill>
              </a:endParaRPr>
            </a:p>
            <a:p>
              <a:pPr algn="ctr">
                <a:lnSpc>
                  <a:spcPts val="800"/>
                </a:lnSpc>
                <a:defRPr/>
              </a:pPr>
              <a:r>
                <a:rPr lang="ja-JP" altLang="en-US" sz="800" b="1" dirty="0">
                  <a:solidFill>
                    <a:srgbClr val="002060"/>
                  </a:solidFill>
                </a:rPr>
                <a:t> </a:t>
              </a:r>
              <a:r>
                <a:rPr lang="en-US" altLang="ja-JP" sz="800" b="1" dirty="0" smtClean="0">
                  <a:solidFill>
                    <a:srgbClr val="002060"/>
                  </a:solidFill>
                </a:rPr>
                <a:t>3:53</a:t>
              </a:r>
              <a:endParaRPr lang="ja-JP" altLang="en-US" sz="800" b="1" dirty="0">
                <a:solidFill>
                  <a:srgbClr val="002060"/>
                </a:solidFill>
              </a:endParaRPr>
            </a:p>
          </p:txBody>
        </p:sp>
        <p:sp>
          <p:nvSpPr>
            <p:cNvPr id="231" name="正方形/長方形 108"/>
            <p:cNvSpPr/>
            <p:nvPr/>
          </p:nvSpPr>
          <p:spPr>
            <a:xfrm>
              <a:off x="2446321" y="4272947"/>
              <a:ext cx="642938"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a:solidFill>
                    <a:srgbClr val="002060"/>
                  </a:solidFill>
                </a:rPr>
                <a:t>島根</a:t>
              </a:r>
              <a:endParaRPr lang="en-US" altLang="ja-JP" sz="800" b="1" dirty="0">
                <a:solidFill>
                  <a:srgbClr val="002060"/>
                </a:solidFill>
              </a:endParaRPr>
            </a:p>
            <a:p>
              <a:pPr algn="ctr">
                <a:lnSpc>
                  <a:spcPts val="800"/>
                </a:lnSpc>
                <a:defRPr/>
              </a:pPr>
              <a:r>
                <a:rPr lang="en-US" altLang="ja-JP" sz="800" b="1" dirty="0" smtClean="0">
                  <a:solidFill>
                    <a:srgbClr val="002060"/>
                  </a:solidFill>
                </a:rPr>
                <a:t>4:54</a:t>
              </a:r>
              <a:endParaRPr lang="ja-JP" altLang="en-US" sz="800" b="1" dirty="0">
                <a:solidFill>
                  <a:srgbClr val="002060"/>
                </a:solidFill>
              </a:endParaRPr>
            </a:p>
          </p:txBody>
        </p:sp>
        <p:sp>
          <p:nvSpPr>
            <p:cNvPr id="232" name="正方形/長方形 231"/>
            <p:cNvSpPr/>
            <p:nvPr/>
          </p:nvSpPr>
          <p:spPr>
            <a:xfrm>
              <a:off x="5334440" y="4480725"/>
              <a:ext cx="2391420" cy="1316975"/>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spcBef>
                  <a:spcPts val="0"/>
                </a:spcBef>
                <a:defRPr/>
              </a:pPr>
              <a:r>
                <a:rPr lang="ja-JP" altLang="en-US" sz="1100" dirty="0">
                  <a:solidFill>
                    <a:schemeClr val="tx1"/>
                  </a:solidFill>
                </a:rPr>
                <a:t>例えば、</a:t>
              </a:r>
              <a:endParaRPr lang="en-US" altLang="ja-JP" sz="1100" dirty="0">
                <a:solidFill>
                  <a:schemeClr val="tx1"/>
                </a:solidFill>
              </a:endParaRPr>
            </a:p>
            <a:p>
              <a:pPr>
                <a:spcBef>
                  <a:spcPts val="0"/>
                </a:spcBef>
                <a:defRPr/>
              </a:pPr>
              <a:r>
                <a:rPr lang="ja-JP" altLang="en-US" sz="1100" dirty="0">
                  <a:solidFill>
                    <a:schemeClr val="tx1"/>
                  </a:solidFill>
                </a:rPr>
                <a:t>知事ネットワーク参加県が、</a:t>
              </a:r>
              <a:endParaRPr lang="en-US" altLang="ja-JP" sz="1100" dirty="0">
                <a:solidFill>
                  <a:schemeClr val="tx1"/>
                </a:solidFill>
              </a:endParaRPr>
            </a:p>
            <a:p>
              <a:pPr>
                <a:spcBef>
                  <a:spcPts val="0"/>
                </a:spcBef>
                <a:defRPr/>
              </a:pPr>
              <a:r>
                <a:rPr lang="ja-JP" altLang="en-US" sz="1100" b="1" dirty="0">
                  <a:solidFill>
                    <a:schemeClr val="tx1"/>
                  </a:solidFill>
                </a:rPr>
                <a:t>青森市内</a:t>
              </a:r>
              <a:r>
                <a:rPr lang="ja-JP" altLang="en-US" sz="1100" dirty="0">
                  <a:solidFill>
                    <a:schemeClr val="tx1"/>
                  </a:solidFill>
                </a:rPr>
                <a:t>で会議をする場合、</a:t>
              </a:r>
              <a:endParaRPr lang="en-US" altLang="ja-JP" sz="1100" dirty="0">
                <a:solidFill>
                  <a:schemeClr val="tx1"/>
                </a:solidFill>
              </a:endParaRPr>
            </a:p>
            <a:p>
              <a:pPr>
                <a:spcBef>
                  <a:spcPts val="0"/>
                </a:spcBef>
                <a:defRPr/>
              </a:pPr>
              <a:r>
                <a:rPr lang="ja-JP" altLang="en-US" sz="1100" dirty="0">
                  <a:solidFill>
                    <a:schemeClr val="tx1"/>
                  </a:solidFill>
                </a:rPr>
                <a:t>各県からの到達時間の平均</a:t>
              </a:r>
              <a:r>
                <a:rPr lang="ja-JP" altLang="en-US" sz="1100" dirty="0" smtClean="0">
                  <a:solidFill>
                    <a:schemeClr val="tx1"/>
                  </a:solidFill>
                </a:rPr>
                <a:t>は　　　</a:t>
              </a:r>
              <a:r>
                <a:rPr lang="en-US" altLang="ja-JP" dirty="0" smtClean="0">
                  <a:solidFill>
                    <a:schemeClr val="tx1"/>
                  </a:solidFill>
                </a:rPr>
                <a:t>5</a:t>
              </a:r>
              <a:r>
                <a:rPr lang="ja-JP" altLang="en-US" dirty="0">
                  <a:solidFill>
                    <a:schemeClr val="tx1"/>
                  </a:solidFill>
                </a:rPr>
                <a:t>時間</a:t>
              </a:r>
              <a:r>
                <a:rPr lang="en-US" altLang="ja-JP" dirty="0" smtClean="0">
                  <a:solidFill>
                    <a:schemeClr val="tx1"/>
                  </a:solidFill>
                </a:rPr>
                <a:t>13</a:t>
              </a:r>
              <a:r>
                <a:rPr lang="ja-JP" altLang="en-US" dirty="0" smtClean="0">
                  <a:solidFill>
                    <a:schemeClr val="tx1"/>
                  </a:solidFill>
                </a:rPr>
                <a:t>分</a:t>
              </a:r>
              <a:endParaRPr lang="en-US" altLang="ja-JP" dirty="0">
                <a:solidFill>
                  <a:schemeClr val="tx1"/>
                </a:solidFill>
              </a:endParaRPr>
            </a:p>
          </p:txBody>
        </p:sp>
        <p:cxnSp>
          <p:nvCxnSpPr>
            <p:cNvPr id="233" name="直線コネクタ 232"/>
            <p:cNvCxnSpPr/>
            <p:nvPr/>
          </p:nvCxnSpPr>
          <p:spPr>
            <a:xfrm rot="5400000" flipH="1">
              <a:off x="4002865" y="5155683"/>
              <a:ext cx="295275" cy="252413"/>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grpSp>
          <p:nvGrpSpPr>
            <p:cNvPr id="234" name="グループ化 259"/>
            <p:cNvGrpSpPr>
              <a:grpSpLocks/>
            </p:cNvGrpSpPr>
            <p:nvPr/>
          </p:nvGrpSpPr>
          <p:grpSpPr bwMode="auto">
            <a:xfrm>
              <a:off x="4594209" y="5226327"/>
              <a:ext cx="107950" cy="474663"/>
              <a:chOff x="6015026" y="4029069"/>
              <a:chExt cx="108011" cy="475278"/>
            </a:xfrm>
          </p:grpSpPr>
          <p:sp>
            <p:nvSpPr>
              <p:cNvPr id="235" name="円柱 234"/>
              <p:cNvSpPr/>
              <p:nvPr/>
            </p:nvSpPr>
            <p:spPr>
              <a:xfrm>
                <a:off x="6015026" y="4324727"/>
                <a:ext cx="108011" cy="179620"/>
              </a:xfrm>
              <a:prstGeom prst="can">
                <a:avLst>
                  <a:gd name="adj" fmla="val 54999"/>
                </a:avLst>
              </a:prstGeom>
              <a:solidFill>
                <a:srgbClr val="FFCC99"/>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36" name="円柱 235"/>
              <p:cNvSpPr/>
              <p:nvPr/>
            </p:nvSpPr>
            <p:spPr>
              <a:xfrm>
                <a:off x="6015026" y="4205510"/>
                <a:ext cx="108011" cy="179619"/>
              </a:xfrm>
              <a:prstGeom prst="can">
                <a:avLst>
                  <a:gd name="adj" fmla="val 54999"/>
                </a:avLst>
              </a:prstGeom>
              <a:solidFill>
                <a:srgbClr val="FFCC99"/>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37" name="円柱 236"/>
              <p:cNvSpPr/>
              <p:nvPr/>
            </p:nvSpPr>
            <p:spPr>
              <a:xfrm>
                <a:off x="6015026" y="4081525"/>
                <a:ext cx="108011" cy="179619"/>
              </a:xfrm>
              <a:prstGeom prst="can">
                <a:avLst>
                  <a:gd name="adj" fmla="val 54999"/>
                </a:avLst>
              </a:prstGeom>
              <a:solidFill>
                <a:srgbClr val="FFCC99"/>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38" name="円柱 237"/>
              <p:cNvSpPr/>
              <p:nvPr/>
            </p:nvSpPr>
            <p:spPr>
              <a:xfrm>
                <a:off x="6015026" y="4029069"/>
                <a:ext cx="108011" cy="108090"/>
              </a:xfrm>
              <a:prstGeom prst="can">
                <a:avLst>
                  <a:gd name="adj" fmla="val 54999"/>
                </a:avLst>
              </a:prstGeom>
              <a:solidFill>
                <a:srgbClr val="FFCC99"/>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cxnSp>
          <p:nvCxnSpPr>
            <p:cNvPr id="239" name="直線コネクタ 238"/>
            <p:cNvCxnSpPr>
              <a:stCxn id="232" idx="0"/>
            </p:cNvCxnSpPr>
            <p:nvPr/>
          </p:nvCxnSpPr>
          <p:spPr>
            <a:xfrm rot="16200000" flipV="1">
              <a:off x="5702554" y="3653126"/>
              <a:ext cx="747508" cy="907688"/>
            </a:xfrm>
            <a:prstGeom prst="line">
              <a:avLst/>
            </a:prstGeom>
            <a:ln w="31750">
              <a:solidFill>
                <a:schemeClr val="accent1">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rot="5400000" flipH="1">
              <a:off x="4279090" y="5427146"/>
              <a:ext cx="180975" cy="185737"/>
            </a:xfrm>
            <a:prstGeom prst="line">
              <a:avLst/>
            </a:prstGeom>
            <a:ln w="3175">
              <a:solidFill>
                <a:srgbClr val="FF3300"/>
              </a:solidFill>
              <a:prstDash val="solid"/>
              <a:tailEnd type="none" w="sm" len="sm"/>
            </a:ln>
          </p:spPr>
          <p:style>
            <a:lnRef idx="1">
              <a:schemeClr val="accent1"/>
            </a:lnRef>
            <a:fillRef idx="0">
              <a:schemeClr val="accent1"/>
            </a:fillRef>
            <a:effectRef idx="0">
              <a:schemeClr val="accent1"/>
            </a:effectRef>
            <a:fontRef idx="minor">
              <a:schemeClr val="tx1"/>
            </a:fontRef>
          </p:style>
        </p:cxnSp>
        <p:grpSp>
          <p:nvGrpSpPr>
            <p:cNvPr id="241" name="グループ化 95"/>
            <p:cNvGrpSpPr>
              <a:grpSpLocks/>
            </p:cNvGrpSpPr>
            <p:nvPr/>
          </p:nvGrpSpPr>
          <p:grpSpPr bwMode="auto">
            <a:xfrm>
              <a:off x="2722526" y="4558699"/>
              <a:ext cx="107950" cy="617537"/>
              <a:chOff x="5143483" y="3490902"/>
              <a:chExt cx="108021" cy="618164"/>
            </a:xfrm>
          </p:grpSpPr>
          <p:sp>
            <p:nvSpPr>
              <p:cNvPr id="242" name="円柱 241"/>
              <p:cNvSpPr/>
              <p:nvPr/>
            </p:nvSpPr>
            <p:spPr>
              <a:xfrm>
                <a:off x="5143483" y="3929497"/>
                <a:ext cx="108021" cy="179569"/>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43" name="円柱 242"/>
              <p:cNvSpPr/>
              <p:nvPr/>
            </p:nvSpPr>
            <p:spPr>
              <a:xfrm>
                <a:off x="5143483" y="3805546"/>
                <a:ext cx="108021" cy="179569"/>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44" name="円柱 243"/>
              <p:cNvSpPr/>
              <p:nvPr/>
            </p:nvSpPr>
            <p:spPr>
              <a:xfrm>
                <a:off x="5143483" y="3686362"/>
                <a:ext cx="108021" cy="179570"/>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45" name="円柱 244"/>
              <p:cNvSpPr/>
              <p:nvPr/>
            </p:nvSpPr>
            <p:spPr>
              <a:xfrm>
                <a:off x="5143483" y="3571946"/>
                <a:ext cx="108021" cy="179570"/>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46" name="円柱 245"/>
              <p:cNvSpPr/>
              <p:nvPr/>
            </p:nvSpPr>
            <p:spPr>
              <a:xfrm>
                <a:off x="5143483" y="3490902"/>
                <a:ext cx="108021" cy="144609"/>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grpSp>
          <p:nvGrpSpPr>
            <p:cNvPr id="247" name="グループ化 264"/>
            <p:cNvGrpSpPr>
              <a:grpSpLocks/>
            </p:cNvGrpSpPr>
            <p:nvPr/>
          </p:nvGrpSpPr>
          <p:grpSpPr bwMode="auto">
            <a:xfrm>
              <a:off x="2008146" y="4915889"/>
              <a:ext cx="107950" cy="708025"/>
              <a:chOff x="6500812" y="2952750"/>
              <a:chExt cx="108027" cy="708653"/>
            </a:xfrm>
          </p:grpSpPr>
          <p:grpSp>
            <p:nvGrpSpPr>
              <p:cNvPr id="248" name="グループ化 59"/>
              <p:cNvGrpSpPr>
                <a:grpSpLocks/>
              </p:cNvGrpSpPr>
              <p:nvPr/>
            </p:nvGrpSpPr>
            <p:grpSpPr bwMode="auto">
              <a:xfrm>
                <a:off x="6500812" y="3000433"/>
                <a:ext cx="108027" cy="660984"/>
                <a:chOff x="5143477" y="3448086"/>
                <a:chExt cx="108027" cy="660979"/>
              </a:xfrm>
            </p:grpSpPr>
            <p:sp>
              <p:nvSpPr>
                <p:cNvPr id="250" name="円柱 249"/>
                <p:cNvSpPr/>
                <p:nvPr/>
              </p:nvSpPr>
              <p:spPr>
                <a:xfrm>
                  <a:off x="5143477" y="3929520"/>
                  <a:ext cx="108027" cy="17954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51" name="円柱 250"/>
                <p:cNvSpPr/>
                <p:nvPr/>
              </p:nvSpPr>
              <p:spPr>
                <a:xfrm>
                  <a:off x="5143477" y="3805587"/>
                  <a:ext cx="108027" cy="17954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52" name="円柱 251"/>
                <p:cNvSpPr/>
                <p:nvPr/>
              </p:nvSpPr>
              <p:spPr>
                <a:xfrm>
                  <a:off x="5143477" y="3686419"/>
                  <a:ext cx="108027" cy="179546"/>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53" name="円柱 252"/>
                <p:cNvSpPr/>
                <p:nvPr/>
              </p:nvSpPr>
              <p:spPr>
                <a:xfrm>
                  <a:off x="5143477" y="3572018"/>
                  <a:ext cx="108027" cy="179546"/>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54" name="円柱 253"/>
                <p:cNvSpPr/>
                <p:nvPr/>
              </p:nvSpPr>
              <p:spPr>
                <a:xfrm>
                  <a:off x="5143477" y="3448086"/>
                  <a:ext cx="108027" cy="179546"/>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sp>
            <p:nvSpPr>
              <p:cNvPr id="249" name="円柱 248"/>
              <p:cNvSpPr/>
              <p:nvPr/>
            </p:nvSpPr>
            <p:spPr>
              <a:xfrm>
                <a:off x="6500812" y="2952750"/>
                <a:ext cx="108027" cy="10804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sp>
          <p:nvSpPr>
            <p:cNvPr id="255" name="正方形/長方形 254"/>
            <p:cNvSpPr/>
            <p:nvPr/>
          </p:nvSpPr>
          <p:spPr>
            <a:xfrm>
              <a:off x="1793832" y="5916021"/>
              <a:ext cx="642937" cy="252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smtClean="0">
                  <a:solidFill>
                    <a:srgbClr val="002060"/>
                  </a:solidFill>
                </a:rPr>
                <a:t>宮崎</a:t>
              </a:r>
              <a:endParaRPr lang="en-US" altLang="ja-JP" sz="800" b="1" dirty="0">
                <a:solidFill>
                  <a:srgbClr val="002060"/>
                </a:solidFill>
              </a:endParaRPr>
            </a:p>
            <a:p>
              <a:pPr algn="ctr">
                <a:lnSpc>
                  <a:spcPts val="800"/>
                </a:lnSpc>
                <a:defRPr/>
              </a:pPr>
              <a:r>
                <a:rPr lang="en-US" altLang="ja-JP" sz="800" b="1" dirty="0" smtClean="0">
                  <a:solidFill>
                    <a:srgbClr val="002060"/>
                  </a:solidFill>
                </a:rPr>
                <a:t>4:50</a:t>
              </a:r>
              <a:endParaRPr lang="ja-JP" altLang="en-US" sz="800" b="1" dirty="0">
                <a:solidFill>
                  <a:srgbClr val="002060"/>
                </a:solidFill>
              </a:endParaRPr>
            </a:p>
          </p:txBody>
        </p:sp>
        <p:cxnSp>
          <p:nvCxnSpPr>
            <p:cNvPr id="256" name="直線コネクタ 255"/>
            <p:cNvCxnSpPr/>
            <p:nvPr/>
          </p:nvCxnSpPr>
          <p:spPr>
            <a:xfrm rot="5400000">
              <a:off x="4082671" y="5267953"/>
              <a:ext cx="37226" cy="722325"/>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57" name="直線コネクタ 256"/>
            <p:cNvCxnSpPr/>
            <p:nvPr/>
          </p:nvCxnSpPr>
          <p:spPr>
            <a:xfrm rot="5400000">
              <a:off x="3899315" y="5270333"/>
              <a:ext cx="218201" cy="536588"/>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rot="5400000">
              <a:off x="3625471" y="5248903"/>
              <a:ext cx="513476" cy="284175"/>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59" name="直線コネクタ 258"/>
            <p:cNvCxnSpPr/>
            <p:nvPr/>
          </p:nvCxnSpPr>
          <p:spPr>
            <a:xfrm rot="5400000">
              <a:off x="3592134" y="5439402"/>
              <a:ext cx="356313" cy="60338"/>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rot="5400000">
              <a:off x="3607929" y="5602134"/>
              <a:ext cx="86599" cy="177787"/>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p:nvPr/>
          </p:nvCxnSpPr>
          <p:spPr>
            <a:xfrm rot="16200000" flipH="1">
              <a:off x="3220658" y="5128264"/>
              <a:ext cx="503951" cy="534975"/>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2" name="直線コネクタ 261"/>
            <p:cNvCxnSpPr/>
            <p:nvPr/>
          </p:nvCxnSpPr>
          <p:spPr>
            <a:xfrm rot="5400000" flipH="1" flipV="1">
              <a:off x="3295984" y="5333053"/>
              <a:ext cx="129462" cy="758812"/>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rot="16200000" flipH="1">
              <a:off x="3022565" y="4930172"/>
              <a:ext cx="471492" cy="963620"/>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rot="5400000">
              <a:off x="3010309" y="3338341"/>
              <a:ext cx="1675526" cy="3429025"/>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p:nvPr/>
          </p:nvCxnSpPr>
          <p:spPr>
            <a:xfrm rot="10800000" flipV="1">
              <a:off x="2133560" y="4844450"/>
              <a:ext cx="3017859" cy="1046165"/>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rot="5400000">
              <a:off x="2974590" y="4588496"/>
              <a:ext cx="461089" cy="2143150"/>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rot="5400000" flipH="1" flipV="1">
              <a:off x="2769801" y="5098084"/>
              <a:ext cx="156289" cy="1428775"/>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rot="5400000" flipH="1" flipV="1">
              <a:off x="3298001" y="4537266"/>
              <a:ext cx="188908" cy="2517792"/>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p:nvPr/>
          </p:nvCxnSpPr>
          <p:spPr>
            <a:xfrm rot="5400000">
              <a:off x="2295934" y="4981403"/>
              <a:ext cx="746839" cy="1071587"/>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rot="5400000">
              <a:off x="2097840" y="5211955"/>
              <a:ext cx="714380" cy="642942"/>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71" name="直線コネクタ 270"/>
            <p:cNvCxnSpPr/>
            <p:nvPr/>
          </p:nvCxnSpPr>
          <p:spPr>
            <a:xfrm rot="16200000" flipH="1">
              <a:off x="1964497" y="5721554"/>
              <a:ext cx="266686" cy="71438"/>
            </a:xfrm>
            <a:prstGeom prst="line">
              <a:avLst/>
            </a:prstGeom>
            <a:ln w="3175">
              <a:solidFill>
                <a:srgbClr val="FF3300"/>
              </a:solidFill>
            </a:ln>
          </p:spPr>
          <p:style>
            <a:lnRef idx="1">
              <a:schemeClr val="accent1"/>
            </a:lnRef>
            <a:fillRef idx="0">
              <a:schemeClr val="accent1"/>
            </a:fillRef>
            <a:effectRef idx="0">
              <a:schemeClr val="accent1"/>
            </a:effectRef>
            <a:fontRef idx="minor">
              <a:schemeClr val="tx1"/>
            </a:fontRef>
          </p:style>
        </p:cxnSp>
        <p:grpSp>
          <p:nvGrpSpPr>
            <p:cNvPr id="272" name="グループ化 112"/>
            <p:cNvGrpSpPr>
              <a:grpSpLocks/>
            </p:cNvGrpSpPr>
            <p:nvPr/>
          </p:nvGrpSpPr>
          <p:grpSpPr bwMode="auto">
            <a:xfrm>
              <a:off x="2927334" y="5069165"/>
              <a:ext cx="107950" cy="708025"/>
              <a:chOff x="4143350" y="3238499"/>
              <a:chExt cx="108035" cy="708650"/>
            </a:xfrm>
          </p:grpSpPr>
          <p:grpSp>
            <p:nvGrpSpPr>
              <p:cNvPr id="273" name="グループ化 102"/>
              <p:cNvGrpSpPr>
                <a:grpSpLocks/>
              </p:cNvGrpSpPr>
              <p:nvPr/>
            </p:nvGrpSpPr>
            <p:grpSpPr bwMode="auto">
              <a:xfrm>
                <a:off x="4143350" y="3286166"/>
                <a:ext cx="108035" cy="660983"/>
                <a:chOff x="5143469" y="3448083"/>
                <a:chExt cx="108035" cy="660983"/>
              </a:xfrm>
            </p:grpSpPr>
            <p:sp>
              <p:nvSpPr>
                <p:cNvPr id="275" name="円柱 274"/>
                <p:cNvSpPr/>
                <p:nvPr/>
              </p:nvSpPr>
              <p:spPr>
                <a:xfrm>
                  <a:off x="5143469" y="3929520"/>
                  <a:ext cx="108035" cy="179546"/>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76" name="円柱 275"/>
                <p:cNvSpPr/>
                <p:nvPr/>
              </p:nvSpPr>
              <p:spPr>
                <a:xfrm>
                  <a:off x="5143469" y="3805585"/>
                  <a:ext cx="108035" cy="179546"/>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77" name="円柱 276"/>
                <p:cNvSpPr/>
                <p:nvPr/>
              </p:nvSpPr>
              <p:spPr>
                <a:xfrm>
                  <a:off x="5143469" y="3686418"/>
                  <a:ext cx="108035" cy="17954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78" name="円柱 277"/>
                <p:cNvSpPr/>
                <p:nvPr/>
              </p:nvSpPr>
              <p:spPr>
                <a:xfrm>
                  <a:off x="5143469" y="3572017"/>
                  <a:ext cx="108035" cy="17954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79" name="円柱 278"/>
                <p:cNvSpPr/>
                <p:nvPr/>
              </p:nvSpPr>
              <p:spPr>
                <a:xfrm>
                  <a:off x="5143469" y="3448083"/>
                  <a:ext cx="108035" cy="17954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sp>
            <p:nvSpPr>
              <p:cNvPr id="274" name="円柱 114"/>
              <p:cNvSpPr/>
              <p:nvPr/>
            </p:nvSpPr>
            <p:spPr>
              <a:xfrm>
                <a:off x="4143350" y="3238499"/>
                <a:ext cx="108035" cy="10804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grpSp>
          <p:nvGrpSpPr>
            <p:cNvPr id="280" name="グループ化 53"/>
            <p:cNvGrpSpPr>
              <a:grpSpLocks/>
            </p:cNvGrpSpPr>
            <p:nvPr/>
          </p:nvGrpSpPr>
          <p:grpSpPr bwMode="auto">
            <a:xfrm>
              <a:off x="2079584" y="5273079"/>
              <a:ext cx="107950" cy="617537"/>
              <a:chOff x="5143483" y="3490902"/>
              <a:chExt cx="108021" cy="618164"/>
            </a:xfrm>
          </p:grpSpPr>
          <p:sp>
            <p:nvSpPr>
              <p:cNvPr id="281" name="円柱 280"/>
              <p:cNvSpPr/>
              <p:nvPr/>
            </p:nvSpPr>
            <p:spPr>
              <a:xfrm>
                <a:off x="5143483" y="3929497"/>
                <a:ext cx="108021" cy="179569"/>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82" name="円柱 281"/>
              <p:cNvSpPr/>
              <p:nvPr/>
            </p:nvSpPr>
            <p:spPr>
              <a:xfrm>
                <a:off x="5143483" y="3805546"/>
                <a:ext cx="108021" cy="179569"/>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83" name="円柱 282"/>
              <p:cNvSpPr/>
              <p:nvPr/>
            </p:nvSpPr>
            <p:spPr>
              <a:xfrm>
                <a:off x="5143483" y="3686362"/>
                <a:ext cx="108021" cy="179570"/>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84" name="円柱 283"/>
              <p:cNvSpPr/>
              <p:nvPr/>
            </p:nvSpPr>
            <p:spPr>
              <a:xfrm>
                <a:off x="5143483" y="3571946"/>
                <a:ext cx="108021" cy="179570"/>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85" name="円柱 284"/>
              <p:cNvSpPr/>
              <p:nvPr/>
            </p:nvSpPr>
            <p:spPr>
              <a:xfrm>
                <a:off x="5143483" y="3490902"/>
                <a:ext cx="108021" cy="144609"/>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grpSp>
          <p:nvGrpSpPr>
            <p:cNvPr id="286" name="グループ化 261"/>
            <p:cNvGrpSpPr>
              <a:grpSpLocks/>
            </p:cNvGrpSpPr>
            <p:nvPr/>
          </p:nvGrpSpPr>
          <p:grpSpPr bwMode="auto">
            <a:xfrm>
              <a:off x="3746484" y="4702452"/>
              <a:ext cx="107950" cy="588963"/>
              <a:chOff x="5167304" y="3505201"/>
              <a:chExt cx="108014" cy="589575"/>
            </a:xfrm>
          </p:grpSpPr>
          <p:grpSp>
            <p:nvGrpSpPr>
              <p:cNvPr id="287" name="グループ化 84"/>
              <p:cNvGrpSpPr>
                <a:grpSpLocks/>
              </p:cNvGrpSpPr>
              <p:nvPr/>
            </p:nvGrpSpPr>
            <p:grpSpPr bwMode="auto">
              <a:xfrm>
                <a:off x="5167304" y="3557643"/>
                <a:ext cx="108014" cy="537133"/>
                <a:chOff x="4929176" y="4000561"/>
                <a:chExt cx="108014" cy="537133"/>
              </a:xfrm>
            </p:grpSpPr>
            <p:sp>
              <p:nvSpPr>
                <p:cNvPr id="289" name="円柱 85"/>
                <p:cNvSpPr/>
                <p:nvPr/>
              </p:nvSpPr>
              <p:spPr>
                <a:xfrm>
                  <a:off x="4929176" y="4358119"/>
                  <a:ext cx="108014" cy="17957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90" name="円柱 289"/>
                <p:cNvSpPr/>
                <p:nvPr/>
              </p:nvSpPr>
              <p:spPr>
                <a:xfrm>
                  <a:off x="4929176" y="4238934"/>
                  <a:ext cx="108014" cy="179574"/>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91" name="円柱 290"/>
                <p:cNvSpPr/>
                <p:nvPr/>
              </p:nvSpPr>
              <p:spPr>
                <a:xfrm>
                  <a:off x="4929176" y="4119747"/>
                  <a:ext cx="108014" cy="17957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92" name="円柱 291"/>
                <p:cNvSpPr/>
                <p:nvPr/>
              </p:nvSpPr>
              <p:spPr>
                <a:xfrm>
                  <a:off x="4929176" y="4000561"/>
                  <a:ext cx="108014" cy="179574"/>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sp>
            <p:nvSpPr>
              <p:cNvPr id="288" name="円柱 287"/>
              <p:cNvSpPr/>
              <p:nvPr/>
            </p:nvSpPr>
            <p:spPr>
              <a:xfrm>
                <a:off x="5167304" y="3505201"/>
                <a:ext cx="108014" cy="108062"/>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grpSp>
          <p:nvGrpSpPr>
            <p:cNvPr id="293" name="グループ化 261"/>
            <p:cNvGrpSpPr>
              <a:grpSpLocks/>
            </p:cNvGrpSpPr>
            <p:nvPr/>
          </p:nvGrpSpPr>
          <p:grpSpPr bwMode="auto">
            <a:xfrm>
              <a:off x="3686146" y="5058765"/>
              <a:ext cx="107950" cy="588963"/>
              <a:chOff x="5167304" y="3505201"/>
              <a:chExt cx="108014" cy="589575"/>
            </a:xfrm>
          </p:grpSpPr>
          <p:grpSp>
            <p:nvGrpSpPr>
              <p:cNvPr id="294" name="グループ化 84"/>
              <p:cNvGrpSpPr>
                <a:grpSpLocks/>
              </p:cNvGrpSpPr>
              <p:nvPr/>
            </p:nvGrpSpPr>
            <p:grpSpPr bwMode="auto">
              <a:xfrm>
                <a:off x="5167304" y="3557643"/>
                <a:ext cx="108014" cy="537133"/>
                <a:chOff x="4929176" y="4000561"/>
                <a:chExt cx="108014" cy="537133"/>
              </a:xfrm>
            </p:grpSpPr>
            <p:sp>
              <p:nvSpPr>
                <p:cNvPr id="296" name="円柱 85"/>
                <p:cNvSpPr/>
                <p:nvPr/>
              </p:nvSpPr>
              <p:spPr>
                <a:xfrm>
                  <a:off x="4929176" y="4358119"/>
                  <a:ext cx="108014" cy="17957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97" name="円柱 296"/>
                <p:cNvSpPr/>
                <p:nvPr/>
              </p:nvSpPr>
              <p:spPr>
                <a:xfrm>
                  <a:off x="4929176" y="4238934"/>
                  <a:ext cx="108014" cy="179574"/>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98" name="円柱 297"/>
                <p:cNvSpPr/>
                <p:nvPr/>
              </p:nvSpPr>
              <p:spPr>
                <a:xfrm>
                  <a:off x="4929176" y="4119747"/>
                  <a:ext cx="108014" cy="17957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99" name="円柱 298"/>
                <p:cNvSpPr/>
                <p:nvPr/>
              </p:nvSpPr>
              <p:spPr>
                <a:xfrm>
                  <a:off x="4929176" y="4000561"/>
                  <a:ext cx="108014" cy="179574"/>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sp>
            <p:nvSpPr>
              <p:cNvPr id="295" name="円柱 294"/>
              <p:cNvSpPr/>
              <p:nvPr/>
            </p:nvSpPr>
            <p:spPr>
              <a:xfrm>
                <a:off x="5167304" y="3505201"/>
                <a:ext cx="108014" cy="108062"/>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grpSp>
          <p:nvGrpSpPr>
            <p:cNvPr id="300" name="グループ化 71"/>
            <p:cNvGrpSpPr>
              <a:grpSpLocks/>
            </p:cNvGrpSpPr>
            <p:nvPr/>
          </p:nvGrpSpPr>
          <p:grpSpPr bwMode="auto">
            <a:xfrm>
              <a:off x="3508359" y="5197751"/>
              <a:ext cx="107950" cy="536576"/>
              <a:chOff x="4929185" y="4000531"/>
              <a:chExt cx="108005" cy="537163"/>
            </a:xfrm>
          </p:grpSpPr>
          <p:sp>
            <p:nvSpPr>
              <p:cNvPr id="301" name="円柱 300"/>
              <p:cNvSpPr/>
              <p:nvPr/>
            </p:nvSpPr>
            <p:spPr>
              <a:xfrm>
                <a:off x="4929185" y="4358110"/>
                <a:ext cx="108005" cy="179584"/>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02" name="円柱 301"/>
              <p:cNvSpPr/>
              <p:nvPr/>
            </p:nvSpPr>
            <p:spPr>
              <a:xfrm>
                <a:off x="4929185" y="4238917"/>
                <a:ext cx="108005" cy="17958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03" name="円柱 302"/>
              <p:cNvSpPr/>
              <p:nvPr/>
            </p:nvSpPr>
            <p:spPr>
              <a:xfrm>
                <a:off x="4929185" y="4119724"/>
                <a:ext cx="108005" cy="179584"/>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04" name="円柱 303"/>
              <p:cNvSpPr/>
              <p:nvPr/>
            </p:nvSpPr>
            <p:spPr>
              <a:xfrm>
                <a:off x="4929185" y="4000531"/>
                <a:ext cx="108005" cy="17958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grpSp>
          <p:nvGrpSpPr>
            <p:cNvPr id="305" name="グループ化 53"/>
            <p:cNvGrpSpPr>
              <a:grpSpLocks/>
            </p:cNvGrpSpPr>
            <p:nvPr/>
          </p:nvGrpSpPr>
          <p:grpSpPr bwMode="auto">
            <a:xfrm>
              <a:off x="4222734" y="4811990"/>
              <a:ext cx="107950" cy="617537"/>
              <a:chOff x="5143483" y="3490902"/>
              <a:chExt cx="108021" cy="618164"/>
            </a:xfrm>
          </p:grpSpPr>
          <p:sp>
            <p:nvSpPr>
              <p:cNvPr id="306" name="円柱 305"/>
              <p:cNvSpPr/>
              <p:nvPr/>
            </p:nvSpPr>
            <p:spPr>
              <a:xfrm>
                <a:off x="5143483" y="3929497"/>
                <a:ext cx="108021" cy="179569"/>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07" name="円柱 306"/>
              <p:cNvSpPr/>
              <p:nvPr/>
            </p:nvSpPr>
            <p:spPr>
              <a:xfrm>
                <a:off x="5143483" y="3805546"/>
                <a:ext cx="108021" cy="179569"/>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08" name="円柱 307"/>
              <p:cNvSpPr/>
              <p:nvPr/>
            </p:nvSpPr>
            <p:spPr>
              <a:xfrm>
                <a:off x="5143483" y="3686362"/>
                <a:ext cx="108021" cy="179570"/>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09" name="円柱 308"/>
              <p:cNvSpPr/>
              <p:nvPr/>
            </p:nvSpPr>
            <p:spPr>
              <a:xfrm>
                <a:off x="5143483" y="3571946"/>
                <a:ext cx="108021" cy="179570"/>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10" name="円柱 309"/>
              <p:cNvSpPr/>
              <p:nvPr/>
            </p:nvSpPr>
            <p:spPr>
              <a:xfrm>
                <a:off x="5143483" y="3490902"/>
                <a:ext cx="108021" cy="144609"/>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grpSp>
          <p:nvGrpSpPr>
            <p:cNvPr id="311" name="グループ化 260"/>
            <p:cNvGrpSpPr>
              <a:grpSpLocks/>
            </p:cNvGrpSpPr>
            <p:nvPr/>
          </p:nvGrpSpPr>
          <p:grpSpPr bwMode="auto">
            <a:xfrm>
              <a:off x="4408471" y="4902477"/>
              <a:ext cx="107950" cy="708025"/>
              <a:chOff x="5829278" y="3705227"/>
              <a:chExt cx="108013" cy="708632"/>
            </a:xfrm>
          </p:grpSpPr>
          <p:grpSp>
            <p:nvGrpSpPr>
              <p:cNvPr id="312" name="グループ化 52"/>
              <p:cNvGrpSpPr>
                <a:grpSpLocks/>
              </p:cNvGrpSpPr>
              <p:nvPr/>
            </p:nvGrpSpPr>
            <p:grpSpPr bwMode="auto">
              <a:xfrm>
                <a:off x="5829278" y="3752893"/>
                <a:ext cx="108013" cy="660966"/>
                <a:chOff x="5143491" y="3448100"/>
                <a:chExt cx="108013" cy="660966"/>
              </a:xfrm>
            </p:grpSpPr>
            <p:sp>
              <p:nvSpPr>
                <p:cNvPr id="314" name="円柱 313"/>
                <p:cNvSpPr/>
                <p:nvPr/>
              </p:nvSpPr>
              <p:spPr>
                <a:xfrm>
                  <a:off x="5143491" y="3929525"/>
                  <a:ext cx="108013" cy="179541"/>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15" name="円柱 314"/>
                <p:cNvSpPr/>
                <p:nvPr/>
              </p:nvSpPr>
              <p:spPr>
                <a:xfrm>
                  <a:off x="5143491" y="3805594"/>
                  <a:ext cx="108013" cy="179541"/>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16" name="円柱 315"/>
                <p:cNvSpPr/>
                <p:nvPr/>
              </p:nvSpPr>
              <p:spPr>
                <a:xfrm>
                  <a:off x="5143491" y="3686429"/>
                  <a:ext cx="108013" cy="179542"/>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17" name="円柱 316"/>
                <p:cNvSpPr/>
                <p:nvPr/>
              </p:nvSpPr>
              <p:spPr>
                <a:xfrm>
                  <a:off x="5143491" y="3572031"/>
                  <a:ext cx="108013" cy="179542"/>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18" name="円柱 317"/>
                <p:cNvSpPr/>
                <p:nvPr/>
              </p:nvSpPr>
              <p:spPr>
                <a:xfrm>
                  <a:off x="5143491" y="3448100"/>
                  <a:ext cx="108013" cy="179542"/>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sp>
            <p:nvSpPr>
              <p:cNvPr id="313" name="円柱 312"/>
              <p:cNvSpPr/>
              <p:nvPr/>
            </p:nvSpPr>
            <p:spPr>
              <a:xfrm>
                <a:off x="5829278" y="3705227"/>
                <a:ext cx="108013" cy="108043"/>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grpSp>
          <p:nvGrpSpPr>
            <p:cNvPr id="319" name="グループ化 264"/>
            <p:cNvGrpSpPr>
              <a:grpSpLocks/>
            </p:cNvGrpSpPr>
            <p:nvPr/>
          </p:nvGrpSpPr>
          <p:grpSpPr bwMode="auto">
            <a:xfrm>
              <a:off x="5079984" y="4150002"/>
              <a:ext cx="107950" cy="708025"/>
              <a:chOff x="6500812" y="2952750"/>
              <a:chExt cx="108027" cy="708653"/>
            </a:xfrm>
          </p:grpSpPr>
          <p:grpSp>
            <p:nvGrpSpPr>
              <p:cNvPr id="320" name="グループ化 59"/>
              <p:cNvGrpSpPr>
                <a:grpSpLocks/>
              </p:cNvGrpSpPr>
              <p:nvPr/>
            </p:nvGrpSpPr>
            <p:grpSpPr bwMode="auto">
              <a:xfrm>
                <a:off x="6500812" y="3000435"/>
                <a:ext cx="108027" cy="660984"/>
                <a:chOff x="5143477" y="3448086"/>
                <a:chExt cx="108027" cy="660979"/>
              </a:xfrm>
            </p:grpSpPr>
            <p:sp>
              <p:nvSpPr>
                <p:cNvPr id="322" name="円柱 321"/>
                <p:cNvSpPr/>
                <p:nvPr/>
              </p:nvSpPr>
              <p:spPr>
                <a:xfrm>
                  <a:off x="5143477" y="3929520"/>
                  <a:ext cx="108027" cy="17954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23" name="円柱 322"/>
                <p:cNvSpPr/>
                <p:nvPr/>
              </p:nvSpPr>
              <p:spPr>
                <a:xfrm>
                  <a:off x="5143477" y="3805587"/>
                  <a:ext cx="108027" cy="17954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24" name="円柱 126"/>
                <p:cNvSpPr/>
                <p:nvPr/>
              </p:nvSpPr>
              <p:spPr>
                <a:xfrm>
                  <a:off x="5143477" y="3686419"/>
                  <a:ext cx="108027" cy="179546"/>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25" name="円柱 324"/>
                <p:cNvSpPr/>
                <p:nvPr/>
              </p:nvSpPr>
              <p:spPr>
                <a:xfrm>
                  <a:off x="5143477" y="3572018"/>
                  <a:ext cx="108027" cy="179546"/>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26" name="円柱 325"/>
                <p:cNvSpPr/>
                <p:nvPr/>
              </p:nvSpPr>
              <p:spPr>
                <a:xfrm>
                  <a:off x="5143477" y="3448086"/>
                  <a:ext cx="108027" cy="179546"/>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sp>
            <p:nvSpPr>
              <p:cNvPr id="321" name="円柱 320"/>
              <p:cNvSpPr/>
              <p:nvPr/>
            </p:nvSpPr>
            <p:spPr>
              <a:xfrm>
                <a:off x="6500812" y="2952750"/>
                <a:ext cx="108027" cy="108045"/>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sp>
          <p:nvSpPr>
            <p:cNvPr id="327" name="正方形/長方形 326"/>
            <p:cNvSpPr/>
            <p:nvPr/>
          </p:nvSpPr>
          <p:spPr>
            <a:xfrm>
              <a:off x="3508344" y="5687952"/>
              <a:ext cx="618870"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smtClean="0">
                  <a:solidFill>
                    <a:srgbClr val="002060"/>
                  </a:solidFill>
                </a:rPr>
                <a:t>三重</a:t>
              </a:r>
              <a:endParaRPr lang="en-US" altLang="ja-JP" sz="800" b="1" dirty="0">
                <a:solidFill>
                  <a:srgbClr val="002060"/>
                </a:solidFill>
              </a:endParaRPr>
            </a:p>
            <a:p>
              <a:pPr algn="ctr">
                <a:lnSpc>
                  <a:spcPts val="800"/>
                </a:lnSpc>
                <a:defRPr/>
              </a:pPr>
              <a:r>
                <a:rPr lang="ja-JP" altLang="en-US" sz="800" b="1" dirty="0">
                  <a:solidFill>
                    <a:srgbClr val="002060"/>
                  </a:solidFill>
                </a:rPr>
                <a:t> </a:t>
              </a:r>
              <a:r>
                <a:rPr lang="en-US" altLang="ja-JP" sz="800" b="1" dirty="0" smtClean="0">
                  <a:solidFill>
                    <a:srgbClr val="002060"/>
                  </a:solidFill>
                </a:rPr>
                <a:t>4:25</a:t>
              </a:r>
              <a:endParaRPr lang="ja-JP" altLang="en-US" sz="800" b="1" dirty="0">
                <a:solidFill>
                  <a:srgbClr val="002060"/>
                </a:solidFill>
              </a:endParaRPr>
            </a:p>
          </p:txBody>
        </p:sp>
        <p:grpSp>
          <p:nvGrpSpPr>
            <p:cNvPr id="328" name="グループ化 72"/>
            <p:cNvGrpSpPr>
              <a:grpSpLocks/>
            </p:cNvGrpSpPr>
            <p:nvPr/>
          </p:nvGrpSpPr>
          <p:grpSpPr bwMode="auto">
            <a:xfrm>
              <a:off x="3970301" y="4597679"/>
              <a:ext cx="107970" cy="536572"/>
              <a:chOff x="4929165" y="4000507"/>
              <a:chExt cx="108025" cy="537187"/>
            </a:xfrm>
          </p:grpSpPr>
          <p:sp>
            <p:nvSpPr>
              <p:cNvPr id="329" name="円柱 328"/>
              <p:cNvSpPr/>
              <p:nvPr/>
            </p:nvSpPr>
            <p:spPr>
              <a:xfrm>
                <a:off x="4929185" y="4358101"/>
                <a:ext cx="108005" cy="179593"/>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30" name="円柱 329"/>
              <p:cNvSpPr/>
              <p:nvPr/>
            </p:nvSpPr>
            <p:spPr>
              <a:xfrm>
                <a:off x="4929185" y="4238902"/>
                <a:ext cx="108005" cy="179594"/>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31" name="円柱 330"/>
              <p:cNvSpPr/>
              <p:nvPr/>
            </p:nvSpPr>
            <p:spPr>
              <a:xfrm>
                <a:off x="4929185" y="4119703"/>
                <a:ext cx="108005" cy="179593"/>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332" name="円柱 331"/>
              <p:cNvSpPr/>
              <p:nvPr/>
            </p:nvSpPr>
            <p:spPr>
              <a:xfrm>
                <a:off x="4929165" y="4000507"/>
                <a:ext cx="108005" cy="179594"/>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grpSp>
        <p:sp>
          <p:nvSpPr>
            <p:cNvPr id="333" name="正方形/長方形 332"/>
            <p:cNvSpPr/>
            <p:nvPr/>
          </p:nvSpPr>
          <p:spPr>
            <a:xfrm>
              <a:off x="4236962" y="4667303"/>
              <a:ext cx="642939" cy="252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a:solidFill>
                    <a:srgbClr val="002060"/>
                  </a:solidFill>
                </a:rPr>
                <a:t>山梨</a:t>
              </a:r>
              <a:endParaRPr lang="en-US" altLang="ja-JP" sz="800" b="1" dirty="0">
                <a:solidFill>
                  <a:srgbClr val="002060"/>
                </a:solidFill>
              </a:endParaRPr>
            </a:p>
            <a:p>
              <a:pPr algn="ctr">
                <a:lnSpc>
                  <a:spcPts val="800"/>
                </a:lnSpc>
                <a:defRPr/>
              </a:pPr>
              <a:r>
                <a:rPr lang="en-US" altLang="ja-JP" sz="800" b="1" dirty="0" smtClean="0">
                  <a:solidFill>
                    <a:srgbClr val="002060"/>
                  </a:solidFill>
                </a:rPr>
                <a:t>5:07</a:t>
              </a:r>
              <a:endParaRPr lang="ja-JP" altLang="en-US" sz="800" b="1" dirty="0">
                <a:solidFill>
                  <a:srgbClr val="002060"/>
                </a:solidFill>
              </a:endParaRPr>
            </a:p>
          </p:txBody>
        </p:sp>
        <p:sp>
          <p:nvSpPr>
            <p:cNvPr id="334" name="正方形/長方形 333"/>
            <p:cNvSpPr/>
            <p:nvPr/>
          </p:nvSpPr>
          <p:spPr>
            <a:xfrm>
              <a:off x="3907719" y="4480724"/>
              <a:ext cx="642937"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800"/>
                </a:lnSpc>
                <a:defRPr/>
              </a:pPr>
              <a:r>
                <a:rPr lang="ja-JP" altLang="en-US" sz="800" b="1" dirty="0">
                  <a:solidFill>
                    <a:srgbClr val="002060"/>
                  </a:solidFill>
                </a:rPr>
                <a:t>長野</a:t>
              </a:r>
              <a:endParaRPr lang="en-US" altLang="ja-JP" sz="800" b="1" dirty="0">
                <a:solidFill>
                  <a:srgbClr val="002060"/>
                </a:solidFill>
              </a:endParaRPr>
            </a:p>
            <a:p>
              <a:pPr algn="ctr">
                <a:lnSpc>
                  <a:spcPts val="800"/>
                </a:lnSpc>
                <a:defRPr/>
              </a:pPr>
              <a:r>
                <a:rPr lang="ja-JP" altLang="en-US" sz="800" b="1" dirty="0">
                  <a:solidFill>
                    <a:srgbClr val="002060"/>
                  </a:solidFill>
                </a:rPr>
                <a:t> </a:t>
              </a:r>
              <a:r>
                <a:rPr lang="en-US" altLang="ja-JP" sz="800" b="1" dirty="0" smtClean="0">
                  <a:solidFill>
                    <a:srgbClr val="002060"/>
                  </a:solidFill>
                </a:rPr>
                <a:t>4:50</a:t>
              </a:r>
              <a:endParaRPr lang="ja-JP" altLang="en-US" sz="800" b="1" dirty="0">
                <a:solidFill>
                  <a:srgbClr val="002060"/>
                </a:solidFill>
              </a:endParaRPr>
            </a:p>
          </p:txBody>
        </p:sp>
        <p:sp>
          <p:nvSpPr>
            <p:cNvPr id="335" name="円柱 334"/>
            <p:cNvSpPr/>
            <p:nvPr/>
          </p:nvSpPr>
          <p:spPr>
            <a:xfrm>
              <a:off x="3970321" y="4550052"/>
              <a:ext cx="107950" cy="107950"/>
            </a:xfrm>
            <a:prstGeom prst="can">
              <a:avLst>
                <a:gd name="adj" fmla="val 54999"/>
              </a:avLst>
            </a:prstGeom>
            <a:solidFill>
              <a:schemeClr val="accent1">
                <a:lumMod val="40000"/>
                <a:lumOff val="6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tx1"/>
                </a:solidFill>
              </a:endParaRPr>
            </a:p>
          </p:txBody>
        </p:sp>
        <p:sp>
          <p:nvSpPr>
            <p:cNvPr id="217" name="正方形/長方形 216"/>
            <p:cNvSpPr/>
            <p:nvPr/>
          </p:nvSpPr>
          <p:spPr>
            <a:xfrm>
              <a:off x="3886494" y="6000768"/>
              <a:ext cx="1667443" cy="220573"/>
            </a:xfrm>
            <a:prstGeom prst="rect">
              <a:avLst/>
            </a:prstGeom>
          </p:spPr>
          <p:txBody>
            <a:bodyPr wrap="none">
              <a:spAutoFit/>
            </a:bodyPr>
            <a:lstStyle/>
            <a:p>
              <a:pPr eaLnBrk="0" hangingPunct="0">
                <a:lnSpc>
                  <a:spcPts val="960"/>
                </a:lnSpc>
                <a:defRPr/>
              </a:pPr>
              <a:r>
                <a:rPr lang="ja-JP" altLang="en-US" sz="800" dirty="0" smtClean="0">
                  <a:latin typeface="Century" pitchFamily="18" charset="0"/>
                  <a:cs typeface="Times New Roman" pitchFamily="18" charset="0"/>
                </a:rPr>
                <a:t>　</a:t>
              </a:r>
              <a:r>
                <a:rPr lang="ja-JP" altLang="ja-JP" sz="800" dirty="0" smtClean="0">
                  <a:latin typeface="Century" pitchFamily="18" charset="0"/>
                  <a:cs typeface="Times New Roman" pitchFamily="18" charset="0"/>
                </a:rPr>
                <a:t>（</a:t>
              </a:r>
              <a:r>
                <a:rPr lang="en-US" altLang="ja-JP" sz="800" dirty="0" smtClean="0">
                  <a:latin typeface="Century" pitchFamily="18" charset="0"/>
                  <a:cs typeface="Times New Roman" pitchFamily="18" charset="0"/>
                </a:rPr>
                <a:t>Yahoo!</a:t>
              </a:r>
              <a:r>
                <a:rPr lang="ja-JP" altLang="en-US" sz="800" dirty="0" smtClean="0">
                  <a:latin typeface="Century" pitchFamily="18" charset="0"/>
                  <a:cs typeface="Times New Roman" pitchFamily="18" charset="0"/>
                </a:rPr>
                <a:t>路線情報より独自作成）</a:t>
              </a:r>
              <a:endParaRPr lang="ja-JP" altLang="en-US" sz="800" dirty="0"/>
            </a:p>
          </p:txBody>
        </p:sp>
      </p:grpSp>
      <p:sp>
        <p:nvSpPr>
          <p:cNvPr id="336" name="テキスト プレースホルダ 6"/>
          <p:cNvSpPr txBox="1">
            <a:spLocks/>
          </p:cNvSpPr>
          <p:nvPr/>
        </p:nvSpPr>
        <p:spPr bwMode="auto">
          <a:xfrm>
            <a:off x="171450" y="1363633"/>
            <a:ext cx="8901144" cy="1663715"/>
          </a:xfrm>
          <a:prstGeom prst="rect">
            <a:avLst/>
          </a:prstGeom>
          <a:noFill/>
          <a:ln w="9525">
            <a:noFill/>
            <a:miter lim="800000"/>
            <a:headEnd/>
            <a:tailEnd/>
          </a:ln>
        </p:spPr>
        <p:txBody>
          <a:bodyPr vert="horz" wrap="square" lIns="91440" tIns="45720" rIns="3600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52400" indent="-152400" eaLnBrk="1" hangingPunct="1">
              <a:spcBef>
                <a:spcPct val="0"/>
              </a:spcBef>
              <a:spcAft>
                <a:spcPts val="600"/>
              </a:spcAft>
              <a:buFont typeface="Arial" charset="0"/>
              <a:buNone/>
            </a:pPr>
            <a:r>
              <a:rPr lang="ja-JP" altLang="en-US" sz="1300" dirty="0" smtClean="0">
                <a:latin typeface="ＭＳ 明朝" pitchFamily="17" charset="-128"/>
                <a:ea typeface="ＭＳ 明朝" pitchFamily="17" charset="-128"/>
              </a:rPr>
              <a:t>◆我が国の交通ネットワークは、大都市圏中心に整備しており、地方では、未だに交通ネットワークが十分でないところも多い。</a:t>
            </a:r>
            <a:endParaRPr lang="en-US" altLang="ja-JP" sz="1300" dirty="0" smtClean="0">
              <a:latin typeface="ＭＳ 明朝" pitchFamily="17" charset="-128"/>
              <a:ea typeface="ＭＳ 明朝" pitchFamily="17" charset="-128"/>
            </a:endParaRPr>
          </a:p>
          <a:p>
            <a:pPr marL="152400" indent="-152400" eaLnBrk="1" hangingPunct="1">
              <a:spcBef>
                <a:spcPct val="0"/>
              </a:spcBef>
              <a:spcAft>
                <a:spcPts val="600"/>
              </a:spcAft>
              <a:buFont typeface="Arial" charset="0"/>
              <a:buNone/>
            </a:pPr>
            <a:r>
              <a:rPr lang="ja-JP" altLang="en-US" sz="1300" dirty="0" smtClean="0">
                <a:latin typeface="ＭＳ 明朝" pitchFamily="17" charset="-128"/>
                <a:ea typeface="ＭＳ 明朝" pitchFamily="17" charset="-128"/>
              </a:rPr>
              <a:t>◆このため、企業立地の停滞や人口流出などを招き、地方の発展を阻害しており、緊急時の医療機関への移動、災害・事故時の対応など、地域住民の生活にも大きな影響を及ぼす。</a:t>
            </a:r>
            <a:endParaRPr lang="en-US" altLang="ja-JP" sz="1300" dirty="0" smtClean="0">
              <a:latin typeface="ＭＳ 明朝" pitchFamily="17" charset="-128"/>
              <a:ea typeface="ＭＳ 明朝" pitchFamily="17" charset="-128"/>
            </a:endParaRPr>
          </a:p>
          <a:p>
            <a:pPr marL="152400" indent="-152400" eaLnBrk="1" hangingPunct="1">
              <a:spcBef>
                <a:spcPct val="0"/>
              </a:spcBef>
              <a:spcAft>
                <a:spcPts val="600"/>
              </a:spcAft>
              <a:buFont typeface="Arial" charset="0"/>
              <a:buNone/>
            </a:pPr>
            <a:r>
              <a:rPr lang="ja-JP" altLang="en-US" sz="1300" dirty="0" smtClean="0">
                <a:latin typeface="ＭＳ 明朝" pitchFamily="17" charset="-128"/>
                <a:ea typeface="ＭＳ 明朝" pitchFamily="17" charset="-128"/>
              </a:rPr>
              <a:t>◆日本海側と太平洋側、また東日本と西日本が相互に支え合う複軸型の国土構造を実現するとともに、災害時の命の道となる高規格道路などの整備を促進し、国全体としてのリスクの分散とバックアップ体制を構築する必要がある。</a:t>
            </a:r>
            <a:endParaRPr lang="en-US" altLang="ja-JP" sz="1300" dirty="0" smtClean="0">
              <a:latin typeface="ＭＳ 明朝" pitchFamily="17" charset="-128"/>
              <a:ea typeface="ＭＳ 明朝" pitchFamily="17" charset="-128"/>
            </a:endParaRPr>
          </a:p>
        </p:txBody>
      </p:sp>
      <p:sp>
        <p:nvSpPr>
          <p:cNvPr id="338" name="正方形/長方形 140"/>
          <p:cNvSpPr>
            <a:spLocks noChangeArrowheads="1"/>
          </p:cNvSpPr>
          <p:nvPr/>
        </p:nvSpPr>
        <p:spPr bwMode="auto">
          <a:xfrm>
            <a:off x="0" y="0"/>
            <a:ext cx="7199312" cy="431800"/>
          </a:xfrm>
          <a:prstGeom prst="rect">
            <a:avLst/>
          </a:prstGeom>
          <a:noFill/>
          <a:ln w="25400" algn="ctr">
            <a:noFill/>
            <a:miter lim="800000"/>
            <a:headEnd/>
            <a:tailEnd/>
          </a:ln>
        </p:spPr>
        <p:txBody>
          <a:bodyPr tIns="0" bIns="0" anchor="ctr"/>
          <a:lstStyle/>
          <a:p>
            <a:pPr fontAlgn="b">
              <a:lnSpc>
                <a:spcPts val="1800"/>
              </a:lnSpc>
            </a:pPr>
            <a:r>
              <a:rPr lang="ja-JP" altLang="en-US" sz="1200" b="1" dirty="0" smtClean="0">
                <a:latin typeface="ＭＳ ゴシック" pitchFamily="49" charset="-128"/>
                <a:ea typeface="ＭＳ ゴシック" pitchFamily="49" charset="-128"/>
              </a:rPr>
              <a:t>　</a:t>
            </a:r>
            <a:r>
              <a:rPr lang="en-US" altLang="ja-JP" sz="1200" b="1" dirty="0" smtClean="0">
                <a:latin typeface="ＭＳ ゴシック" pitchFamily="49" charset="-128"/>
                <a:ea typeface="ＭＳ ゴシック" pitchFamily="49" charset="-128"/>
              </a:rPr>
              <a:t>【</a:t>
            </a:r>
            <a:r>
              <a:rPr lang="ja-JP" altLang="en-US" sz="1200" b="1" dirty="0" smtClean="0">
                <a:latin typeface="ＭＳ ゴシック" pitchFamily="49" charset="-128"/>
                <a:ea typeface="ＭＳ ゴシック" pitchFamily="49" charset="-128"/>
              </a:rPr>
              <a:t>強靭な国土づくり</a:t>
            </a:r>
            <a:r>
              <a:rPr lang="en-US" altLang="ja-JP" sz="1200" b="1" dirty="0" smtClean="0">
                <a:latin typeface="ＭＳ ゴシック" pitchFamily="49" charset="-128"/>
                <a:ea typeface="ＭＳ ゴシック" pitchFamily="49" charset="-128"/>
              </a:rPr>
              <a:t>】</a:t>
            </a:r>
            <a:endParaRPr lang="ja-JP" altLang="en-US" sz="1200"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8866914" y="6509587"/>
            <a:ext cx="415636" cy="276999"/>
          </a:xfrm>
          <a:prstGeom prst="rect">
            <a:avLst/>
          </a:prstGeom>
          <a:noFill/>
        </p:spPr>
        <p:txBody>
          <a:bodyPr wrap="square" rtlCol="0">
            <a:spAutoFit/>
          </a:bodyPr>
          <a:lstStyle/>
          <a:p>
            <a:r>
              <a:rPr kumimoji="1" lang="en-US" altLang="ja-JP" sz="1200" dirty="0" smtClean="0">
                <a:solidFill>
                  <a:schemeClr val="bg1">
                    <a:lumMod val="65000"/>
                  </a:schemeClr>
                </a:solidFill>
              </a:rPr>
              <a:t>20</a:t>
            </a:r>
            <a:endParaRPr kumimoji="1" lang="ja-JP" altLang="en-US" sz="1200" dirty="0">
              <a:solidFill>
                <a:schemeClr val="bg1">
                  <a:lumMod val="65000"/>
                </a:schemeClr>
              </a:solidFill>
            </a:endParaRPr>
          </a:p>
        </p:txBody>
      </p:sp>
      <p:sp>
        <p:nvSpPr>
          <p:cNvPr id="24" name="テキスト ボックス 28"/>
          <p:cNvSpPr txBox="1">
            <a:spLocks noChangeArrowheads="1"/>
          </p:cNvSpPr>
          <p:nvPr/>
        </p:nvSpPr>
        <p:spPr bwMode="auto">
          <a:xfrm>
            <a:off x="211137" y="568091"/>
            <a:ext cx="8647143" cy="461665"/>
          </a:xfrm>
          <a:prstGeom prst="rect">
            <a:avLst/>
          </a:prstGeom>
          <a:noFill/>
          <a:ln w="9525">
            <a:noFill/>
            <a:miter lim="800000"/>
            <a:headEnd/>
            <a:tailEnd/>
          </a:ln>
        </p:spPr>
        <p:txBody>
          <a:bodyPr wrap="square">
            <a:spAutoFit/>
          </a:bodyPr>
          <a:lstStyle/>
          <a:p>
            <a:pPr marL="85725" indent="-85725">
              <a:defRPr/>
            </a:pPr>
            <a:r>
              <a:rPr lang="ja-JP" altLang="en-US" sz="1200" dirty="0" smtClean="0">
                <a:latin typeface="ＭＳ Ｐゴシック" pitchFamily="50" charset="-128"/>
                <a:ea typeface="ＭＳ Ｐゴシック" pitchFamily="50" charset="-128"/>
              </a:rPr>
              <a:t>○地域の高速交通網の整備促進</a:t>
            </a:r>
            <a:endParaRPr lang="en-US" altLang="ja-JP" sz="1200" dirty="0" smtClean="0">
              <a:latin typeface="ＭＳ Ｐゴシック" pitchFamily="50" charset="-128"/>
              <a:ea typeface="ＭＳ Ｐゴシック" pitchFamily="50" charset="-128"/>
            </a:endParaRPr>
          </a:p>
          <a:p>
            <a:pPr marL="358775" indent="-177800" eaLnBrk="0" hangingPunct="0">
              <a:spcBef>
                <a:spcPts val="0"/>
              </a:spcBef>
              <a:spcAft>
                <a:spcPts val="0"/>
              </a:spcAft>
              <a:defRPr/>
            </a:pPr>
            <a:r>
              <a:rPr lang="ja-JP" altLang="en-US" sz="1200" dirty="0" smtClean="0">
                <a:latin typeface="ＭＳ Ｐ明朝" pitchFamily="18" charset="-128"/>
                <a:ea typeface="ＭＳ Ｐ明朝" pitchFamily="18" charset="-128"/>
              </a:rPr>
              <a:t>　地域における道路、鉄道、航空路線の整備を促進し、全国をネットワーク化</a:t>
            </a:r>
          </a:p>
        </p:txBody>
      </p:sp>
      <p:grpSp>
        <p:nvGrpSpPr>
          <p:cNvPr id="25" name="グループ化 24"/>
          <p:cNvGrpSpPr/>
          <p:nvPr/>
        </p:nvGrpSpPr>
        <p:grpSpPr>
          <a:xfrm>
            <a:off x="2143108" y="1129543"/>
            <a:ext cx="3143272" cy="2228019"/>
            <a:chOff x="820346" y="2852576"/>
            <a:chExt cx="3473405" cy="2462025"/>
          </a:xfrm>
        </p:grpSpPr>
        <p:pic>
          <p:nvPicPr>
            <p:cNvPr id="26" name="Picture 3"/>
            <p:cNvPicPr>
              <a:picLocks noChangeAspect="1" noChangeArrowheads="1"/>
            </p:cNvPicPr>
            <p:nvPr/>
          </p:nvPicPr>
          <p:blipFill>
            <a:blip r:embed="rId2" cstate="screen"/>
            <a:srcRect/>
            <a:stretch>
              <a:fillRect/>
            </a:stretch>
          </p:blipFill>
          <p:spPr bwMode="auto">
            <a:xfrm>
              <a:off x="820346" y="2852576"/>
              <a:ext cx="3394463" cy="2412874"/>
            </a:xfrm>
            <a:prstGeom prst="rect">
              <a:avLst/>
            </a:prstGeom>
            <a:noFill/>
            <a:ln w="9525">
              <a:noFill/>
              <a:miter lim="800000"/>
              <a:headEnd/>
              <a:tailEnd/>
            </a:ln>
          </p:spPr>
        </p:pic>
        <p:sp>
          <p:nvSpPr>
            <p:cNvPr id="27" name="テキスト ボックス 284"/>
            <p:cNvSpPr txBox="1">
              <a:spLocks noChangeArrowheads="1"/>
            </p:cNvSpPr>
            <p:nvPr/>
          </p:nvSpPr>
          <p:spPr bwMode="auto">
            <a:xfrm>
              <a:off x="1500166" y="5076529"/>
              <a:ext cx="2793585" cy="238072"/>
            </a:xfrm>
            <a:prstGeom prst="rect">
              <a:avLst/>
            </a:prstGeom>
            <a:solidFill>
              <a:schemeClr val="bg1"/>
            </a:solidFill>
            <a:ln w="9525">
              <a:noFill/>
              <a:miter lim="800000"/>
              <a:headEnd/>
              <a:tailEnd/>
            </a:ln>
          </p:spPr>
          <p:txBody>
            <a:bodyPr wrap="square">
              <a:spAutoFit/>
            </a:bodyPr>
            <a:lstStyle/>
            <a:p>
              <a:r>
                <a:rPr lang="ja-JP" altLang="en-US" sz="800" dirty="0">
                  <a:latin typeface="ＭＳ Ｐ明朝" charset="-128"/>
                  <a:ea typeface="ＭＳ Ｐ明朝" charset="-128"/>
                </a:rPr>
                <a:t>資料</a:t>
              </a:r>
              <a:r>
                <a:rPr lang="ja-JP" altLang="en-US" sz="800" dirty="0" smtClean="0">
                  <a:latin typeface="ＭＳ Ｐ明朝" charset="-128"/>
                  <a:ea typeface="ＭＳ Ｐ明朝" charset="-128"/>
                </a:rPr>
                <a:t>：独立行政法人鉄道建設・運輸施設整備支援機構</a:t>
              </a:r>
              <a:endParaRPr lang="en-US" altLang="ja-JP" sz="800" dirty="0" smtClean="0">
                <a:latin typeface="ＭＳ Ｐ明朝" charset="-128"/>
                <a:ea typeface="ＭＳ Ｐ明朝" charset="-128"/>
              </a:endParaRPr>
            </a:p>
          </p:txBody>
        </p:sp>
      </p:grpSp>
      <p:grpSp>
        <p:nvGrpSpPr>
          <p:cNvPr id="28" name="グループ化 27"/>
          <p:cNvGrpSpPr/>
          <p:nvPr/>
        </p:nvGrpSpPr>
        <p:grpSpPr>
          <a:xfrm>
            <a:off x="142844" y="159983"/>
            <a:ext cx="8928100" cy="301657"/>
            <a:chOff x="0" y="-234968"/>
            <a:chExt cx="8928100" cy="301657"/>
          </a:xfrm>
        </p:grpSpPr>
        <p:sp>
          <p:nvSpPr>
            <p:cNvPr id="29" name="正方形/長方形 28"/>
            <p:cNvSpPr/>
            <p:nvPr/>
          </p:nvSpPr>
          <p:spPr>
            <a:xfrm>
              <a:off x="0" y="-234968"/>
              <a:ext cx="8928100" cy="301657"/>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30" name="正方形/長方形 29"/>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９－１</a:t>
              </a:r>
              <a:endParaRPr lang="ja-JP" altLang="en-US" sz="1400" b="1" dirty="0">
                <a:solidFill>
                  <a:schemeClr val="tx1"/>
                </a:solidFill>
                <a:latin typeface="ＭＳ ゴシック" pitchFamily="49" charset="-128"/>
                <a:ea typeface="ＭＳ ゴシック" pitchFamily="49" charset="-128"/>
              </a:endParaRPr>
            </a:p>
          </p:txBody>
        </p:sp>
        <p:sp>
          <p:nvSpPr>
            <p:cNvPr id="31" name="正方形/長方形 30"/>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27825" algn="r"/>
                </a:tabLst>
                <a:defRPr/>
              </a:pPr>
              <a:r>
                <a:rPr lang="ja-JP" altLang="en-US" sz="1400" dirty="0" smtClean="0">
                  <a:solidFill>
                    <a:schemeClr val="tx1"/>
                  </a:solidFill>
                </a:rPr>
                <a:t>　都市と地方のネットワーク化による地方の自立と分散を促進</a:t>
              </a:r>
              <a:r>
                <a:rPr lang="en-US" altLang="ja-JP" sz="1400" dirty="0" smtClean="0">
                  <a:solidFill>
                    <a:schemeClr val="tx1"/>
                  </a:solidFill>
                </a:rPr>
                <a:t>	</a:t>
              </a:r>
              <a:endParaRPr lang="ja-JP" altLang="en-US" sz="1400" dirty="0" smtClean="0">
                <a:solidFill>
                  <a:schemeClr val="tx1"/>
                </a:solidFill>
              </a:endParaRPr>
            </a:p>
          </p:txBody>
        </p:sp>
      </p:grpSp>
      <p:sp>
        <p:nvSpPr>
          <p:cNvPr id="33" name="テキスト ボックス 124"/>
          <p:cNvSpPr txBox="1">
            <a:spLocks noChangeArrowheads="1"/>
          </p:cNvSpPr>
          <p:nvPr/>
        </p:nvSpPr>
        <p:spPr bwMode="auto">
          <a:xfrm>
            <a:off x="4933950" y="5595975"/>
            <a:ext cx="4033868" cy="692497"/>
          </a:xfrm>
          <a:prstGeom prst="rect">
            <a:avLst/>
          </a:prstGeom>
          <a:solidFill>
            <a:schemeClr val="bg1"/>
          </a:solidFill>
          <a:ln w="6350">
            <a:solidFill>
              <a:schemeClr val="tx1"/>
            </a:solidFill>
            <a:miter lim="800000"/>
            <a:headEnd/>
            <a:tailEnd/>
          </a:ln>
        </p:spPr>
        <p:txBody>
          <a:bodyPr wrap="square" rIns="36000">
            <a:spAutoFit/>
          </a:bodyPr>
          <a:lstStyle/>
          <a:p>
            <a:pPr>
              <a:defRPr/>
            </a:pPr>
            <a:endParaRPr lang="en-US" altLang="ja-JP" sz="400" dirty="0">
              <a:latin typeface="Calibri" pitchFamily="34" charset="0"/>
            </a:endParaRPr>
          </a:p>
          <a:p>
            <a:pPr>
              <a:defRPr/>
            </a:pPr>
            <a:r>
              <a:rPr lang="ja-JP" altLang="en-US" sz="1050" dirty="0">
                <a:latin typeface="ＭＳ Ｐ明朝" pitchFamily="18" charset="-128"/>
                <a:ea typeface="ＭＳ Ｐ明朝" pitchFamily="18" charset="-128"/>
              </a:rPr>
              <a:t>・南海トラフ巨大地震により想定される</a:t>
            </a:r>
            <a:r>
              <a:rPr lang="ja-JP" altLang="en-US" sz="1050" dirty="0">
                <a:solidFill>
                  <a:srgbClr val="FF0000"/>
                </a:solidFill>
                <a:latin typeface="+mn-ea"/>
                <a:ea typeface="+mn-ea"/>
              </a:rPr>
              <a:t>経済的被害は、約２２０兆円</a:t>
            </a:r>
            <a:r>
              <a:rPr lang="en-US" altLang="ja-JP" sz="1050" dirty="0">
                <a:latin typeface="ＭＳ Ｐ明朝" pitchFamily="18" charset="-128"/>
                <a:ea typeface="ＭＳ Ｐ明朝" pitchFamily="18" charset="-128"/>
              </a:rPr>
              <a:t>(※)</a:t>
            </a:r>
          </a:p>
          <a:p>
            <a:pPr>
              <a:defRPr/>
            </a:pPr>
            <a:r>
              <a:rPr lang="ja-JP" altLang="en-US" sz="1050" dirty="0">
                <a:latin typeface="ＭＳ Ｐ明朝" pitchFamily="18" charset="-128"/>
                <a:ea typeface="ＭＳ Ｐ明朝" pitchFamily="18" charset="-128"/>
              </a:rPr>
              <a:t>・</a:t>
            </a:r>
            <a:r>
              <a:rPr lang="ja-JP" altLang="en-US" sz="1050" dirty="0">
                <a:solidFill>
                  <a:srgbClr val="FF0000"/>
                </a:solidFill>
                <a:latin typeface="ＭＳ Ｐ明朝" pitchFamily="18" charset="-128"/>
                <a:ea typeface="ＭＳ Ｐ明朝" pitchFamily="18" charset="-128"/>
              </a:rPr>
              <a:t>事前対策</a:t>
            </a:r>
            <a:r>
              <a:rPr lang="ja-JP" altLang="en-US" sz="1050" dirty="0">
                <a:latin typeface="ＭＳ Ｐ明朝" pitchFamily="18" charset="-128"/>
                <a:ea typeface="ＭＳ Ｐ明朝" pitchFamily="18" charset="-128"/>
              </a:rPr>
              <a:t>（建物耐震化、津波避難の迅速化等）により</a:t>
            </a:r>
            <a:endParaRPr lang="en-US" altLang="ja-JP" sz="1050" dirty="0">
              <a:latin typeface="ＭＳ Ｐ明朝" pitchFamily="18" charset="-128"/>
              <a:ea typeface="ＭＳ Ｐ明朝" pitchFamily="18" charset="-128"/>
            </a:endParaRPr>
          </a:p>
          <a:p>
            <a:pPr>
              <a:defRPr/>
            </a:pPr>
            <a:r>
              <a:rPr lang="en-US" altLang="ja-JP" sz="1050" dirty="0">
                <a:solidFill>
                  <a:srgbClr val="FF0000"/>
                </a:solidFill>
                <a:latin typeface="ＭＳ Ｐ明朝" pitchFamily="18" charset="-128"/>
                <a:ea typeface="ＭＳ Ｐ明朝" pitchFamily="18" charset="-128"/>
              </a:rPr>
              <a:t>  </a:t>
            </a:r>
            <a:r>
              <a:rPr lang="ja-JP" altLang="en-US" sz="1050" dirty="0">
                <a:solidFill>
                  <a:srgbClr val="FF0000"/>
                </a:solidFill>
                <a:latin typeface="ＭＳ Ｐ明朝" pitchFamily="18" charset="-128"/>
                <a:ea typeface="ＭＳ Ｐ明朝" pitchFamily="18" charset="-128"/>
              </a:rPr>
              <a:t>大幅な軽減</a:t>
            </a:r>
            <a:r>
              <a:rPr lang="ja-JP" altLang="en-US" sz="1050" dirty="0">
                <a:latin typeface="ＭＳ Ｐ明朝" pitchFamily="18" charset="-128"/>
                <a:ea typeface="ＭＳ Ｐ明朝" pitchFamily="18" charset="-128"/>
              </a:rPr>
              <a:t>が可能。　　　　　　　　　　　　　　　　　　　</a:t>
            </a:r>
            <a:r>
              <a:rPr lang="ja-JP" altLang="en-US" sz="1050" dirty="0">
                <a:latin typeface="+mj-ea"/>
                <a:ea typeface="+mj-ea"/>
              </a:rPr>
              <a:t> </a:t>
            </a:r>
            <a:r>
              <a:rPr lang="ja-JP" altLang="en-US" sz="1050" u="sng" dirty="0">
                <a:solidFill>
                  <a:srgbClr val="FF0000"/>
                </a:solidFill>
                <a:latin typeface="+mj-ea"/>
                <a:ea typeface="+mj-ea"/>
              </a:rPr>
              <a:t>約１１２兆円</a:t>
            </a:r>
            <a:r>
              <a:rPr lang="ja-JP" altLang="en-US" sz="1050" b="1" dirty="0">
                <a:latin typeface="ＭＳ Ｐ明朝" pitchFamily="18" charset="-128"/>
                <a:ea typeface="ＭＳ Ｐ明朝" pitchFamily="18" charset="-128"/>
              </a:rPr>
              <a:t>　</a:t>
            </a:r>
            <a:r>
              <a:rPr lang="ja-JP" altLang="en-US" sz="1400" b="1" dirty="0">
                <a:latin typeface="HGP創英角ｺﾞｼｯｸUB" pitchFamily="50" charset="-128"/>
                <a:ea typeface="HGP創英角ｺﾞｼｯｸUB" pitchFamily="50" charset="-128"/>
              </a:rPr>
              <a:t>　　</a:t>
            </a:r>
            <a:endParaRPr lang="en-US" altLang="ja-JP" sz="1400" b="1" dirty="0">
              <a:latin typeface="HGP創英角ｺﾞｼｯｸUB" pitchFamily="50" charset="-128"/>
              <a:ea typeface="HGP創英角ｺﾞｼｯｸUB" pitchFamily="50" charset="-128"/>
            </a:endParaRPr>
          </a:p>
        </p:txBody>
      </p:sp>
      <p:sp>
        <p:nvSpPr>
          <p:cNvPr id="34" name="角丸四角形 33"/>
          <p:cNvSpPr/>
          <p:nvPr/>
        </p:nvSpPr>
        <p:spPr>
          <a:xfrm>
            <a:off x="4906963" y="5489613"/>
            <a:ext cx="1143000" cy="206375"/>
          </a:xfrm>
          <a:prstGeom prst="roundRect">
            <a:avLst/>
          </a:prstGeom>
          <a:solidFill>
            <a:srgbClr val="FFCC66"/>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経済的被害</a:t>
            </a:r>
          </a:p>
        </p:txBody>
      </p:sp>
      <p:sp>
        <p:nvSpPr>
          <p:cNvPr id="35" name="テキスト ボックス 134"/>
          <p:cNvSpPr txBox="1">
            <a:spLocks noChangeArrowheads="1"/>
          </p:cNvSpPr>
          <p:nvPr/>
        </p:nvSpPr>
        <p:spPr bwMode="auto">
          <a:xfrm>
            <a:off x="4895852" y="5275299"/>
            <a:ext cx="317341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ＭＳ Ｐ明朝" charset="-128"/>
                <a:ea typeface="ＭＳ Ｐ明朝" charset="-128"/>
              </a:rPr>
              <a:t>出典：「南海トラフ巨大地震の被害想定について（</a:t>
            </a:r>
            <a:r>
              <a:rPr lang="en-US" altLang="ja-JP" sz="900" dirty="0">
                <a:latin typeface="ＭＳ Ｐ明朝" charset="-128"/>
                <a:ea typeface="ＭＳ Ｐ明朝" charset="-128"/>
              </a:rPr>
              <a:t> H24.8.29 </a:t>
            </a:r>
            <a:r>
              <a:rPr lang="ja-JP" altLang="en-US" sz="900" dirty="0">
                <a:latin typeface="ＭＳ Ｐ明朝" charset="-128"/>
                <a:ea typeface="ＭＳ Ｐ明朝" charset="-128"/>
              </a:rPr>
              <a:t>）」</a:t>
            </a:r>
            <a:endParaRPr lang="en-US" altLang="ja-JP" sz="900" dirty="0">
              <a:latin typeface="ＭＳ Ｐ明朝" charset="-128"/>
              <a:ea typeface="ＭＳ Ｐ明朝" charset="-128"/>
            </a:endParaRPr>
          </a:p>
        </p:txBody>
      </p:sp>
      <p:graphicFrame>
        <p:nvGraphicFramePr>
          <p:cNvPr id="36" name="表 35"/>
          <p:cNvGraphicFramePr>
            <a:graphicFrameLocks noGrp="1"/>
          </p:cNvGraphicFramePr>
          <p:nvPr>
            <p:extLst>
              <p:ext uri="{D42A27DB-BD31-4B8C-83A1-F6EECF244321}">
                <p14:modId xmlns="" xmlns:p14="http://schemas.microsoft.com/office/powerpoint/2010/main" val="2286369282"/>
              </p:ext>
            </p:extLst>
          </p:nvPr>
        </p:nvGraphicFramePr>
        <p:xfrm>
          <a:off x="4897438" y="4071942"/>
          <a:ext cx="3998942" cy="1204305"/>
        </p:xfrm>
        <a:graphic>
          <a:graphicData uri="http://schemas.openxmlformats.org/drawingml/2006/table">
            <a:tbl>
              <a:tblPr firstRow="1" bandRow="1">
                <a:tableStyleId>{5C22544A-7EE6-4342-B048-85BDC9FD1C3A}</a:tableStyleId>
              </a:tblPr>
              <a:tblGrid>
                <a:gridCol w="1141422"/>
                <a:gridCol w="1714512"/>
                <a:gridCol w="1143008"/>
              </a:tblGrid>
              <a:tr h="214817">
                <a:tc>
                  <a:txBody>
                    <a:bodyPr/>
                    <a:lstStyle/>
                    <a:p>
                      <a:endParaRPr kumimoji="1" lang="ja-JP" altLang="en-US" sz="1100" dirty="0">
                        <a:solidFill>
                          <a:schemeClr val="tx1"/>
                        </a:solidFill>
                        <a:latin typeface="ＭＳ Ｐ明朝" pitchFamily="18" charset="-128"/>
                        <a:ea typeface="ＭＳ Ｐ明朝" pitchFamily="18"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ＭＳ Ｐ明朝" pitchFamily="18" charset="-128"/>
                          <a:ea typeface="ＭＳ Ｐ明朝" pitchFamily="18" charset="-128"/>
                        </a:rPr>
                        <a:t>現状で指定されている津波避難ビルの有効活用</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05462">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50" baseline="0" dirty="0" smtClean="0">
                          <a:latin typeface="ＭＳ Ｐ明朝" pitchFamily="18" charset="-128"/>
                          <a:ea typeface="ＭＳ Ｐ明朝" pitchFamily="18" charset="-128"/>
                        </a:rPr>
                        <a:t>津波による</a:t>
                      </a:r>
                      <a:endParaRPr kumimoji="1" lang="en-US" altLang="ja-JP" sz="1100" spc="-50" baseline="0" dirty="0" smtClean="0">
                        <a:latin typeface="ＭＳ Ｐ明朝" pitchFamily="18" charset="-128"/>
                        <a:ea typeface="ＭＳ Ｐ明朝"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50" baseline="0" dirty="0" smtClean="0">
                          <a:latin typeface="ＭＳ Ｐ明朝" pitchFamily="18" charset="-128"/>
                          <a:ea typeface="ＭＳ Ｐ明朝" pitchFamily="18" charset="-128"/>
                        </a:rPr>
                        <a:t>死者数（</a:t>
                      </a:r>
                      <a:r>
                        <a:rPr kumimoji="1" lang="en-US" altLang="ja-JP" sz="1100" spc="-50" baseline="0" dirty="0" smtClean="0">
                          <a:latin typeface="ＭＳ Ｐ明朝" pitchFamily="18" charset="-128"/>
                          <a:ea typeface="ＭＳ Ｐ明朝" pitchFamily="18" charset="-128"/>
                        </a:rPr>
                        <a:t>※</a:t>
                      </a:r>
                      <a:r>
                        <a:rPr kumimoji="1" lang="ja-JP" altLang="en-US" sz="1100" spc="-50" baseline="0" dirty="0" smtClean="0">
                          <a:latin typeface="ＭＳ Ｐ明朝" pitchFamily="18" charset="-128"/>
                          <a:ea typeface="ＭＳ Ｐ明朝" pitchFamily="18" charset="-128"/>
                        </a:rPr>
                        <a:t>）</a:t>
                      </a:r>
                      <a:endParaRPr kumimoji="1" lang="en-US" altLang="ja-JP" sz="1100" spc="-50" baseline="0" dirty="0" smtClean="0">
                        <a:latin typeface="ＭＳ Ｐ明朝" pitchFamily="18" charset="-128"/>
                        <a:ea typeface="ＭＳ Ｐ明朝" pitchFamily="18"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ＭＳ Ｐ明朝" pitchFamily="18" charset="-128"/>
                          <a:ea typeface="ＭＳ Ｐ明朝" pitchFamily="18" charset="-128"/>
                        </a:rPr>
                        <a:t>考慮しなかった場合</a:t>
                      </a:r>
                      <a:endParaRPr kumimoji="1" lang="en-US" altLang="ja-JP" sz="1100" dirty="0" smtClean="0">
                        <a:latin typeface="ＭＳ Ｐ明朝" pitchFamily="18" charset="-128"/>
                        <a:ea typeface="ＭＳ Ｐ明朝" pitchFamily="18"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ＭＳ Ｐ明朝" pitchFamily="18" charset="-128"/>
                          <a:ea typeface="ＭＳ Ｐ明朝" pitchFamily="18" charset="-128"/>
                        </a:rPr>
                        <a:t>考慮した場合</a:t>
                      </a:r>
                      <a:endParaRPr kumimoji="1" lang="en-US" altLang="ja-JP" sz="1100" dirty="0" smtClean="0">
                        <a:latin typeface="ＭＳ Ｐ明朝" pitchFamily="18" charset="-128"/>
                        <a:ea typeface="ＭＳ Ｐ明朝" pitchFamily="18"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62">
                <a:tc vMerge="1">
                  <a:txBody>
                    <a:bodyPr/>
                    <a:lstStyle/>
                    <a:p>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ＭＳ Ｐ明朝" pitchFamily="18" charset="-128"/>
                          <a:ea typeface="ＭＳ Ｐ明朝" pitchFamily="18" charset="-128"/>
                        </a:rPr>
                        <a:t>約</a:t>
                      </a:r>
                      <a:r>
                        <a:rPr kumimoji="1" lang="en-US" altLang="ja-JP" sz="1100" dirty="0" smtClean="0">
                          <a:latin typeface="ＭＳ Ｐ明朝" pitchFamily="18" charset="-128"/>
                          <a:ea typeface="ＭＳ Ｐ明朝" pitchFamily="18" charset="-128"/>
                        </a:rPr>
                        <a:t>224,000</a:t>
                      </a:r>
                      <a:r>
                        <a:rPr kumimoji="1" lang="ja-JP" altLang="en-US" sz="1100" dirty="0" smtClean="0">
                          <a:latin typeface="ＭＳ Ｐ明朝" pitchFamily="18" charset="-128"/>
                          <a:ea typeface="ＭＳ Ｐ明朝" pitchFamily="18" charset="-128"/>
                        </a:rPr>
                        <a:t>人</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rgbClr val="FF0000"/>
                          </a:solidFill>
                          <a:latin typeface="ＭＳ Ｐ明朝" pitchFamily="18" charset="-128"/>
                          <a:ea typeface="ＭＳ Ｐ明朝" pitchFamily="18" charset="-128"/>
                        </a:rPr>
                        <a:t>約</a:t>
                      </a:r>
                      <a:r>
                        <a:rPr kumimoji="1" lang="en-US" altLang="ja-JP" sz="1100" b="1" dirty="0" smtClean="0">
                          <a:solidFill>
                            <a:srgbClr val="FF0000"/>
                          </a:solidFill>
                          <a:latin typeface="ＭＳ Ｐ明朝" pitchFamily="18" charset="-128"/>
                          <a:ea typeface="ＭＳ Ｐ明朝" pitchFamily="18" charset="-128"/>
                        </a:rPr>
                        <a:t>157,000</a:t>
                      </a:r>
                      <a:r>
                        <a:rPr kumimoji="1" lang="ja-JP" altLang="en-US" sz="1100" dirty="0" smtClean="0">
                          <a:solidFill>
                            <a:srgbClr val="FF0000"/>
                          </a:solidFill>
                          <a:latin typeface="ＭＳ Ｐ明朝" pitchFamily="18" charset="-128"/>
                          <a:ea typeface="ＭＳ Ｐ明朝" pitchFamily="18" charset="-128"/>
                        </a:rPr>
                        <a:t>人</a:t>
                      </a:r>
                      <a:endParaRPr kumimoji="1" lang="en-US" altLang="ja-JP" sz="1100" dirty="0" smtClean="0">
                        <a:solidFill>
                          <a:srgbClr val="FF0000"/>
                        </a:solidFill>
                        <a:latin typeface="ＭＳ Ｐ明朝" pitchFamily="18" charset="-128"/>
                        <a:ea typeface="ＭＳ Ｐ明朝" pitchFamily="18" charset="-128"/>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5462">
                <a:tc>
                  <a:txBody>
                    <a:bodyPr/>
                    <a:lstStyle/>
                    <a:p>
                      <a:endParaRPr kumimoji="1" lang="ja-JP" altLang="en-US" sz="1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0" dirty="0" smtClean="0">
                          <a:solidFill>
                            <a:schemeClr val="tx1"/>
                          </a:solidFill>
                        </a:rPr>
                        <a:t>建物の耐震性強化</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r>
              <a:tr h="132380">
                <a:tc rowSpan="2">
                  <a:txBody>
                    <a:bodyPr/>
                    <a:lstStyle/>
                    <a:p>
                      <a:pPr algn="ctr"/>
                      <a:r>
                        <a:rPr kumimoji="1" lang="ja-JP" altLang="en-US" sz="1100" spc="-50" baseline="0" dirty="0" smtClean="0">
                          <a:latin typeface="ＭＳ Ｐ明朝" pitchFamily="18" charset="-128"/>
                          <a:ea typeface="ＭＳ Ｐ明朝" pitchFamily="18" charset="-128"/>
                        </a:rPr>
                        <a:t>建物倒壊による</a:t>
                      </a:r>
                      <a:endParaRPr kumimoji="1" lang="en-US" altLang="ja-JP" sz="1100" spc="-50" baseline="0" dirty="0" smtClean="0">
                        <a:latin typeface="ＭＳ Ｐ明朝" pitchFamily="18" charset="-128"/>
                        <a:ea typeface="ＭＳ Ｐ明朝" pitchFamily="18" charset="-128"/>
                      </a:endParaRPr>
                    </a:p>
                    <a:p>
                      <a:pPr algn="ctr"/>
                      <a:r>
                        <a:rPr kumimoji="1" lang="ja-JP" altLang="en-US" sz="1100" spc="-50" baseline="0" dirty="0" smtClean="0">
                          <a:latin typeface="ＭＳ Ｐ明朝" pitchFamily="18" charset="-128"/>
                          <a:ea typeface="ＭＳ Ｐ明朝" pitchFamily="18" charset="-128"/>
                        </a:rPr>
                        <a:t>死者数</a:t>
                      </a:r>
                      <a:endParaRPr kumimoji="1" lang="en-US" altLang="ja-JP" sz="1100" spc="-50" baseline="0" dirty="0" smtClean="0">
                        <a:latin typeface="ＭＳ Ｐ明朝" pitchFamily="18" charset="-128"/>
                        <a:ea typeface="ＭＳ Ｐ明朝" pitchFamily="18"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kern="1200" dirty="0" smtClean="0">
                          <a:solidFill>
                            <a:schemeClr val="dk1"/>
                          </a:solidFill>
                          <a:latin typeface="ＭＳ Ｐ明朝" pitchFamily="18" charset="-128"/>
                          <a:ea typeface="ＭＳ Ｐ明朝" pitchFamily="18" charset="-128"/>
                          <a:cs typeface="+mn-cs"/>
                        </a:rPr>
                        <a:t>現状　耐震化率約</a:t>
                      </a:r>
                      <a:r>
                        <a:rPr kumimoji="1" lang="en-US" altLang="ja-JP" sz="1100" kern="1200" dirty="0" smtClean="0">
                          <a:solidFill>
                            <a:schemeClr val="dk1"/>
                          </a:solidFill>
                          <a:latin typeface="ＭＳ Ｐ明朝" pitchFamily="18" charset="-128"/>
                          <a:ea typeface="ＭＳ Ｐ明朝" pitchFamily="18" charset="-128"/>
                          <a:cs typeface="+mn-cs"/>
                        </a:rPr>
                        <a:t>79</a:t>
                      </a:r>
                      <a:r>
                        <a:rPr kumimoji="1" lang="ja-JP" altLang="en-US" sz="1100" kern="1200" dirty="0" smtClean="0">
                          <a:solidFill>
                            <a:schemeClr val="dk1"/>
                          </a:solidFill>
                          <a:latin typeface="ＭＳ Ｐ明朝" pitchFamily="18" charset="-128"/>
                          <a:ea typeface="ＭＳ Ｐ明朝" pitchFamily="18" charset="-128"/>
                          <a:cs typeface="+mn-cs"/>
                        </a:rPr>
                        <a:t>％</a:t>
                      </a:r>
                      <a:endParaRPr kumimoji="1" lang="en-US" altLang="ja-JP" sz="1100" kern="1200" dirty="0" smtClean="0">
                        <a:solidFill>
                          <a:schemeClr val="dk1"/>
                        </a:solidFill>
                        <a:latin typeface="ＭＳ Ｐ明朝" pitchFamily="18" charset="-128"/>
                        <a:ea typeface="ＭＳ Ｐ明朝" pitchFamily="18"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ＭＳ Ｐ明朝" pitchFamily="18" charset="-128"/>
                          <a:ea typeface="ＭＳ Ｐ明朝" pitchFamily="18" charset="-128"/>
                        </a:rPr>
                        <a:t>耐震化率</a:t>
                      </a:r>
                      <a:r>
                        <a:rPr kumimoji="1" lang="en-US" altLang="ja-JP" sz="1100" dirty="0" smtClean="0">
                          <a:latin typeface="ＭＳ Ｐ明朝" pitchFamily="18" charset="-128"/>
                          <a:ea typeface="ＭＳ Ｐ明朝" pitchFamily="18" charset="-128"/>
                        </a:rPr>
                        <a:t>100</a:t>
                      </a:r>
                      <a:r>
                        <a:rPr kumimoji="1" lang="ja-JP" altLang="en-US" sz="1100" dirty="0" smtClean="0">
                          <a:latin typeface="ＭＳ Ｐ明朝" pitchFamily="18" charset="-128"/>
                          <a:ea typeface="ＭＳ Ｐ明朝" pitchFamily="18" charset="-128"/>
                        </a:rPr>
                        <a:t>％</a:t>
                      </a:r>
                      <a:endParaRPr kumimoji="1" lang="en-US" altLang="ja-JP" sz="1100" dirty="0" smtClean="0">
                        <a:latin typeface="ＭＳ Ｐ明朝" pitchFamily="18" charset="-128"/>
                        <a:ea typeface="ＭＳ Ｐ明朝" pitchFamily="18"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462">
                <a:tc vMerge="1">
                  <a:txBody>
                    <a:bodyPr/>
                    <a:lstStyle/>
                    <a:p>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ＭＳ Ｐ明朝" pitchFamily="18" charset="-128"/>
                          <a:ea typeface="ＭＳ Ｐ明朝" pitchFamily="18" charset="-128"/>
                        </a:rPr>
                        <a:t>　約</a:t>
                      </a:r>
                      <a:r>
                        <a:rPr kumimoji="1" lang="en-US" altLang="ja-JP" sz="1100" b="0" dirty="0" smtClean="0">
                          <a:latin typeface="ＭＳ Ｐ明朝" pitchFamily="18" charset="-128"/>
                          <a:ea typeface="ＭＳ Ｐ明朝" pitchFamily="18" charset="-128"/>
                        </a:rPr>
                        <a:t>38,000</a:t>
                      </a:r>
                      <a:r>
                        <a:rPr kumimoji="1" lang="ja-JP" altLang="en-US" sz="1100" dirty="0" smtClean="0">
                          <a:latin typeface="ＭＳ Ｐ明朝" pitchFamily="18" charset="-128"/>
                          <a:ea typeface="ＭＳ Ｐ明朝" pitchFamily="18" charset="-128"/>
                        </a:rPr>
                        <a:t>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rgbClr val="FF0000"/>
                          </a:solidFill>
                          <a:latin typeface="ＭＳ Ｐ明朝" pitchFamily="18" charset="-128"/>
                          <a:ea typeface="ＭＳ Ｐ明朝" pitchFamily="18" charset="-128"/>
                        </a:rPr>
                        <a:t>　約</a:t>
                      </a:r>
                      <a:r>
                        <a:rPr kumimoji="1" lang="en-US" altLang="ja-JP" sz="1100" b="1" dirty="0" smtClean="0">
                          <a:solidFill>
                            <a:srgbClr val="FF0000"/>
                          </a:solidFill>
                          <a:latin typeface="ＭＳ Ｐ明朝" pitchFamily="18" charset="-128"/>
                          <a:ea typeface="ＭＳ Ｐ明朝" pitchFamily="18" charset="-128"/>
                        </a:rPr>
                        <a:t>5,800</a:t>
                      </a:r>
                      <a:r>
                        <a:rPr kumimoji="1" lang="ja-JP" altLang="en-US" sz="1100" dirty="0" smtClean="0">
                          <a:solidFill>
                            <a:srgbClr val="FF0000"/>
                          </a:solidFill>
                          <a:latin typeface="ＭＳ Ｐ明朝" pitchFamily="18" charset="-128"/>
                          <a:ea typeface="ＭＳ Ｐ明朝" pitchFamily="18" charset="-128"/>
                        </a:rPr>
                        <a:t>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7" name="右矢印 36"/>
          <p:cNvSpPr/>
          <p:nvPr/>
        </p:nvSpPr>
        <p:spPr>
          <a:xfrm>
            <a:off x="7610496" y="4535459"/>
            <a:ext cx="215900" cy="141288"/>
          </a:xfrm>
          <a:prstGeom prst="rightArrow">
            <a:avLst/>
          </a:prstGeom>
          <a:solidFill>
            <a:srgbClr val="99FFCC"/>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400"/>
          </a:p>
        </p:txBody>
      </p:sp>
      <p:sp>
        <p:nvSpPr>
          <p:cNvPr id="38" name="右矢印 37"/>
          <p:cNvSpPr/>
          <p:nvPr/>
        </p:nvSpPr>
        <p:spPr>
          <a:xfrm>
            <a:off x="7610496" y="5106963"/>
            <a:ext cx="215900" cy="141288"/>
          </a:xfrm>
          <a:prstGeom prst="rightArrow">
            <a:avLst/>
          </a:prstGeom>
          <a:solidFill>
            <a:srgbClr val="99FFCC"/>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400"/>
          </a:p>
        </p:txBody>
      </p:sp>
      <p:sp>
        <p:nvSpPr>
          <p:cNvPr id="39" name="角丸四角形 38"/>
          <p:cNvSpPr/>
          <p:nvPr/>
        </p:nvSpPr>
        <p:spPr>
          <a:xfrm>
            <a:off x="4897438" y="4073530"/>
            <a:ext cx="1123950" cy="209550"/>
          </a:xfrm>
          <a:prstGeom prst="roundRect">
            <a:avLst/>
          </a:prstGeom>
          <a:solidFill>
            <a:srgbClr val="FFCC66"/>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人的被害</a:t>
            </a:r>
          </a:p>
        </p:txBody>
      </p:sp>
      <p:sp>
        <p:nvSpPr>
          <p:cNvPr id="40" name="正方形/長方形 39"/>
          <p:cNvSpPr/>
          <p:nvPr/>
        </p:nvSpPr>
        <p:spPr>
          <a:xfrm>
            <a:off x="285720" y="3789411"/>
            <a:ext cx="8715436" cy="2782861"/>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41" name="テキスト ボックス 28"/>
          <p:cNvSpPr txBox="1">
            <a:spLocks noChangeArrowheads="1"/>
          </p:cNvSpPr>
          <p:nvPr/>
        </p:nvSpPr>
        <p:spPr bwMode="auto">
          <a:xfrm>
            <a:off x="285720" y="3929066"/>
            <a:ext cx="4572032" cy="1831271"/>
          </a:xfrm>
          <a:prstGeom prst="rect">
            <a:avLst/>
          </a:prstGeom>
          <a:noFill/>
          <a:ln w="9525">
            <a:noFill/>
            <a:miter lim="800000"/>
            <a:headEnd/>
            <a:tailEnd/>
          </a:ln>
        </p:spPr>
        <p:txBody>
          <a:bodyPr wrap="square" rIns="0">
            <a:spAutoFit/>
          </a:bodyPr>
          <a:lstStyle/>
          <a:p>
            <a:pPr marL="180975" indent="-180975">
              <a:spcBef>
                <a:spcPts val="600"/>
              </a:spcBef>
              <a:spcAft>
                <a:spcPts val="0"/>
              </a:spcAft>
              <a:defRPr/>
            </a:pPr>
            <a:r>
              <a:rPr lang="ja-JP" altLang="en-US" sz="1200" dirty="0" smtClean="0">
                <a:latin typeface="+mn-ea"/>
                <a:ea typeface="+mn-ea"/>
              </a:rPr>
              <a:t>○地震・津波に備えるための法整備や財政措置の拡充</a:t>
            </a:r>
            <a:endParaRPr lang="en-US" altLang="ja-JP" sz="1200" dirty="0" smtClean="0">
              <a:latin typeface="+mn-ea"/>
              <a:ea typeface="+mn-ea"/>
            </a:endParaRPr>
          </a:p>
          <a:p>
            <a:pPr marL="358775" indent="-177800" eaLnBrk="0" hangingPunct="0">
              <a:spcBef>
                <a:spcPts val="0"/>
              </a:spcBef>
              <a:spcAft>
                <a:spcPts val="0"/>
              </a:spcAft>
              <a:buFont typeface="Wingdings" pitchFamily="2" charset="2"/>
              <a:buChar char="Ø"/>
              <a:defRPr/>
            </a:pPr>
            <a:endParaRPr lang="en-US" altLang="ja-JP" sz="300" dirty="0" smtClean="0">
              <a:latin typeface="ＭＳ Ｐ明朝" pitchFamily="18" charset="-128"/>
              <a:ea typeface="ＭＳ Ｐ明朝" pitchFamily="18" charset="-128"/>
            </a:endParaRPr>
          </a:p>
          <a:p>
            <a:pPr marL="358775" indent="-177800" eaLnBrk="0" hangingPunct="0">
              <a:spcBef>
                <a:spcPts val="0"/>
              </a:spcBef>
              <a:spcAft>
                <a:spcPts val="0"/>
              </a:spcAft>
              <a:defRPr/>
            </a:pPr>
            <a:r>
              <a:rPr lang="ja-JP" altLang="en-US" sz="1200" dirty="0" smtClean="0">
                <a:latin typeface="ＭＳ Ｐ明朝" pitchFamily="18" charset="-128"/>
                <a:ea typeface="ＭＳ Ｐ明朝" pitchFamily="18" charset="-128"/>
              </a:rPr>
              <a:t>　緊急防災・減災事業債と同等の支援措置の継続および拡充 など</a:t>
            </a:r>
            <a:endParaRPr lang="en-US" altLang="ja-JP" sz="1200" dirty="0" smtClean="0">
              <a:latin typeface="ＭＳ Ｐ明朝" pitchFamily="18" charset="-128"/>
              <a:ea typeface="ＭＳ Ｐ明朝" pitchFamily="18" charset="-128"/>
            </a:endParaRPr>
          </a:p>
          <a:p>
            <a:pPr marL="358775" indent="-177800" eaLnBrk="0" hangingPunct="0">
              <a:spcBef>
                <a:spcPts val="0"/>
              </a:spcBef>
              <a:spcAft>
                <a:spcPts val="0"/>
              </a:spcAft>
              <a:buFont typeface="Wingdings" pitchFamily="2" charset="2"/>
              <a:buChar char="Ø"/>
              <a:defRPr/>
            </a:pPr>
            <a:endParaRPr lang="en-US" altLang="ja-JP" sz="300" dirty="0" smtClean="0">
              <a:latin typeface="ＭＳ Ｐ明朝" pitchFamily="18" charset="-128"/>
              <a:ea typeface="ＭＳ Ｐ明朝" pitchFamily="18" charset="-128"/>
            </a:endParaRPr>
          </a:p>
          <a:p>
            <a:pPr marL="180975" indent="-180975">
              <a:spcBef>
                <a:spcPts val="600"/>
              </a:spcBef>
              <a:spcAft>
                <a:spcPts val="0"/>
              </a:spcAft>
              <a:defRPr/>
            </a:pPr>
            <a:r>
              <a:rPr lang="ja-JP" altLang="en-US" sz="1200" dirty="0" smtClean="0">
                <a:latin typeface="+mn-ea"/>
              </a:rPr>
              <a:t>○</a:t>
            </a:r>
            <a:r>
              <a:rPr lang="ja-JP" altLang="en-US" sz="1200" dirty="0" smtClean="0">
                <a:latin typeface="+mn-ea"/>
                <a:ea typeface="+mn-ea"/>
              </a:rPr>
              <a:t>「減災」の視点を取り入れた様々なハード・ソフト対策の推進</a:t>
            </a:r>
            <a:endParaRPr lang="en-US" altLang="ja-JP" sz="1200" dirty="0" smtClean="0">
              <a:latin typeface="+mn-ea"/>
              <a:ea typeface="+mn-ea"/>
            </a:endParaRPr>
          </a:p>
          <a:p>
            <a:pPr marL="358775" indent="-177800" eaLnBrk="0" hangingPunct="0">
              <a:spcBef>
                <a:spcPts val="0"/>
              </a:spcBef>
              <a:spcAft>
                <a:spcPts val="0"/>
              </a:spcAft>
              <a:buFont typeface="Wingdings" pitchFamily="2" charset="2"/>
              <a:buChar char="Ø"/>
              <a:defRPr/>
            </a:pPr>
            <a:endParaRPr lang="en-US" altLang="ja-JP" sz="300" dirty="0" smtClean="0">
              <a:latin typeface="ＭＳ Ｐ明朝" pitchFamily="18" charset="-128"/>
              <a:ea typeface="ＭＳ Ｐ明朝" pitchFamily="18" charset="-128"/>
            </a:endParaRPr>
          </a:p>
          <a:p>
            <a:pPr marL="358775" indent="-177800" eaLnBrk="0" hangingPunct="0">
              <a:spcBef>
                <a:spcPts val="0"/>
              </a:spcBef>
              <a:spcAft>
                <a:spcPts val="0"/>
              </a:spcAft>
              <a:defRPr/>
            </a:pPr>
            <a:r>
              <a:rPr lang="ja-JP" altLang="en-US" sz="1200" dirty="0" smtClean="0">
                <a:latin typeface="ＭＳ Ｐ明朝" pitchFamily="18" charset="-128"/>
                <a:ea typeface="ＭＳ Ｐ明朝" pitchFamily="18" charset="-128"/>
              </a:rPr>
              <a:t>　緊急のインフラ総点検・修繕の実施及びインフラ耐震化の推進</a:t>
            </a:r>
            <a:endParaRPr lang="en-US" altLang="ja-JP" sz="1200" dirty="0" smtClean="0">
              <a:latin typeface="ＭＳ Ｐ明朝" pitchFamily="18" charset="-128"/>
              <a:ea typeface="ＭＳ Ｐ明朝" pitchFamily="18" charset="-128"/>
            </a:endParaRPr>
          </a:p>
          <a:p>
            <a:pPr marL="358775" indent="-177800" eaLnBrk="0" hangingPunct="0">
              <a:spcBef>
                <a:spcPts val="0"/>
              </a:spcBef>
              <a:spcAft>
                <a:spcPts val="0"/>
              </a:spcAft>
              <a:buFont typeface="Wingdings" pitchFamily="2" charset="2"/>
              <a:buChar char="Ø"/>
              <a:defRPr/>
            </a:pPr>
            <a:endParaRPr lang="en-US" altLang="ja-JP" sz="300" dirty="0" smtClean="0">
              <a:latin typeface="ＭＳ Ｐ明朝" pitchFamily="18" charset="-128"/>
              <a:ea typeface="ＭＳ Ｐ明朝" pitchFamily="18" charset="-128"/>
            </a:endParaRPr>
          </a:p>
          <a:p>
            <a:pPr marL="358775" indent="-177800" eaLnBrk="0" hangingPunct="0">
              <a:spcBef>
                <a:spcPts val="0"/>
              </a:spcBef>
              <a:spcAft>
                <a:spcPts val="0"/>
              </a:spcAft>
              <a:defRPr/>
            </a:pPr>
            <a:r>
              <a:rPr lang="ja-JP" altLang="en-US" sz="1200" dirty="0" smtClean="0">
                <a:latin typeface="ＭＳ Ｐ明朝" pitchFamily="18" charset="-128"/>
                <a:ea typeface="ＭＳ Ｐ明朝" pitchFamily="18" charset="-128"/>
              </a:rPr>
              <a:t>　「逃げる」という発想を重視した防災対策の推進　など</a:t>
            </a:r>
            <a:r>
              <a:rPr lang="en-US" altLang="ja-JP" sz="1200" dirty="0" smtClean="0">
                <a:latin typeface="ＭＳ Ｐ明朝" pitchFamily="18" charset="-128"/>
                <a:ea typeface="ＭＳ Ｐ明朝" pitchFamily="18" charset="-128"/>
              </a:rPr>
              <a:t/>
            </a:r>
            <a:br>
              <a:rPr lang="en-US" altLang="ja-JP" sz="1200" dirty="0" smtClean="0">
                <a:latin typeface="ＭＳ Ｐ明朝" pitchFamily="18" charset="-128"/>
                <a:ea typeface="ＭＳ Ｐ明朝" pitchFamily="18" charset="-128"/>
              </a:rPr>
            </a:br>
            <a:r>
              <a:rPr lang="ja-JP" altLang="en-US" sz="1100" dirty="0" smtClean="0">
                <a:latin typeface="ＭＳ Ｐ明朝" pitchFamily="18" charset="-128"/>
                <a:ea typeface="ＭＳ Ｐ明朝" pitchFamily="18" charset="-128"/>
              </a:rPr>
              <a:t>（急傾斜地崩壊対策事業で対象とならない危険箇所の要件緩和）</a:t>
            </a:r>
            <a:endParaRPr lang="en-US" altLang="ja-JP" sz="1200" dirty="0" smtClean="0">
              <a:latin typeface="ＭＳ Ｐ明朝" pitchFamily="18" charset="-128"/>
              <a:ea typeface="ＭＳ Ｐ明朝" pitchFamily="18" charset="-128"/>
            </a:endParaRPr>
          </a:p>
          <a:p>
            <a:pPr marL="180975" indent="-180975">
              <a:spcBef>
                <a:spcPts val="600"/>
              </a:spcBef>
              <a:spcAft>
                <a:spcPts val="0"/>
              </a:spcAft>
              <a:defRPr/>
            </a:pPr>
            <a:endParaRPr lang="en-US" altLang="ja-JP" sz="300" dirty="0" smtClean="0">
              <a:latin typeface="+mn-ea"/>
            </a:endParaRPr>
          </a:p>
          <a:p>
            <a:pPr marL="180975" indent="-180975">
              <a:spcBef>
                <a:spcPts val="600"/>
              </a:spcBef>
              <a:spcAft>
                <a:spcPts val="0"/>
              </a:spcAft>
              <a:defRPr/>
            </a:pPr>
            <a:r>
              <a:rPr lang="ja-JP" altLang="en-US" sz="1200" dirty="0" smtClean="0">
                <a:latin typeface="+mn-ea"/>
              </a:rPr>
              <a:t>○</a:t>
            </a:r>
            <a:r>
              <a:rPr lang="ja-JP" altLang="en-US" sz="1200" dirty="0" smtClean="0">
                <a:latin typeface="+mn-ea"/>
                <a:ea typeface="+mn-ea"/>
              </a:rPr>
              <a:t>避難者の受け入れなど、超広域災害に備えた連携体制の構築</a:t>
            </a:r>
          </a:p>
        </p:txBody>
      </p:sp>
      <p:sp>
        <p:nvSpPr>
          <p:cNvPr id="42" name="額縁 41"/>
          <p:cNvSpPr/>
          <p:nvPr/>
        </p:nvSpPr>
        <p:spPr>
          <a:xfrm>
            <a:off x="4926062" y="3857628"/>
            <a:ext cx="3500462" cy="160360"/>
          </a:xfrm>
          <a:prstGeom prst="bevel">
            <a:avLst/>
          </a:prstGeom>
          <a:solidFill>
            <a:schemeClr val="accent3">
              <a:lumMod val="50000"/>
              <a:alpha val="60000"/>
            </a:schemeClr>
          </a:solidFill>
          <a:effectLst/>
        </p:spPr>
        <p:style>
          <a:lnRef idx="0">
            <a:schemeClr val="accent2"/>
          </a:lnRef>
          <a:fillRef idx="3">
            <a:schemeClr val="accent2"/>
          </a:fillRef>
          <a:effectRef idx="3">
            <a:schemeClr val="accent2"/>
          </a:effectRef>
          <a:fontRef idx="minor">
            <a:schemeClr val="lt1"/>
          </a:fontRef>
        </p:style>
        <p:txBody>
          <a:bodyPr lIns="91429" tIns="45715" rIns="91429" bIns="45715" anchor="ctr"/>
          <a:lstStyle/>
          <a:p>
            <a:pPr algn="ctr" fontAlgn="auto">
              <a:spcBef>
                <a:spcPts val="0"/>
              </a:spcBef>
              <a:spcAft>
                <a:spcPts val="0"/>
              </a:spcAft>
              <a:defRPr/>
            </a:pPr>
            <a:r>
              <a:rPr lang="ja-JP" altLang="en-US" sz="1100" dirty="0"/>
              <a:t>南海</a:t>
            </a:r>
            <a:r>
              <a:rPr lang="ja-JP" altLang="en-US" sz="1100" dirty="0" smtClean="0"/>
              <a:t>トラフ巨大</a:t>
            </a:r>
            <a:r>
              <a:rPr lang="ja-JP" altLang="en-US" sz="1100" dirty="0"/>
              <a:t>地震を想定した被害の削減効果（例）</a:t>
            </a:r>
          </a:p>
        </p:txBody>
      </p:sp>
      <p:sp>
        <p:nvSpPr>
          <p:cNvPr id="43" name="テキスト ボックス 134"/>
          <p:cNvSpPr txBox="1">
            <a:spLocks noChangeArrowheads="1"/>
          </p:cNvSpPr>
          <p:nvPr/>
        </p:nvSpPr>
        <p:spPr bwMode="auto">
          <a:xfrm>
            <a:off x="4895852" y="6270646"/>
            <a:ext cx="36734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00" dirty="0">
                <a:latin typeface="ＭＳ Ｐ明朝" charset="-128"/>
                <a:ea typeface="ＭＳ Ｐ明朝" charset="-128"/>
              </a:rPr>
              <a:t>(※)</a:t>
            </a:r>
            <a:r>
              <a:rPr lang="en-US" altLang="ja-JP" sz="900" b="1" dirty="0">
                <a:latin typeface="ＭＳ Ｐ明朝" charset="-128"/>
                <a:ea typeface="ＭＳ Ｐ明朝" charset="-128"/>
              </a:rPr>
              <a:t> </a:t>
            </a:r>
            <a:r>
              <a:rPr lang="ja-JP" altLang="en-US" sz="900" dirty="0">
                <a:latin typeface="ＭＳ Ｐ明朝" charset="-128"/>
                <a:ea typeface="ＭＳ Ｐ明朝" charset="-128"/>
              </a:rPr>
              <a:t>「</a:t>
            </a:r>
            <a:r>
              <a:rPr lang="en-US" altLang="ja-JP" sz="900" dirty="0">
                <a:latin typeface="ＭＳ Ｐ明朝" charset="-128"/>
                <a:ea typeface="ＭＳ Ｐ明朝" charset="-128"/>
              </a:rPr>
              <a:t>H25.3.18</a:t>
            </a:r>
            <a:r>
              <a:rPr lang="ja-JP" altLang="en-US" sz="900" dirty="0">
                <a:latin typeface="ＭＳ Ｐ明朝" charset="-128"/>
                <a:ea typeface="ＭＳ Ｐ明朝" charset="-128"/>
              </a:rPr>
              <a:t>　内閣府　南海トラフ巨大地震の被害想定（第二次報告）」</a:t>
            </a:r>
            <a:endParaRPr lang="en-US" altLang="ja-JP" sz="900" dirty="0">
              <a:latin typeface="ＭＳ Ｐ明朝" charset="-128"/>
              <a:ea typeface="ＭＳ Ｐ明朝" charset="-128"/>
            </a:endParaRPr>
          </a:p>
        </p:txBody>
      </p:sp>
      <p:sp>
        <p:nvSpPr>
          <p:cNvPr id="44" name="右矢印 43"/>
          <p:cNvSpPr/>
          <p:nvPr/>
        </p:nvSpPr>
        <p:spPr>
          <a:xfrm rot="5400000">
            <a:off x="8101807" y="5919031"/>
            <a:ext cx="215900" cy="141287"/>
          </a:xfrm>
          <a:prstGeom prst="rightArrow">
            <a:avLst/>
          </a:prstGeom>
          <a:solidFill>
            <a:srgbClr val="99FFCC"/>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400"/>
          </a:p>
        </p:txBody>
      </p:sp>
      <p:grpSp>
        <p:nvGrpSpPr>
          <p:cNvPr id="45" name="グループ化 44"/>
          <p:cNvGrpSpPr/>
          <p:nvPr/>
        </p:nvGrpSpPr>
        <p:grpSpPr>
          <a:xfrm>
            <a:off x="142844" y="3475928"/>
            <a:ext cx="8928100" cy="280212"/>
            <a:chOff x="0" y="-234968"/>
            <a:chExt cx="8928100" cy="280212"/>
          </a:xfrm>
        </p:grpSpPr>
        <p:sp>
          <p:nvSpPr>
            <p:cNvPr id="46" name="正方形/長方形 45"/>
            <p:cNvSpPr/>
            <p:nvPr/>
          </p:nvSpPr>
          <p:spPr>
            <a:xfrm>
              <a:off x="0" y="-234968"/>
              <a:ext cx="8928100" cy="279750"/>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47" name="正方形/長方形 46"/>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９－２</a:t>
              </a:r>
              <a:endParaRPr lang="ja-JP" altLang="en-US" sz="1400" b="1" dirty="0">
                <a:solidFill>
                  <a:schemeClr val="tx1"/>
                </a:solidFill>
                <a:latin typeface="ＭＳ ゴシック" pitchFamily="49" charset="-128"/>
                <a:ea typeface="ＭＳ ゴシック" pitchFamily="49" charset="-128"/>
              </a:endParaRPr>
            </a:p>
          </p:txBody>
        </p:sp>
        <p:sp>
          <p:nvSpPr>
            <p:cNvPr id="48" name="正方形/長方形 47"/>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632575" algn="r"/>
                </a:tabLst>
                <a:defRPr/>
              </a:pPr>
              <a:r>
                <a:rPr lang="ja-JP" altLang="en-US" sz="1400" dirty="0" smtClean="0">
                  <a:solidFill>
                    <a:schemeClr val="tx1"/>
                  </a:solidFill>
                </a:rPr>
                <a:t>　事前防災・減災対策による災害に強い国土づくり</a:t>
              </a:r>
              <a:r>
                <a:rPr lang="en-US" altLang="ja-JP" sz="1400" dirty="0" smtClean="0">
                  <a:solidFill>
                    <a:schemeClr val="tx1"/>
                  </a:solidFill>
                </a:rPr>
                <a:t>	</a:t>
              </a:r>
              <a:endParaRPr lang="ja-JP" altLang="en-US" sz="1400" dirty="0" smtClean="0">
                <a:solidFill>
                  <a:schemeClr val="tx1"/>
                </a:solidFill>
              </a:endParaRPr>
            </a:p>
          </p:txBody>
        </p:sp>
      </p:grpSp>
      <p:sp>
        <p:nvSpPr>
          <p:cNvPr id="23" name="正方形/長方形 22"/>
          <p:cNvSpPr/>
          <p:nvPr/>
        </p:nvSpPr>
        <p:spPr>
          <a:xfrm>
            <a:off x="203199" y="500042"/>
            <a:ext cx="8690882" cy="2857520"/>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grpSp>
        <p:nvGrpSpPr>
          <p:cNvPr id="54" name="グループ化 53"/>
          <p:cNvGrpSpPr/>
          <p:nvPr/>
        </p:nvGrpSpPr>
        <p:grpSpPr>
          <a:xfrm>
            <a:off x="5214942" y="1048912"/>
            <a:ext cx="3500462" cy="2237212"/>
            <a:chOff x="2000232" y="998978"/>
            <a:chExt cx="3643338" cy="2328527"/>
          </a:xfrm>
        </p:grpSpPr>
        <p:grpSp>
          <p:nvGrpSpPr>
            <p:cNvPr id="50" name="グループ化 49"/>
            <p:cNvGrpSpPr/>
            <p:nvPr/>
          </p:nvGrpSpPr>
          <p:grpSpPr>
            <a:xfrm>
              <a:off x="2000232" y="998978"/>
              <a:ext cx="3318273" cy="2328527"/>
              <a:chOff x="4071934" y="2857496"/>
              <a:chExt cx="4786346" cy="3358716"/>
            </a:xfrm>
          </p:grpSpPr>
          <p:sp>
            <p:nvSpPr>
              <p:cNvPr id="51" name="テキスト ボックス 284"/>
              <p:cNvSpPr txBox="1">
                <a:spLocks noChangeArrowheads="1"/>
              </p:cNvSpPr>
              <p:nvPr/>
            </p:nvSpPr>
            <p:spPr bwMode="auto">
              <a:xfrm>
                <a:off x="5572132" y="6000768"/>
                <a:ext cx="3286148" cy="215444"/>
              </a:xfrm>
              <a:prstGeom prst="rect">
                <a:avLst/>
              </a:prstGeom>
              <a:noFill/>
              <a:ln w="9525">
                <a:noFill/>
                <a:miter lim="800000"/>
                <a:headEnd/>
                <a:tailEnd/>
              </a:ln>
            </p:spPr>
            <p:txBody>
              <a:bodyPr wrap="square">
                <a:spAutoFit/>
              </a:bodyPr>
              <a:lstStyle/>
              <a:p>
                <a:pPr algn="r"/>
                <a:r>
                  <a:rPr lang="ja-JP" altLang="en-US" sz="800" dirty="0">
                    <a:latin typeface="ＭＳ Ｐ明朝" charset="-128"/>
                    <a:ea typeface="ＭＳ Ｐ明朝" charset="-128"/>
                  </a:rPr>
                  <a:t>資料</a:t>
                </a:r>
                <a:r>
                  <a:rPr lang="ja-JP" altLang="en-US" sz="800" dirty="0" smtClean="0">
                    <a:latin typeface="ＭＳ Ｐ明朝" charset="-128"/>
                    <a:ea typeface="ＭＳ Ｐ明朝" charset="-128"/>
                  </a:rPr>
                  <a:t>：国土交通省のホームページから引用</a:t>
                </a:r>
                <a:endParaRPr lang="ja-JP" altLang="en-US" sz="800" dirty="0">
                  <a:latin typeface="ＭＳ Ｐ明朝" charset="-128"/>
                  <a:ea typeface="ＭＳ Ｐ明朝" charset="-128"/>
                </a:endParaRPr>
              </a:p>
            </p:txBody>
          </p:sp>
          <p:pic>
            <p:nvPicPr>
              <p:cNvPr id="52" name="Picture 13" descr="名称未設定 1"/>
              <p:cNvPicPr>
                <a:picLocks noChangeAspect="1" noChangeArrowheads="1"/>
              </p:cNvPicPr>
              <p:nvPr/>
            </p:nvPicPr>
            <p:blipFill>
              <a:blip r:embed="rId3" cstate="screen"/>
              <a:srcRect/>
              <a:stretch>
                <a:fillRect/>
              </a:stretch>
            </p:blipFill>
            <p:spPr bwMode="auto">
              <a:xfrm>
                <a:off x="4071934" y="2857496"/>
                <a:ext cx="4708369" cy="3143069"/>
              </a:xfrm>
              <a:prstGeom prst="rect">
                <a:avLst/>
              </a:prstGeom>
              <a:noFill/>
            </p:spPr>
          </p:pic>
        </p:grpSp>
        <p:sp>
          <p:nvSpPr>
            <p:cNvPr id="53" name="正方形/長方形 52"/>
            <p:cNvSpPr/>
            <p:nvPr/>
          </p:nvSpPr>
          <p:spPr bwMode="auto">
            <a:xfrm>
              <a:off x="2966980" y="1009574"/>
              <a:ext cx="2676590" cy="27628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smtClean="0">
                  <a:solidFill>
                    <a:schemeClr val="tx1"/>
                  </a:solidFill>
                </a:rPr>
                <a:t>ミッシングリンクが残る区間</a:t>
              </a:r>
              <a:endParaRPr lang="ja-JP" altLang="en-US" sz="1200" b="1" dirty="0">
                <a:solidFill>
                  <a:schemeClr val="tx1"/>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31"/>
          <p:cNvSpPr txBox="1">
            <a:spLocks noChangeArrowheads="1"/>
          </p:cNvSpPr>
          <p:nvPr/>
        </p:nvSpPr>
        <p:spPr bwMode="auto">
          <a:xfrm>
            <a:off x="1452563" y="87432"/>
            <a:ext cx="6264275" cy="457200"/>
          </a:xfrm>
          <a:prstGeom prst="rect">
            <a:avLst/>
          </a:prstGeom>
          <a:noFill/>
          <a:ln w="9525">
            <a:noFill/>
            <a:miter lim="800000"/>
            <a:headEnd/>
            <a:tailEnd/>
          </a:ln>
        </p:spPr>
        <p:txBody>
          <a:bodyPr>
            <a:spAutoFit/>
          </a:bodyPr>
          <a:lstStyle/>
          <a:p>
            <a:pPr algn="ctr"/>
            <a:r>
              <a:rPr lang="ja-JP" altLang="en-US" sz="2400" b="1" dirty="0">
                <a:latin typeface="ＭＳ Ｐゴシック" charset="-128"/>
              </a:rPr>
              <a:t>新たな国づくりのための政策提案</a:t>
            </a:r>
          </a:p>
        </p:txBody>
      </p:sp>
      <p:sp>
        <p:nvSpPr>
          <p:cNvPr id="8195" name="Rectangle 14"/>
          <p:cNvSpPr>
            <a:spLocks noChangeArrowheads="1"/>
          </p:cNvSpPr>
          <p:nvPr/>
        </p:nvSpPr>
        <p:spPr bwMode="auto">
          <a:xfrm>
            <a:off x="612775" y="753169"/>
            <a:ext cx="7951788" cy="5765845"/>
          </a:xfrm>
          <a:prstGeom prst="rect">
            <a:avLst/>
          </a:prstGeom>
          <a:noFill/>
          <a:ln w="25400" cmpd="dbl">
            <a:solidFill>
              <a:schemeClr val="tx1"/>
            </a:solidFill>
            <a:miter lim="800000"/>
            <a:headEnd/>
            <a:tailEnd/>
          </a:ln>
        </p:spPr>
        <p:txBody>
          <a:bodyPr wrap="none" anchor="ctr"/>
          <a:lstStyle/>
          <a:p>
            <a:endParaRPr lang="ja-JP" altLang="en-US"/>
          </a:p>
        </p:txBody>
      </p:sp>
      <p:sp>
        <p:nvSpPr>
          <p:cNvPr id="8196" name="正方形/長方形 140"/>
          <p:cNvSpPr>
            <a:spLocks noChangeArrowheads="1"/>
          </p:cNvSpPr>
          <p:nvPr/>
        </p:nvSpPr>
        <p:spPr bwMode="auto">
          <a:xfrm>
            <a:off x="612775" y="855777"/>
            <a:ext cx="7199313" cy="431800"/>
          </a:xfrm>
          <a:prstGeom prst="rect">
            <a:avLst/>
          </a:prstGeom>
          <a:noFill/>
          <a:ln w="25400" algn="ctr">
            <a:noFill/>
            <a:miter lim="800000"/>
            <a:headEnd/>
            <a:tailEnd/>
          </a:ln>
        </p:spPr>
        <p:txBody>
          <a:bodyPr tIns="0" bIns="0" anchor="ctr"/>
          <a:lstStyle/>
          <a:p>
            <a:pPr fontAlgn="b">
              <a:lnSpc>
                <a:spcPts val="1800"/>
              </a:lnSpc>
            </a:pPr>
            <a:r>
              <a:rPr lang="ja-JP" altLang="en-US" b="1" dirty="0" smtClean="0">
                <a:latin typeface="ＭＳ ゴシック" pitchFamily="49" charset="-128"/>
                <a:ea typeface="ＭＳ ゴシック" pitchFamily="49" charset="-128"/>
              </a:rPr>
              <a:t>企業</a:t>
            </a:r>
            <a:r>
              <a:rPr lang="ja-JP" altLang="en-US" b="1" dirty="0">
                <a:latin typeface="ＭＳ ゴシック" pitchFamily="49" charset="-128"/>
                <a:ea typeface="ＭＳ ゴシック" pitchFamily="49" charset="-128"/>
              </a:rPr>
              <a:t>・人口の</a:t>
            </a:r>
            <a:r>
              <a:rPr lang="ja-JP" altLang="en-US" b="1" dirty="0" smtClean="0">
                <a:latin typeface="ＭＳ ゴシック" pitchFamily="49" charset="-128"/>
                <a:ea typeface="ＭＳ ゴシック" pitchFamily="49" charset="-128"/>
              </a:rPr>
              <a:t>分散による地域活力の再生・創造</a:t>
            </a:r>
            <a:endParaRPr lang="ja-JP" altLang="en-US" b="1" dirty="0">
              <a:latin typeface="ＭＳ ゴシック" pitchFamily="49" charset="-128"/>
              <a:ea typeface="ＭＳ ゴシック" pitchFamily="49" charset="-128"/>
            </a:endParaRPr>
          </a:p>
        </p:txBody>
      </p:sp>
      <p:sp>
        <p:nvSpPr>
          <p:cNvPr id="5" name="正方形/長方形 140"/>
          <p:cNvSpPr/>
          <p:nvPr/>
        </p:nvSpPr>
        <p:spPr bwMode="auto">
          <a:xfrm>
            <a:off x="828675" y="1214422"/>
            <a:ext cx="7556500" cy="32385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b">
              <a:lnSpc>
                <a:spcPts val="1800"/>
              </a:lnSpc>
              <a:defRPr/>
            </a:pPr>
            <a:r>
              <a:rPr lang="ja-JP" altLang="en-US" sz="1600" dirty="0">
                <a:solidFill>
                  <a:schemeClr val="tx1"/>
                </a:solidFill>
                <a:latin typeface="ＭＳ ゴシック" pitchFamily="49" charset="-128"/>
                <a:ea typeface="ＭＳ ゴシック" pitchFamily="49" charset="-128"/>
              </a:rPr>
              <a:t>１．</a:t>
            </a:r>
            <a:r>
              <a:rPr lang="ja-JP" altLang="en-US" sz="1600" spc="-80" dirty="0">
                <a:solidFill>
                  <a:schemeClr val="tx1"/>
                </a:solidFill>
                <a:latin typeface="ＭＳ ゴシック" pitchFamily="49" charset="-128"/>
                <a:ea typeface="ＭＳ ゴシック" pitchFamily="49" charset="-128"/>
              </a:rPr>
              <a:t>企業</a:t>
            </a:r>
            <a:r>
              <a:rPr lang="ja-JP" altLang="en-US" sz="1600" spc="-80" dirty="0" smtClean="0">
                <a:solidFill>
                  <a:schemeClr val="tx1"/>
                </a:solidFill>
                <a:latin typeface="ＭＳ ゴシック" pitchFamily="49" charset="-128"/>
                <a:ea typeface="ＭＳ ゴシック" pitchFamily="49" charset="-128"/>
              </a:rPr>
              <a:t>の分散　　　　　　　　　　　　　　　　　　　　　　　　　　　</a:t>
            </a:r>
            <a:r>
              <a:rPr lang="ja-JP" altLang="en-US" sz="1600" spc="300" dirty="0">
                <a:solidFill>
                  <a:schemeClr val="tx1"/>
                </a:solidFill>
                <a:latin typeface="ＭＳ ゴシック" pitchFamily="49" charset="-128"/>
                <a:ea typeface="ＭＳ ゴシック" pitchFamily="49" charset="-128"/>
              </a:rPr>
              <a:t>　</a:t>
            </a:r>
            <a:r>
              <a:rPr lang="en-US" altLang="ja-JP" sz="1600" dirty="0">
                <a:solidFill>
                  <a:schemeClr val="tx1"/>
                </a:solidFill>
                <a:latin typeface="ＭＳ ゴシック" pitchFamily="49" charset="-128"/>
                <a:ea typeface="ＭＳ ゴシック" pitchFamily="49" charset="-128"/>
              </a:rPr>
              <a:t>P </a:t>
            </a:r>
            <a:r>
              <a:rPr lang="en-US" altLang="ja-JP" sz="1600" dirty="0" smtClean="0">
                <a:solidFill>
                  <a:schemeClr val="tx1"/>
                </a:solidFill>
                <a:latin typeface="ＭＳ ゴシック" pitchFamily="49" charset="-128"/>
                <a:ea typeface="ＭＳ ゴシック" pitchFamily="49" charset="-128"/>
              </a:rPr>
              <a:t>1</a:t>
            </a:r>
            <a:r>
              <a:rPr lang="ja-JP" altLang="en-US" sz="1600" dirty="0">
                <a:solidFill>
                  <a:schemeClr val="tx1"/>
                </a:solidFill>
                <a:latin typeface="ＭＳ ゴシック" pitchFamily="49" charset="-128"/>
                <a:ea typeface="ＭＳ ゴシック" pitchFamily="49" charset="-128"/>
              </a:rPr>
              <a:t>　　　　　　</a:t>
            </a:r>
            <a:endParaRPr lang="en-US" altLang="ja-JP" sz="1600" dirty="0">
              <a:solidFill>
                <a:schemeClr val="tx1"/>
              </a:solidFill>
              <a:latin typeface="HGｺﾞｼｯｸE" pitchFamily="49" charset="-128"/>
            </a:endParaRPr>
          </a:p>
        </p:txBody>
      </p:sp>
      <p:sp>
        <p:nvSpPr>
          <p:cNvPr id="8198" name="正方形/長方形 140"/>
          <p:cNvSpPr>
            <a:spLocks noChangeArrowheads="1"/>
          </p:cNvSpPr>
          <p:nvPr/>
        </p:nvSpPr>
        <p:spPr bwMode="auto">
          <a:xfrm>
            <a:off x="612775" y="1928802"/>
            <a:ext cx="7199313" cy="431800"/>
          </a:xfrm>
          <a:prstGeom prst="rect">
            <a:avLst/>
          </a:prstGeom>
          <a:noFill/>
          <a:ln w="25400" algn="ctr">
            <a:noFill/>
            <a:miter lim="800000"/>
            <a:headEnd/>
            <a:tailEnd/>
          </a:ln>
        </p:spPr>
        <p:txBody>
          <a:bodyPr tIns="0" bIns="0" anchor="ctr"/>
          <a:lstStyle/>
          <a:p>
            <a:pPr fontAlgn="b">
              <a:lnSpc>
                <a:spcPts val="1800"/>
              </a:lnSpc>
            </a:pPr>
            <a:r>
              <a:rPr lang="ja-JP" altLang="en-US" b="1" dirty="0" smtClean="0">
                <a:latin typeface="ＭＳ ゴシック" pitchFamily="49" charset="-128"/>
                <a:ea typeface="ＭＳ ゴシック" pitchFamily="49" charset="-128"/>
              </a:rPr>
              <a:t>誰</a:t>
            </a:r>
            <a:r>
              <a:rPr lang="ja-JP" altLang="en-US" b="1" dirty="0">
                <a:latin typeface="ＭＳ ゴシック" pitchFamily="49" charset="-128"/>
                <a:ea typeface="ＭＳ ゴシック" pitchFamily="49" charset="-128"/>
              </a:rPr>
              <a:t>もが安心して暮らせる豊かな地域社会の実現</a:t>
            </a:r>
          </a:p>
        </p:txBody>
      </p:sp>
      <p:sp>
        <p:nvSpPr>
          <p:cNvPr id="17" name="正方形/長方形 140"/>
          <p:cNvSpPr/>
          <p:nvPr/>
        </p:nvSpPr>
        <p:spPr bwMode="auto">
          <a:xfrm>
            <a:off x="828675" y="1533514"/>
            <a:ext cx="7556500" cy="32385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b">
              <a:lnSpc>
                <a:spcPts val="1800"/>
              </a:lnSpc>
              <a:defRPr/>
            </a:pPr>
            <a:r>
              <a:rPr lang="ja-JP" altLang="en-US" sz="1600" dirty="0">
                <a:solidFill>
                  <a:schemeClr val="tx1"/>
                </a:solidFill>
                <a:latin typeface="ＭＳ ゴシック" pitchFamily="49" charset="-128"/>
                <a:ea typeface="ＭＳ ゴシック" pitchFamily="49" charset="-128"/>
              </a:rPr>
              <a:t>２</a:t>
            </a:r>
            <a:r>
              <a:rPr lang="ja-JP" altLang="en-US" sz="1600" dirty="0" smtClean="0">
                <a:solidFill>
                  <a:schemeClr val="tx1"/>
                </a:solidFill>
                <a:latin typeface="ＭＳ ゴシック" pitchFamily="49" charset="-128"/>
                <a:ea typeface="ＭＳ ゴシック" pitchFamily="49" charset="-128"/>
              </a:rPr>
              <a:t>．人の分散　　　　　　　　　　　　　　　　　　　</a:t>
            </a:r>
            <a:r>
              <a:rPr lang="ja-JP" altLang="en-US" sz="1600" dirty="0">
                <a:solidFill>
                  <a:schemeClr val="tx1"/>
                </a:solidFill>
                <a:latin typeface="ＭＳ ゴシック" pitchFamily="49" charset="-128"/>
                <a:ea typeface="ＭＳ ゴシック" pitchFamily="49" charset="-128"/>
              </a:rPr>
              <a:t>　　　　 　　    </a:t>
            </a:r>
            <a:r>
              <a:rPr lang="en-US" altLang="ja-JP" sz="1600" dirty="0" smtClean="0">
                <a:solidFill>
                  <a:schemeClr val="tx1"/>
                </a:solidFill>
                <a:latin typeface="ＭＳ ゴシック" pitchFamily="49" charset="-128"/>
                <a:ea typeface="ＭＳ ゴシック" pitchFamily="49" charset="-128"/>
              </a:rPr>
              <a:t>P 3</a:t>
            </a:r>
            <a:r>
              <a:rPr lang="ja-JP" altLang="en-US" dirty="0">
                <a:solidFill>
                  <a:schemeClr val="tx1"/>
                </a:solidFill>
                <a:latin typeface="ＭＳ ゴシック" pitchFamily="49" charset="-128"/>
                <a:ea typeface="ＭＳ ゴシック" pitchFamily="49" charset="-128"/>
              </a:rPr>
              <a:t>　　　　　</a:t>
            </a:r>
            <a:endParaRPr lang="en-US" altLang="ja-JP" sz="1200" dirty="0">
              <a:solidFill>
                <a:schemeClr val="tx1"/>
              </a:solidFill>
              <a:latin typeface="HGｺﾞｼｯｸE" pitchFamily="49" charset="-128"/>
            </a:endParaRPr>
          </a:p>
        </p:txBody>
      </p:sp>
      <p:sp>
        <p:nvSpPr>
          <p:cNvPr id="26" name="正方形/長方形 140"/>
          <p:cNvSpPr/>
          <p:nvPr/>
        </p:nvSpPr>
        <p:spPr bwMode="auto">
          <a:xfrm>
            <a:off x="828675" y="2285992"/>
            <a:ext cx="7556500" cy="322262"/>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b">
              <a:lnSpc>
                <a:spcPts val="1800"/>
              </a:lnSpc>
              <a:defRPr/>
            </a:pPr>
            <a:r>
              <a:rPr lang="ja-JP" altLang="en-US" sz="1600" dirty="0" smtClean="0">
                <a:solidFill>
                  <a:schemeClr val="tx1"/>
                </a:solidFill>
                <a:latin typeface="ＭＳ ゴシック" pitchFamily="49" charset="-128"/>
                <a:ea typeface="ＭＳ ゴシック" pitchFamily="49" charset="-128"/>
              </a:rPr>
              <a:t>３．少子高齢化に対応した支え合い</a:t>
            </a:r>
            <a:r>
              <a:rPr lang="ja-JP" altLang="en-US" sz="1600" dirty="0" smtClean="0">
                <a:solidFill>
                  <a:schemeClr val="tx1"/>
                </a:solidFill>
                <a:latin typeface="+mn-ea"/>
              </a:rPr>
              <a:t>・</a:t>
            </a:r>
            <a:r>
              <a:rPr lang="ja-JP" altLang="en-US" sz="1600" dirty="0" smtClean="0">
                <a:solidFill>
                  <a:schemeClr val="tx1"/>
                </a:solidFill>
                <a:latin typeface="ＭＳ ゴシック" pitchFamily="49" charset="-128"/>
                <a:ea typeface="ＭＳ ゴシック" pitchFamily="49" charset="-128"/>
              </a:rPr>
              <a:t>地域医療　　　　　　　　　        </a:t>
            </a:r>
            <a:r>
              <a:rPr lang="en-US" altLang="ja-JP" sz="1600" dirty="0" smtClean="0">
                <a:solidFill>
                  <a:schemeClr val="tx1"/>
                </a:solidFill>
                <a:latin typeface="ＭＳ ゴシック" pitchFamily="49" charset="-128"/>
                <a:ea typeface="ＭＳ ゴシック" pitchFamily="49" charset="-128"/>
              </a:rPr>
              <a:t>P</a:t>
            </a:r>
            <a:r>
              <a:rPr lang="ja-JP" altLang="en-US" sz="1600" dirty="0" smtClean="0">
                <a:solidFill>
                  <a:schemeClr val="tx1"/>
                </a:solidFill>
                <a:latin typeface="ＭＳ ゴシック" pitchFamily="49" charset="-128"/>
                <a:ea typeface="ＭＳ ゴシック" pitchFamily="49" charset="-128"/>
              </a:rPr>
              <a:t> </a:t>
            </a:r>
            <a:r>
              <a:rPr lang="en-US" altLang="ja-JP" sz="1600" dirty="0" smtClean="0">
                <a:solidFill>
                  <a:schemeClr val="tx1"/>
                </a:solidFill>
                <a:latin typeface="ＭＳ ゴシック" pitchFamily="49" charset="-128"/>
                <a:ea typeface="ＭＳ ゴシック" pitchFamily="49" charset="-128"/>
              </a:rPr>
              <a:t>7</a:t>
            </a:r>
            <a:endParaRPr lang="ja-JP" altLang="en-US" sz="1600" dirty="0">
              <a:solidFill>
                <a:schemeClr val="tx1"/>
              </a:solidFill>
              <a:latin typeface="ＭＳ ゴシック" pitchFamily="49" charset="-128"/>
              <a:ea typeface="ＭＳ ゴシック" pitchFamily="49" charset="-128"/>
            </a:endParaRPr>
          </a:p>
        </p:txBody>
      </p:sp>
      <p:sp>
        <p:nvSpPr>
          <p:cNvPr id="27" name="正方形/長方形 140"/>
          <p:cNvSpPr/>
          <p:nvPr/>
        </p:nvSpPr>
        <p:spPr bwMode="auto">
          <a:xfrm>
            <a:off x="828675" y="2606671"/>
            <a:ext cx="7556500" cy="322263"/>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b">
              <a:lnSpc>
                <a:spcPts val="1800"/>
              </a:lnSpc>
              <a:defRPr/>
            </a:pPr>
            <a:r>
              <a:rPr lang="ja-JP" altLang="en-US" sz="1600" dirty="0" smtClean="0">
                <a:solidFill>
                  <a:schemeClr val="tx1"/>
                </a:solidFill>
                <a:latin typeface="ＭＳ ゴシック" pitchFamily="49" charset="-128"/>
                <a:ea typeface="ＭＳ ゴシック" pitchFamily="49" charset="-128"/>
              </a:rPr>
              <a:t>４．子どもを産み、育てる環境づくり</a:t>
            </a:r>
            <a:r>
              <a:rPr lang="ja-JP" altLang="en-US" sz="1600" dirty="0">
                <a:solidFill>
                  <a:schemeClr val="tx1"/>
                </a:solidFill>
                <a:latin typeface="ＭＳ ゴシック" pitchFamily="49" charset="-128"/>
                <a:ea typeface="ＭＳ ゴシック" pitchFamily="49" charset="-128"/>
              </a:rPr>
              <a:t>　　　　　　　          　　　　 </a:t>
            </a:r>
            <a:r>
              <a:rPr lang="en-US" altLang="ja-JP" sz="1600" dirty="0" smtClean="0">
                <a:solidFill>
                  <a:schemeClr val="tx1"/>
                </a:solidFill>
                <a:latin typeface="ＭＳ ゴシック" pitchFamily="49" charset="-128"/>
                <a:ea typeface="ＭＳ ゴシック" pitchFamily="49" charset="-128"/>
              </a:rPr>
              <a:t>P 9</a:t>
            </a:r>
            <a:endParaRPr lang="ja-JP" altLang="en-US" sz="1600" dirty="0">
              <a:solidFill>
                <a:schemeClr val="tx1"/>
              </a:solidFill>
              <a:latin typeface="ＭＳ ゴシック" pitchFamily="49" charset="-128"/>
              <a:ea typeface="ＭＳ ゴシック" pitchFamily="49" charset="-128"/>
            </a:endParaRPr>
          </a:p>
        </p:txBody>
      </p:sp>
      <p:sp>
        <p:nvSpPr>
          <p:cNvPr id="12" name="正方形/長方形 140"/>
          <p:cNvSpPr>
            <a:spLocks noChangeArrowheads="1"/>
          </p:cNvSpPr>
          <p:nvPr/>
        </p:nvSpPr>
        <p:spPr bwMode="auto">
          <a:xfrm>
            <a:off x="612775" y="3000372"/>
            <a:ext cx="7199313" cy="431800"/>
          </a:xfrm>
          <a:prstGeom prst="rect">
            <a:avLst/>
          </a:prstGeom>
          <a:noFill/>
          <a:ln w="25400" algn="ctr">
            <a:noFill/>
            <a:miter lim="800000"/>
            <a:headEnd/>
            <a:tailEnd/>
          </a:ln>
        </p:spPr>
        <p:txBody>
          <a:bodyPr tIns="0" bIns="0" anchor="ctr"/>
          <a:lstStyle/>
          <a:p>
            <a:pPr fontAlgn="b">
              <a:lnSpc>
                <a:spcPts val="1800"/>
              </a:lnSpc>
            </a:pPr>
            <a:r>
              <a:rPr lang="ja-JP" altLang="en-US" b="1" dirty="0" smtClean="0">
                <a:latin typeface="ＭＳ ゴシック" pitchFamily="49" charset="-128"/>
                <a:ea typeface="ＭＳ ゴシック" pitchFamily="49" charset="-128"/>
              </a:rPr>
              <a:t>地方</a:t>
            </a:r>
            <a:r>
              <a:rPr lang="ja-JP" altLang="en-US" b="1" dirty="0">
                <a:latin typeface="ＭＳ ゴシック" pitchFamily="49" charset="-128"/>
                <a:ea typeface="ＭＳ ゴシック" pitchFamily="49" charset="-128"/>
              </a:rPr>
              <a:t>の資源</a:t>
            </a:r>
            <a:r>
              <a:rPr lang="ja-JP" altLang="en-US" b="1" dirty="0" smtClean="0">
                <a:latin typeface="ＭＳ ゴシック" pitchFamily="49" charset="-128"/>
                <a:ea typeface="ＭＳ ゴシック" pitchFamily="49" charset="-128"/>
              </a:rPr>
              <a:t>を活用した農林業の振興とエネルギー対策</a:t>
            </a:r>
            <a:endParaRPr lang="ja-JP" altLang="en-US" b="1" dirty="0">
              <a:latin typeface="ＭＳ ゴシック" pitchFamily="49" charset="-128"/>
              <a:ea typeface="ＭＳ ゴシック" pitchFamily="49" charset="-128"/>
            </a:endParaRPr>
          </a:p>
        </p:txBody>
      </p:sp>
      <p:sp>
        <p:nvSpPr>
          <p:cNvPr id="13" name="正方形/長方形 140"/>
          <p:cNvSpPr/>
          <p:nvPr/>
        </p:nvSpPr>
        <p:spPr bwMode="auto">
          <a:xfrm>
            <a:off x="828675" y="3357562"/>
            <a:ext cx="7556500" cy="32385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b">
              <a:lnSpc>
                <a:spcPts val="1800"/>
              </a:lnSpc>
              <a:defRPr/>
            </a:pPr>
            <a:r>
              <a:rPr lang="ja-JP" altLang="en-US" sz="1600" dirty="0" smtClean="0">
                <a:solidFill>
                  <a:schemeClr val="tx1"/>
                </a:solidFill>
                <a:latin typeface="ＭＳ ゴシック" pitchFamily="49" charset="-128"/>
                <a:ea typeface="ＭＳ ゴシック" pitchFamily="49" charset="-128"/>
              </a:rPr>
              <a:t>５．森林</a:t>
            </a:r>
            <a:r>
              <a:rPr lang="ja-JP" altLang="en-US" sz="1600" dirty="0">
                <a:solidFill>
                  <a:schemeClr val="tx1"/>
                </a:solidFill>
                <a:latin typeface="ＭＳ ゴシック" pitchFamily="49" charset="-128"/>
                <a:ea typeface="ＭＳ ゴシック" pitchFamily="49" charset="-128"/>
              </a:rPr>
              <a:t>資源の活用・</a:t>
            </a:r>
            <a:r>
              <a:rPr lang="ja-JP" altLang="en-US" sz="1600" dirty="0" smtClean="0">
                <a:solidFill>
                  <a:schemeClr val="tx1"/>
                </a:solidFill>
                <a:latin typeface="ＭＳ ゴシック" pitchFamily="49" charset="-128"/>
                <a:ea typeface="ＭＳ ゴシック" pitchFamily="49" charset="-128"/>
              </a:rPr>
              <a:t>保全　　　　　　　　　　　　　　　　  </a:t>
            </a:r>
            <a:r>
              <a:rPr lang="ja-JP" altLang="en-US" sz="1600" dirty="0">
                <a:solidFill>
                  <a:schemeClr val="tx1"/>
                </a:solidFill>
                <a:latin typeface="ＭＳ ゴシック" pitchFamily="49" charset="-128"/>
                <a:ea typeface="ＭＳ ゴシック" pitchFamily="49" charset="-128"/>
              </a:rPr>
              <a:t>　　 　　</a:t>
            </a:r>
            <a:r>
              <a:rPr lang="en-US" altLang="ja-JP" sz="1600" dirty="0" smtClean="0">
                <a:solidFill>
                  <a:schemeClr val="tx1"/>
                </a:solidFill>
                <a:latin typeface="ＭＳ ゴシック" pitchFamily="49" charset="-128"/>
                <a:ea typeface="ＭＳ ゴシック" pitchFamily="49" charset="-128"/>
              </a:rPr>
              <a:t>P11</a:t>
            </a:r>
            <a:endParaRPr lang="ja-JP" altLang="en-US" sz="1600" dirty="0">
              <a:solidFill>
                <a:schemeClr val="tx1"/>
              </a:solidFill>
              <a:latin typeface="ＭＳ ゴシック" pitchFamily="49" charset="-128"/>
              <a:ea typeface="ＭＳ ゴシック" pitchFamily="49" charset="-128"/>
            </a:endParaRPr>
          </a:p>
        </p:txBody>
      </p:sp>
      <p:sp>
        <p:nvSpPr>
          <p:cNvPr id="14" name="正方形/長方形 140"/>
          <p:cNvSpPr/>
          <p:nvPr/>
        </p:nvSpPr>
        <p:spPr bwMode="auto">
          <a:xfrm>
            <a:off x="828675" y="3676654"/>
            <a:ext cx="7556500" cy="32385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b">
              <a:lnSpc>
                <a:spcPts val="1800"/>
              </a:lnSpc>
              <a:defRPr/>
            </a:pPr>
            <a:r>
              <a:rPr lang="ja-JP" altLang="en-US" sz="1600" dirty="0" smtClean="0">
                <a:solidFill>
                  <a:schemeClr val="tx1"/>
                </a:solidFill>
                <a:latin typeface="ＭＳ ゴシック" pitchFamily="49" charset="-128"/>
                <a:ea typeface="ＭＳ ゴシック" pitchFamily="49" charset="-128"/>
              </a:rPr>
              <a:t>６．農業の維持・活性化　　　　　　　　　　　　　　</a:t>
            </a:r>
            <a:r>
              <a:rPr lang="ja-JP" altLang="en-US" sz="1600" dirty="0">
                <a:solidFill>
                  <a:schemeClr val="tx1"/>
                </a:solidFill>
                <a:latin typeface="ＭＳ ゴシック" pitchFamily="49" charset="-128"/>
                <a:ea typeface="ＭＳ ゴシック" pitchFamily="49" charset="-128"/>
              </a:rPr>
              <a:t>　　　      　　 </a:t>
            </a:r>
            <a:r>
              <a:rPr lang="en-US" altLang="ja-JP" sz="1600" dirty="0" smtClean="0">
                <a:solidFill>
                  <a:schemeClr val="tx1"/>
                </a:solidFill>
                <a:latin typeface="ＭＳ ゴシック" pitchFamily="49" charset="-128"/>
                <a:ea typeface="ＭＳ ゴシック" pitchFamily="49" charset="-128"/>
              </a:rPr>
              <a:t>P13</a:t>
            </a:r>
            <a:endParaRPr lang="ja-JP" altLang="en-US" sz="1600" dirty="0">
              <a:solidFill>
                <a:schemeClr val="tx1"/>
              </a:solidFill>
              <a:latin typeface="ＭＳ ゴシック" pitchFamily="49" charset="-128"/>
              <a:ea typeface="ＭＳ ゴシック" pitchFamily="49" charset="-128"/>
            </a:endParaRPr>
          </a:p>
        </p:txBody>
      </p:sp>
      <p:sp>
        <p:nvSpPr>
          <p:cNvPr id="15" name="正方形/長方形 140"/>
          <p:cNvSpPr/>
          <p:nvPr/>
        </p:nvSpPr>
        <p:spPr bwMode="auto">
          <a:xfrm>
            <a:off x="828675" y="4000504"/>
            <a:ext cx="7556500" cy="32385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b">
              <a:lnSpc>
                <a:spcPts val="1800"/>
              </a:lnSpc>
              <a:defRPr/>
            </a:pPr>
            <a:r>
              <a:rPr lang="ja-JP" altLang="en-US" sz="1600" dirty="0" smtClean="0">
                <a:solidFill>
                  <a:schemeClr val="tx1"/>
                </a:solidFill>
                <a:latin typeface="ＭＳ ゴシック" pitchFamily="49" charset="-128"/>
                <a:ea typeface="ＭＳ ゴシック" pitchFamily="49" charset="-128"/>
              </a:rPr>
              <a:t>７．再生可能エネルギーの導入促進　　　　　　</a:t>
            </a:r>
            <a:r>
              <a:rPr lang="ja-JP" altLang="en-US" sz="1600" dirty="0">
                <a:solidFill>
                  <a:schemeClr val="tx1"/>
                </a:solidFill>
                <a:latin typeface="ＭＳ ゴシック" pitchFamily="49" charset="-128"/>
                <a:ea typeface="ＭＳ ゴシック" pitchFamily="49" charset="-128"/>
              </a:rPr>
              <a:t>　　　　      　　　　 </a:t>
            </a:r>
            <a:r>
              <a:rPr lang="en-US" altLang="ja-JP" sz="1600" dirty="0" smtClean="0">
                <a:solidFill>
                  <a:schemeClr val="tx1"/>
                </a:solidFill>
                <a:latin typeface="ＭＳ ゴシック" pitchFamily="49" charset="-128"/>
                <a:ea typeface="ＭＳ ゴシック" pitchFamily="49" charset="-128"/>
              </a:rPr>
              <a:t>P15</a:t>
            </a:r>
            <a:endParaRPr lang="ja-JP" altLang="en-US" sz="1600" dirty="0">
              <a:solidFill>
                <a:schemeClr val="tx1"/>
              </a:solidFill>
              <a:latin typeface="ＭＳ ゴシック" pitchFamily="49" charset="-128"/>
              <a:ea typeface="ＭＳ ゴシック" pitchFamily="49" charset="-128"/>
            </a:endParaRPr>
          </a:p>
        </p:txBody>
      </p:sp>
      <p:sp>
        <p:nvSpPr>
          <p:cNvPr id="16" name="正方形/長方形 140"/>
          <p:cNvSpPr>
            <a:spLocks noChangeArrowheads="1"/>
          </p:cNvSpPr>
          <p:nvPr/>
        </p:nvSpPr>
        <p:spPr bwMode="auto">
          <a:xfrm>
            <a:off x="649315" y="4357694"/>
            <a:ext cx="7199312" cy="431800"/>
          </a:xfrm>
          <a:prstGeom prst="rect">
            <a:avLst/>
          </a:prstGeom>
          <a:noFill/>
          <a:ln w="25400" algn="ctr">
            <a:noFill/>
            <a:miter lim="800000"/>
            <a:headEnd/>
            <a:tailEnd/>
          </a:ln>
        </p:spPr>
        <p:txBody>
          <a:bodyPr tIns="0" bIns="0" anchor="ctr"/>
          <a:lstStyle/>
          <a:p>
            <a:pPr fontAlgn="b">
              <a:lnSpc>
                <a:spcPts val="1800"/>
              </a:lnSpc>
            </a:pPr>
            <a:r>
              <a:rPr lang="ja-JP" altLang="en-US" b="1" dirty="0" smtClean="0">
                <a:latin typeface="ＭＳ ゴシック" pitchFamily="49" charset="-128"/>
                <a:ea typeface="ＭＳ ゴシック" pitchFamily="49" charset="-128"/>
              </a:rPr>
              <a:t>地方が日本の発展に貢献するための仕組みづくり</a:t>
            </a:r>
            <a:endParaRPr lang="ja-JP" altLang="en-US" b="1" dirty="0">
              <a:latin typeface="ＭＳ ゴシック" pitchFamily="49" charset="-128"/>
              <a:ea typeface="ＭＳ ゴシック" pitchFamily="49" charset="-128"/>
            </a:endParaRPr>
          </a:p>
        </p:txBody>
      </p:sp>
      <p:sp>
        <p:nvSpPr>
          <p:cNvPr id="18" name="正方形/長方形 140"/>
          <p:cNvSpPr/>
          <p:nvPr/>
        </p:nvSpPr>
        <p:spPr bwMode="auto">
          <a:xfrm>
            <a:off x="828675" y="4714884"/>
            <a:ext cx="7556500" cy="32385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b">
              <a:lnSpc>
                <a:spcPts val="1800"/>
              </a:lnSpc>
              <a:defRPr/>
            </a:pPr>
            <a:r>
              <a:rPr lang="ja-JP" altLang="en-US" sz="1600" dirty="0" smtClean="0">
                <a:solidFill>
                  <a:schemeClr val="tx1"/>
                </a:solidFill>
                <a:latin typeface="ＭＳ ゴシック" pitchFamily="49" charset="-128"/>
                <a:ea typeface="ＭＳ ゴシック" pitchFamily="49" charset="-128"/>
              </a:rPr>
              <a:t>８．地方財政の自立　　　　　　　　　　　　　　　</a:t>
            </a:r>
            <a:r>
              <a:rPr lang="ja-JP" altLang="en-US" sz="1600" dirty="0">
                <a:solidFill>
                  <a:schemeClr val="tx1"/>
                </a:solidFill>
                <a:latin typeface="ＭＳ ゴシック" pitchFamily="49" charset="-128"/>
                <a:ea typeface="ＭＳ ゴシック" pitchFamily="49" charset="-128"/>
              </a:rPr>
              <a:t>　　　    　　 　　</a:t>
            </a:r>
            <a:r>
              <a:rPr lang="en-US" altLang="ja-JP" sz="1600" dirty="0" smtClean="0">
                <a:solidFill>
                  <a:schemeClr val="tx1"/>
                </a:solidFill>
                <a:latin typeface="ＭＳ ゴシック" pitchFamily="49" charset="-128"/>
                <a:ea typeface="ＭＳ ゴシック" pitchFamily="49" charset="-128"/>
              </a:rPr>
              <a:t>P17</a:t>
            </a:r>
            <a:endParaRPr lang="ja-JP" altLang="en-US" sz="1600" dirty="0">
              <a:solidFill>
                <a:schemeClr val="tx1"/>
              </a:solidFill>
              <a:latin typeface="ＭＳ ゴシック" pitchFamily="49" charset="-128"/>
              <a:ea typeface="ＭＳ ゴシック" pitchFamily="49" charset="-128"/>
            </a:endParaRPr>
          </a:p>
        </p:txBody>
      </p:sp>
      <p:sp>
        <p:nvSpPr>
          <p:cNvPr id="19" name="正方形/長方形 140"/>
          <p:cNvSpPr>
            <a:spLocks noChangeArrowheads="1"/>
          </p:cNvSpPr>
          <p:nvPr/>
        </p:nvSpPr>
        <p:spPr bwMode="auto">
          <a:xfrm>
            <a:off x="643802" y="5033976"/>
            <a:ext cx="7199312" cy="431800"/>
          </a:xfrm>
          <a:prstGeom prst="rect">
            <a:avLst/>
          </a:prstGeom>
          <a:noFill/>
          <a:ln w="25400" algn="ctr">
            <a:noFill/>
            <a:miter lim="800000"/>
            <a:headEnd/>
            <a:tailEnd/>
          </a:ln>
        </p:spPr>
        <p:txBody>
          <a:bodyPr tIns="0" bIns="0" anchor="ctr"/>
          <a:lstStyle/>
          <a:p>
            <a:pPr fontAlgn="b">
              <a:lnSpc>
                <a:spcPts val="1800"/>
              </a:lnSpc>
            </a:pPr>
            <a:r>
              <a:rPr lang="ja-JP" altLang="en-US" b="1" dirty="0" smtClean="0">
                <a:latin typeface="ＭＳ ゴシック" pitchFamily="49" charset="-128"/>
                <a:ea typeface="ＭＳ ゴシック" pitchFamily="49" charset="-128"/>
              </a:rPr>
              <a:t>強靭な国土づくり</a:t>
            </a:r>
            <a:endParaRPr lang="ja-JP" altLang="en-US" b="1" dirty="0">
              <a:latin typeface="ＭＳ ゴシック" pitchFamily="49" charset="-128"/>
              <a:ea typeface="ＭＳ ゴシック" pitchFamily="49" charset="-128"/>
            </a:endParaRPr>
          </a:p>
        </p:txBody>
      </p:sp>
      <p:sp>
        <p:nvSpPr>
          <p:cNvPr id="20" name="正方形/長方形 140"/>
          <p:cNvSpPr/>
          <p:nvPr/>
        </p:nvSpPr>
        <p:spPr bwMode="auto">
          <a:xfrm>
            <a:off x="828675" y="5391166"/>
            <a:ext cx="7556500" cy="32385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b">
              <a:lnSpc>
                <a:spcPts val="1800"/>
              </a:lnSpc>
              <a:defRPr/>
            </a:pPr>
            <a:r>
              <a:rPr lang="ja-JP" altLang="en-US" sz="1600" dirty="0" smtClean="0">
                <a:solidFill>
                  <a:schemeClr val="tx1"/>
                </a:solidFill>
                <a:latin typeface="ＭＳ ゴシック" pitchFamily="49" charset="-128"/>
                <a:ea typeface="ＭＳ ゴシック" pitchFamily="49" charset="-128"/>
              </a:rPr>
              <a:t>９．高速交通</a:t>
            </a:r>
            <a:r>
              <a:rPr lang="ja-JP" altLang="en-US" sz="1600" spc="-150" dirty="0" smtClean="0">
                <a:solidFill>
                  <a:schemeClr val="tx1"/>
                </a:solidFill>
                <a:latin typeface="ＭＳ ゴシック" pitchFamily="49" charset="-128"/>
                <a:ea typeface="ＭＳ ゴシック" pitchFamily="49" charset="-128"/>
              </a:rPr>
              <a:t>ネットワークの整備と事前防災・減災対策　　　　　　　　　　</a:t>
            </a:r>
            <a:r>
              <a:rPr lang="ja-JP" altLang="en-US" sz="1600" dirty="0" smtClean="0">
                <a:solidFill>
                  <a:schemeClr val="tx1"/>
                </a:solidFill>
                <a:latin typeface="ＭＳ ゴシック" pitchFamily="49" charset="-128"/>
                <a:ea typeface="ＭＳ ゴシック" pitchFamily="49" charset="-128"/>
              </a:rPr>
              <a:t>  </a:t>
            </a:r>
            <a:r>
              <a:rPr lang="ja-JP" altLang="en-US" sz="800" dirty="0" smtClean="0">
                <a:solidFill>
                  <a:schemeClr val="tx1"/>
                </a:solidFill>
                <a:latin typeface="ＭＳ ゴシック" pitchFamily="49" charset="-128"/>
                <a:ea typeface="ＭＳ ゴシック" pitchFamily="49" charset="-128"/>
              </a:rPr>
              <a:t> </a:t>
            </a:r>
            <a:r>
              <a:rPr lang="en-US" altLang="ja-JP" sz="1600" dirty="0" smtClean="0">
                <a:solidFill>
                  <a:schemeClr val="tx1"/>
                </a:solidFill>
                <a:latin typeface="ＭＳ ゴシック" pitchFamily="49" charset="-128"/>
                <a:ea typeface="ＭＳ ゴシック" pitchFamily="49" charset="-128"/>
              </a:rPr>
              <a:t>P19</a:t>
            </a:r>
            <a:r>
              <a:rPr lang="ja-JP" altLang="en-US" sz="1700" dirty="0">
                <a:solidFill>
                  <a:schemeClr val="tx1"/>
                </a:solidFill>
                <a:latin typeface="ＭＳ ゴシック" pitchFamily="49" charset="-128"/>
                <a:ea typeface="ＭＳ ゴシック" pitchFamily="49" charset="-128"/>
              </a:rPr>
              <a:t>　</a:t>
            </a:r>
            <a:r>
              <a:rPr lang="ja-JP" altLang="en-US" dirty="0">
                <a:solidFill>
                  <a:schemeClr val="tx1"/>
                </a:solidFill>
                <a:latin typeface="ＭＳ ゴシック" pitchFamily="49" charset="-128"/>
                <a:ea typeface="ＭＳ ゴシック" pitchFamily="49" charset="-128"/>
              </a:rPr>
              <a:t>　　　　　</a:t>
            </a:r>
            <a:endParaRPr lang="en-US" altLang="ja-JP" sz="1200" dirty="0">
              <a:solidFill>
                <a:schemeClr val="tx1"/>
              </a:solidFill>
              <a:latin typeface="HGｺﾞｼｯｸE" pitchFamily="49" charset="-128"/>
            </a:endParaRPr>
          </a:p>
        </p:txBody>
      </p:sp>
      <p:sp>
        <p:nvSpPr>
          <p:cNvPr id="21" name="正方形/長方形 140"/>
          <p:cNvSpPr/>
          <p:nvPr/>
        </p:nvSpPr>
        <p:spPr bwMode="auto">
          <a:xfrm>
            <a:off x="-8001088" y="5286388"/>
            <a:ext cx="7556500" cy="32385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b">
              <a:lnSpc>
                <a:spcPts val="1800"/>
              </a:lnSpc>
              <a:defRPr/>
            </a:pPr>
            <a:r>
              <a:rPr lang="en-US" altLang="ja-JP" sz="1600" dirty="0">
                <a:solidFill>
                  <a:schemeClr val="tx1"/>
                </a:solidFill>
                <a:latin typeface="ＭＳ ゴシック" pitchFamily="49" charset="-128"/>
                <a:ea typeface="ＭＳ ゴシック" pitchFamily="49" charset="-128"/>
              </a:rPr>
              <a:t>10</a:t>
            </a:r>
            <a:r>
              <a:rPr lang="ja-JP" altLang="en-US" sz="1600" dirty="0" err="1" smtClean="0">
                <a:solidFill>
                  <a:schemeClr val="tx1"/>
                </a:solidFill>
                <a:latin typeface="ＭＳ ゴシック" pitchFamily="49" charset="-128"/>
                <a:ea typeface="ＭＳ ゴシック" pitchFamily="49" charset="-128"/>
              </a:rPr>
              <a:t>．</a:t>
            </a:r>
            <a:r>
              <a:rPr lang="ja-JP" altLang="en-US" sz="1600" dirty="0" smtClean="0">
                <a:solidFill>
                  <a:schemeClr val="tx1"/>
                </a:solidFill>
                <a:latin typeface="ＭＳ ゴシック" pitchFamily="49" charset="-128"/>
                <a:ea typeface="ＭＳ ゴシック" pitchFamily="49" charset="-128"/>
              </a:rPr>
              <a:t>地方の特色ある政策を実現するための仕組みづくり　　　　　　　   </a:t>
            </a:r>
            <a:r>
              <a:rPr lang="en-US" altLang="ja-JP" sz="1600" dirty="0" smtClean="0">
                <a:solidFill>
                  <a:schemeClr val="tx1"/>
                </a:solidFill>
                <a:latin typeface="ＭＳ ゴシック" pitchFamily="49" charset="-128"/>
                <a:ea typeface="ＭＳ ゴシック" pitchFamily="49" charset="-128"/>
              </a:rPr>
              <a:t>P23</a:t>
            </a:r>
            <a:r>
              <a:rPr lang="ja-JP" altLang="en-US" sz="1700" dirty="0">
                <a:solidFill>
                  <a:schemeClr val="tx1"/>
                </a:solidFill>
                <a:latin typeface="ＭＳ ゴシック" pitchFamily="49" charset="-128"/>
                <a:ea typeface="ＭＳ ゴシック" pitchFamily="49" charset="-128"/>
              </a:rPr>
              <a:t>　</a:t>
            </a:r>
            <a:r>
              <a:rPr lang="ja-JP" altLang="en-US" dirty="0">
                <a:solidFill>
                  <a:schemeClr val="tx1"/>
                </a:solidFill>
                <a:latin typeface="ＭＳ ゴシック" pitchFamily="49" charset="-128"/>
                <a:ea typeface="ＭＳ ゴシック" pitchFamily="49" charset="-128"/>
              </a:rPr>
              <a:t>　　　　　</a:t>
            </a:r>
            <a:endParaRPr lang="en-US" altLang="ja-JP" sz="1200" dirty="0">
              <a:solidFill>
                <a:schemeClr val="tx1"/>
              </a:solidFill>
              <a:latin typeface="HGｺﾞｼｯｸE" pitchFamily="49"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EBF4">
            <a:alpha val="69804"/>
          </a:srgbClr>
        </a:solidFill>
        <a:effectLst/>
      </p:bgPr>
    </p:bg>
    <p:spTree>
      <p:nvGrpSpPr>
        <p:cNvPr id="1" name=""/>
        <p:cNvGrpSpPr/>
        <p:nvPr/>
      </p:nvGrpSpPr>
      <p:grpSpPr>
        <a:xfrm>
          <a:off x="0" y="0"/>
          <a:ext cx="0" cy="0"/>
          <a:chOff x="0" y="0"/>
          <a:chExt cx="0" cy="0"/>
        </a:xfrm>
      </p:grpSpPr>
      <p:pic>
        <p:nvPicPr>
          <p:cNvPr id="10242" name="Picture 20"/>
          <p:cNvPicPr>
            <a:picLocks noChangeAspect="1" noChangeArrowheads="1"/>
          </p:cNvPicPr>
          <p:nvPr/>
        </p:nvPicPr>
        <p:blipFill>
          <a:blip r:embed="rId3" cstate="screen"/>
          <a:srcRect/>
          <a:stretch>
            <a:fillRect/>
          </a:stretch>
        </p:blipFill>
        <p:spPr bwMode="auto">
          <a:xfrm>
            <a:off x="1071538" y="3500438"/>
            <a:ext cx="3086100" cy="3028950"/>
          </a:xfrm>
          <a:prstGeom prst="rect">
            <a:avLst/>
          </a:prstGeom>
          <a:noFill/>
          <a:ln w="9525">
            <a:noFill/>
            <a:miter lim="800000"/>
            <a:headEnd/>
            <a:tailEnd/>
          </a:ln>
        </p:spPr>
      </p:pic>
      <p:sp>
        <p:nvSpPr>
          <p:cNvPr id="220" name="正方形/長方形 219"/>
          <p:cNvSpPr/>
          <p:nvPr/>
        </p:nvSpPr>
        <p:spPr>
          <a:xfrm>
            <a:off x="84138" y="1000110"/>
            <a:ext cx="1344590"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現状・</a:t>
            </a:r>
            <a:r>
              <a:rPr lang="ja-JP" altLang="en-US" sz="1400" b="1" dirty="0" smtClean="0">
                <a:solidFill>
                  <a:schemeClr val="tx1"/>
                </a:solidFill>
                <a:latin typeface="ＭＳ ゴシック" pitchFamily="49" charset="-128"/>
                <a:ea typeface="ＭＳ ゴシック" pitchFamily="49" charset="-128"/>
              </a:rPr>
              <a:t>課題</a:t>
            </a:r>
            <a:endParaRPr lang="ja-JP" altLang="en-US" sz="1400" b="1" dirty="0">
              <a:solidFill>
                <a:schemeClr val="tx1"/>
              </a:solidFill>
              <a:latin typeface="ＭＳ ゴシック" pitchFamily="49" charset="-128"/>
              <a:ea typeface="ＭＳ ゴシック" pitchFamily="49" charset="-128"/>
            </a:endParaRPr>
          </a:p>
        </p:txBody>
      </p:sp>
      <p:sp>
        <p:nvSpPr>
          <p:cNvPr id="226" name="正方形/長方形 225"/>
          <p:cNvSpPr/>
          <p:nvPr/>
        </p:nvSpPr>
        <p:spPr>
          <a:xfrm>
            <a:off x="28575" y="454008"/>
            <a:ext cx="8829705" cy="474662"/>
          </a:xfrm>
          <a:prstGeom prst="rect">
            <a:avLst/>
          </a:prstGeom>
          <a:noFill/>
          <a:ln w="76200" cmpd="thinThick">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b="1" dirty="0">
                <a:solidFill>
                  <a:schemeClr val="tx1"/>
                </a:solidFill>
                <a:latin typeface="ＭＳ ゴシック" pitchFamily="49" charset="-128"/>
                <a:ea typeface="ＭＳ ゴシック" pitchFamily="49" charset="-128"/>
              </a:rPr>
              <a:t>１．企業</a:t>
            </a:r>
            <a:r>
              <a:rPr lang="ja-JP" altLang="en-US" b="1" dirty="0" smtClean="0">
                <a:solidFill>
                  <a:schemeClr val="tx1"/>
                </a:solidFill>
                <a:latin typeface="ＭＳ ゴシック" pitchFamily="49" charset="-128"/>
                <a:ea typeface="ＭＳ ゴシック" pitchFamily="49" charset="-128"/>
              </a:rPr>
              <a:t>の分散</a:t>
            </a:r>
            <a:endParaRPr lang="ja-JP" altLang="en-US" b="1" dirty="0">
              <a:solidFill>
                <a:schemeClr val="tx1"/>
              </a:solidFill>
              <a:latin typeface="ＭＳ ゴシック" pitchFamily="49" charset="-128"/>
              <a:ea typeface="ＭＳ ゴシック" pitchFamily="49" charset="-128"/>
            </a:endParaRPr>
          </a:p>
        </p:txBody>
      </p:sp>
      <p:graphicFrame>
        <p:nvGraphicFramePr>
          <p:cNvPr id="10" name="グラフ 9"/>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6"/>
          </a:graphicData>
        </a:graphic>
      </p:graphicFrame>
      <p:sp>
        <p:nvSpPr>
          <p:cNvPr id="10251" name="テキスト ボックス 26"/>
          <p:cNvSpPr txBox="1">
            <a:spLocks noChangeArrowheads="1"/>
          </p:cNvSpPr>
          <p:nvPr/>
        </p:nvSpPr>
        <p:spPr bwMode="auto">
          <a:xfrm>
            <a:off x="1104876" y="3313113"/>
            <a:ext cx="2227262" cy="246062"/>
          </a:xfrm>
          <a:prstGeom prst="rect">
            <a:avLst/>
          </a:prstGeom>
          <a:noFill/>
          <a:ln w="9525">
            <a:noFill/>
            <a:miter lim="800000"/>
            <a:headEnd/>
            <a:tailEnd/>
          </a:ln>
        </p:spPr>
        <p:txBody>
          <a:bodyPr>
            <a:spAutoFit/>
          </a:bodyPr>
          <a:lstStyle/>
          <a:p>
            <a:pPr algn="ctr"/>
            <a:r>
              <a:rPr lang="ja-JP" altLang="en-US" sz="1000" b="1"/>
              <a:t>企業の都市への過度な集中</a:t>
            </a:r>
          </a:p>
        </p:txBody>
      </p:sp>
      <p:graphicFrame>
        <p:nvGraphicFramePr>
          <p:cNvPr id="13" name="グラフ 12"/>
          <p:cNvGraphicFramePr/>
          <p:nvPr/>
        </p:nvGraphicFramePr>
        <p:xfrm>
          <a:off x="4500562" y="3571876"/>
          <a:ext cx="4444199" cy="3059796"/>
        </p:xfrm>
        <a:graphic>
          <a:graphicData uri="http://schemas.openxmlformats.org/drawingml/2006/chart">
            <c:chart xmlns:c="http://schemas.openxmlformats.org/drawingml/2006/chart" xmlns:r="http://schemas.openxmlformats.org/officeDocument/2006/relationships" r:id="rId7"/>
          </a:graphicData>
        </a:graphic>
      </p:graphicFrame>
      <p:sp>
        <p:nvSpPr>
          <p:cNvPr id="10253" name="テキスト ボックス 26"/>
          <p:cNvSpPr txBox="1">
            <a:spLocks noChangeArrowheads="1"/>
          </p:cNvSpPr>
          <p:nvPr/>
        </p:nvSpPr>
        <p:spPr bwMode="auto">
          <a:xfrm>
            <a:off x="4829949" y="3357562"/>
            <a:ext cx="4151159" cy="246221"/>
          </a:xfrm>
          <a:prstGeom prst="rect">
            <a:avLst/>
          </a:prstGeom>
          <a:noFill/>
          <a:ln w="9525">
            <a:noFill/>
            <a:miter lim="800000"/>
            <a:headEnd/>
            <a:tailEnd/>
          </a:ln>
        </p:spPr>
        <p:txBody>
          <a:bodyPr wrap="square">
            <a:spAutoFit/>
          </a:bodyPr>
          <a:lstStyle/>
          <a:p>
            <a:pPr algn="ctr"/>
            <a:r>
              <a:rPr lang="ja-JP" altLang="en-US" sz="1000" b="1" dirty="0"/>
              <a:t>対外直接投資と配当金、海外内部留保の推移</a:t>
            </a:r>
          </a:p>
        </p:txBody>
      </p:sp>
      <p:sp>
        <p:nvSpPr>
          <p:cNvPr id="10254" name="テキスト ボックス 15"/>
          <p:cNvSpPr txBox="1">
            <a:spLocks noChangeArrowheads="1"/>
          </p:cNvSpPr>
          <p:nvPr/>
        </p:nvSpPr>
        <p:spPr bwMode="auto">
          <a:xfrm>
            <a:off x="4429124" y="3429000"/>
            <a:ext cx="492125" cy="215900"/>
          </a:xfrm>
          <a:prstGeom prst="rect">
            <a:avLst/>
          </a:prstGeom>
          <a:noFill/>
          <a:ln w="9525">
            <a:noFill/>
            <a:miter lim="800000"/>
            <a:headEnd/>
            <a:tailEnd/>
          </a:ln>
        </p:spPr>
        <p:txBody>
          <a:bodyPr wrap="none">
            <a:spAutoFit/>
          </a:bodyPr>
          <a:lstStyle/>
          <a:p>
            <a:r>
              <a:rPr lang="ja-JP" altLang="en-US" sz="800" dirty="0"/>
              <a:t>（兆円）</a:t>
            </a:r>
          </a:p>
        </p:txBody>
      </p:sp>
      <p:sp>
        <p:nvSpPr>
          <p:cNvPr id="10255" name="Rectangle 135"/>
          <p:cNvSpPr>
            <a:spLocks noChangeArrowheads="1"/>
          </p:cNvSpPr>
          <p:nvPr/>
        </p:nvSpPr>
        <p:spPr bwMode="auto">
          <a:xfrm>
            <a:off x="6779397" y="6559549"/>
            <a:ext cx="2051050" cy="122238"/>
          </a:xfrm>
          <a:prstGeom prst="rect">
            <a:avLst/>
          </a:prstGeom>
          <a:noFill/>
          <a:ln w="9525">
            <a:noFill/>
            <a:miter lim="800000"/>
            <a:headEnd/>
            <a:tailEnd/>
          </a:ln>
        </p:spPr>
        <p:txBody>
          <a:bodyPr wrap="none" lIns="0" tIns="0" rIns="0" bIns="0">
            <a:spAutoFit/>
          </a:bodyPr>
          <a:lstStyle/>
          <a:p>
            <a:r>
              <a:rPr lang="ja-JP" altLang="en-US" sz="800" dirty="0">
                <a:solidFill>
                  <a:srgbClr val="000000"/>
                </a:solidFill>
                <a:latin typeface="ＭＳ 明朝" pitchFamily="17" charset="-128"/>
                <a:ea typeface="ＭＳ 明朝" pitchFamily="17" charset="-128"/>
              </a:rPr>
              <a:t>資料：財務省「国際収支統計」より独自作成</a:t>
            </a:r>
            <a:endParaRPr lang="ja-JP" dirty="0">
              <a:latin typeface="ＭＳ 明朝" pitchFamily="17" charset="-128"/>
              <a:ea typeface="ＭＳ 明朝" pitchFamily="17" charset="-128"/>
            </a:endParaRPr>
          </a:p>
        </p:txBody>
      </p:sp>
      <p:graphicFrame>
        <p:nvGraphicFramePr>
          <p:cNvPr id="18" name="表 17"/>
          <p:cNvGraphicFramePr>
            <a:graphicFrameLocks noGrp="1"/>
          </p:cNvGraphicFramePr>
          <p:nvPr/>
        </p:nvGraphicFramePr>
        <p:xfrm>
          <a:off x="509563" y="6172200"/>
          <a:ext cx="2095500" cy="192405"/>
        </p:xfrm>
        <a:graphic>
          <a:graphicData uri="http://schemas.openxmlformats.org/drawingml/2006/table">
            <a:tbl>
              <a:tblPr/>
              <a:tblGrid>
                <a:gridCol w="2095500"/>
              </a:tblGrid>
              <a:tr h="0">
                <a:tc>
                  <a:txBody>
                    <a:bodyPr/>
                    <a:lstStyle/>
                    <a:p>
                      <a:pPr algn="l" fontAlgn="ctr"/>
                      <a:r>
                        <a:rPr lang="en-US" altLang="ja-JP" sz="600" b="0" i="1" u="none" strike="noStrike" dirty="0">
                          <a:solidFill>
                            <a:schemeClr val="tx1"/>
                          </a:solidFill>
                          <a:latin typeface="ＭＳ Ｐゴシック"/>
                        </a:rPr>
                        <a:t>※</a:t>
                      </a:r>
                      <a:r>
                        <a:rPr lang="ja-JP" altLang="en-US" sz="600" b="0" i="1" u="none" strike="noStrike" dirty="0">
                          <a:solidFill>
                            <a:schemeClr val="tx1"/>
                          </a:solidFill>
                          <a:latin typeface="ＭＳ Ｐゴシック"/>
                        </a:rPr>
                        <a:t>「カルトグラム」（統計データに基づき地図を変形し</a:t>
                      </a:r>
                      <a:r>
                        <a:rPr lang="en-US" altLang="ja-JP" sz="600" b="0" i="1" u="none" strike="noStrike" dirty="0">
                          <a:solidFill>
                            <a:schemeClr val="tx1"/>
                          </a:solidFill>
                          <a:latin typeface="ＭＳ Ｐゴシック"/>
                        </a:rPr>
                        <a:t>,</a:t>
                      </a:r>
                      <a:r>
                        <a:rPr lang="ja-JP" altLang="en-US" sz="600" b="0" i="1" u="none" strike="noStrike" dirty="0">
                          <a:solidFill>
                            <a:schemeClr val="tx1"/>
                          </a:solidFill>
                          <a:latin typeface="ＭＳ Ｐゴシック"/>
                        </a:rPr>
                        <a:t>地域の</a:t>
                      </a:r>
                      <a:br>
                        <a:rPr lang="ja-JP" altLang="en-US" sz="600" b="0" i="1" u="none" strike="noStrike" dirty="0">
                          <a:solidFill>
                            <a:schemeClr val="tx1"/>
                          </a:solidFill>
                          <a:latin typeface="ＭＳ Ｐゴシック"/>
                        </a:rPr>
                      </a:br>
                      <a:r>
                        <a:rPr lang="ja-JP" altLang="en-US" sz="600" b="0" i="1" u="none" strike="noStrike" dirty="0">
                          <a:solidFill>
                            <a:schemeClr val="tx1"/>
                          </a:solidFill>
                          <a:latin typeface="ＭＳ Ｐゴシック"/>
                        </a:rPr>
                        <a:t>特徴を　視覚的に表現する地図）の手法を用いて独自作成</a:t>
                      </a:r>
                    </a:p>
                  </a:txBody>
                  <a:tcPr marL="9525" marR="9525" marT="9525" marB="0" anchor="ctr">
                    <a:lnL>
                      <a:noFill/>
                    </a:lnL>
                    <a:lnR>
                      <a:noFill/>
                    </a:lnR>
                    <a:lnT>
                      <a:noFill/>
                    </a:lnT>
                    <a:lnB>
                      <a:noFill/>
                    </a:lnB>
                  </a:tcPr>
                </a:tc>
              </a:tr>
            </a:tbl>
          </a:graphicData>
        </a:graphic>
      </p:graphicFrame>
      <p:pic>
        <p:nvPicPr>
          <p:cNvPr id="10258" name="Picture 18"/>
          <p:cNvPicPr>
            <a:picLocks noChangeAspect="1" noChangeArrowheads="1"/>
          </p:cNvPicPr>
          <p:nvPr/>
        </p:nvPicPr>
        <p:blipFill>
          <a:blip r:embed="rId8" cstate="screen"/>
          <a:srcRect/>
          <a:stretch>
            <a:fillRect/>
          </a:stretch>
        </p:blipFill>
        <p:spPr bwMode="auto">
          <a:xfrm>
            <a:off x="461938" y="3565525"/>
            <a:ext cx="2824163" cy="581025"/>
          </a:xfrm>
          <a:prstGeom prst="rect">
            <a:avLst/>
          </a:prstGeom>
          <a:noFill/>
          <a:ln w="9525">
            <a:noFill/>
            <a:miter lim="800000"/>
            <a:headEnd/>
            <a:tailEnd/>
          </a:ln>
        </p:spPr>
      </p:pic>
      <p:sp>
        <p:nvSpPr>
          <p:cNvPr id="10259" name="テキスト ボックス 283"/>
          <p:cNvSpPr txBox="1">
            <a:spLocks noChangeArrowheads="1"/>
          </p:cNvSpPr>
          <p:nvPr/>
        </p:nvSpPr>
        <p:spPr bwMode="auto">
          <a:xfrm>
            <a:off x="3427388" y="3548063"/>
            <a:ext cx="428625" cy="144462"/>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北海道</a:t>
            </a:r>
          </a:p>
        </p:txBody>
      </p:sp>
      <p:sp>
        <p:nvSpPr>
          <p:cNvPr id="10260" name="テキスト ボックス 283"/>
          <p:cNvSpPr txBox="1">
            <a:spLocks noChangeArrowheads="1"/>
          </p:cNvSpPr>
          <p:nvPr/>
        </p:nvSpPr>
        <p:spPr bwMode="auto">
          <a:xfrm>
            <a:off x="3376588" y="3746500"/>
            <a:ext cx="4286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青森</a:t>
            </a:r>
          </a:p>
        </p:txBody>
      </p:sp>
      <p:sp>
        <p:nvSpPr>
          <p:cNvPr id="10261" name="テキスト ボックス 283"/>
          <p:cNvSpPr txBox="1">
            <a:spLocks noChangeArrowheads="1"/>
          </p:cNvSpPr>
          <p:nvPr/>
        </p:nvSpPr>
        <p:spPr bwMode="auto">
          <a:xfrm>
            <a:off x="3595663" y="3857625"/>
            <a:ext cx="352425" cy="144463"/>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岩手</a:t>
            </a:r>
          </a:p>
        </p:txBody>
      </p:sp>
      <p:sp>
        <p:nvSpPr>
          <p:cNvPr id="10262" name="テキスト ボックス 283"/>
          <p:cNvSpPr txBox="1">
            <a:spLocks noChangeArrowheads="1"/>
          </p:cNvSpPr>
          <p:nvPr/>
        </p:nvSpPr>
        <p:spPr bwMode="auto">
          <a:xfrm>
            <a:off x="3284513" y="3867150"/>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秋田</a:t>
            </a:r>
          </a:p>
        </p:txBody>
      </p:sp>
      <p:sp>
        <p:nvSpPr>
          <p:cNvPr id="10263" name="テキスト ボックス 283"/>
          <p:cNvSpPr txBox="1">
            <a:spLocks noChangeArrowheads="1"/>
          </p:cNvSpPr>
          <p:nvPr/>
        </p:nvSpPr>
        <p:spPr bwMode="auto">
          <a:xfrm>
            <a:off x="3513113" y="3970338"/>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宮城</a:t>
            </a:r>
          </a:p>
        </p:txBody>
      </p:sp>
      <p:sp>
        <p:nvSpPr>
          <p:cNvPr id="10264" name="テキスト ボックス 283"/>
          <p:cNvSpPr txBox="1">
            <a:spLocks noChangeArrowheads="1"/>
          </p:cNvSpPr>
          <p:nvPr/>
        </p:nvSpPr>
        <p:spPr bwMode="auto">
          <a:xfrm>
            <a:off x="3376588" y="4213225"/>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群馬</a:t>
            </a:r>
          </a:p>
        </p:txBody>
      </p:sp>
      <p:sp>
        <p:nvSpPr>
          <p:cNvPr id="10265" name="テキスト ボックス 283"/>
          <p:cNvSpPr txBox="1">
            <a:spLocks noChangeArrowheads="1"/>
          </p:cNvSpPr>
          <p:nvPr/>
        </p:nvSpPr>
        <p:spPr bwMode="auto">
          <a:xfrm>
            <a:off x="3498826" y="4089400"/>
            <a:ext cx="350837"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福島</a:t>
            </a:r>
          </a:p>
        </p:txBody>
      </p:sp>
      <p:sp>
        <p:nvSpPr>
          <p:cNvPr id="10266" name="テキスト ボックス 311"/>
          <p:cNvSpPr txBox="1">
            <a:spLocks noChangeArrowheads="1"/>
          </p:cNvSpPr>
          <p:nvPr/>
        </p:nvSpPr>
        <p:spPr bwMode="auto">
          <a:xfrm>
            <a:off x="3709963" y="4230688"/>
            <a:ext cx="147638" cy="1936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茨城</a:t>
            </a:r>
          </a:p>
        </p:txBody>
      </p:sp>
      <p:sp>
        <p:nvSpPr>
          <p:cNvPr id="10267" name="テキスト ボックス 311"/>
          <p:cNvSpPr txBox="1">
            <a:spLocks noChangeArrowheads="1"/>
          </p:cNvSpPr>
          <p:nvPr/>
        </p:nvSpPr>
        <p:spPr bwMode="auto">
          <a:xfrm>
            <a:off x="3482951" y="3951288"/>
            <a:ext cx="149225" cy="195262"/>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山形</a:t>
            </a:r>
          </a:p>
        </p:txBody>
      </p:sp>
      <p:sp>
        <p:nvSpPr>
          <p:cNvPr id="10268" name="テキスト ボックス 311"/>
          <p:cNvSpPr txBox="1">
            <a:spLocks noChangeArrowheads="1"/>
          </p:cNvSpPr>
          <p:nvPr/>
        </p:nvSpPr>
        <p:spPr bwMode="auto">
          <a:xfrm>
            <a:off x="3330551" y="4224338"/>
            <a:ext cx="149225" cy="195262"/>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新潟</a:t>
            </a:r>
          </a:p>
        </p:txBody>
      </p:sp>
      <p:sp>
        <p:nvSpPr>
          <p:cNvPr id="10269" name="テキスト ボックス 311"/>
          <p:cNvSpPr txBox="1">
            <a:spLocks noChangeArrowheads="1"/>
          </p:cNvSpPr>
          <p:nvPr/>
        </p:nvSpPr>
        <p:spPr bwMode="auto">
          <a:xfrm>
            <a:off x="3621063" y="4179888"/>
            <a:ext cx="149225" cy="195262"/>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栃木</a:t>
            </a:r>
          </a:p>
        </p:txBody>
      </p:sp>
      <p:sp>
        <p:nvSpPr>
          <p:cNvPr id="10270" name="テキスト ボックス 283"/>
          <p:cNvSpPr txBox="1">
            <a:spLocks noChangeArrowheads="1"/>
          </p:cNvSpPr>
          <p:nvPr/>
        </p:nvSpPr>
        <p:spPr bwMode="auto">
          <a:xfrm>
            <a:off x="3751238" y="4519613"/>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千葉</a:t>
            </a:r>
          </a:p>
        </p:txBody>
      </p:sp>
      <p:sp>
        <p:nvSpPr>
          <p:cNvPr id="10271" name="テキスト ボックス 283"/>
          <p:cNvSpPr txBox="1">
            <a:spLocks noChangeArrowheads="1"/>
          </p:cNvSpPr>
          <p:nvPr/>
        </p:nvSpPr>
        <p:spPr bwMode="auto">
          <a:xfrm>
            <a:off x="3409926" y="5532438"/>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東京</a:t>
            </a:r>
          </a:p>
        </p:txBody>
      </p:sp>
      <p:sp>
        <p:nvSpPr>
          <p:cNvPr id="10272" name="テキスト ボックス 283"/>
          <p:cNvSpPr txBox="1">
            <a:spLocks noChangeArrowheads="1"/>
          </p:cNvSpPr>
          <p:nvPr/>
        </p:nvSpPr>
        <p:spPr bwMode="auto">
          <a:xfrm>
            <a:off x="3467076" y="4437063"/>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埼玉</a:t>
            </a:r>
          </a:p>
        </p:txBody>
      </p:sp>
      <p:sp>
        <p:nvSpPr>
          <p:cNvPr id="10273" name="テキスト ボックス 283"/>
          <p:cNvSpPr txBox="1">
            <a:spLocks noChangeArrowheads="1"/>
          </p:cNvSpPr>
          <p:nvPr/>
        </p:nvSpPr>
        <p:spPr bwMode="auto">
          <a:xfrm>
            <a:off x="3290863" y="4498975"/>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長野</a:t>
            </a:r>
          </a:p>
        </p:txBody>
      </p:sp>
      <p:sp>
        <p:nvSpPr>
          <p:cNvPr id="10274" name="テキスト ボックス 283"/>
          <p:cNvSpPr txBox="1">
            <a:spLocks noChangeArrowheads="1"/>
          </p:cNvSpPr>
          <p:nvPr/>
        </p:nvSpPr>
        <p:spPr bwMode="auto">
          <a:xfrm>
            <a:off x="3290863" y="4646613"/>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山梨</a:t>
            </a:r>
          </a:p>
        </p:txBody>
      </p:sp>
      <p:sp>
        <p:nvSpPr>
          <p:cNvPr id="10275" name="テキスト ボックス 283"/>
          <p:cNvSpPr txBox="1">
            <a:spLocks noChangeArrowheads="1"/>
          </p:cNvSpPr>
          <p:nvPr/>
        </p:nvSpPr>
        <p:spPr bwMode="auto">
          <a:xfrm>
            <a:off x="2843188" y="4684713"/>
            <a:ext cx="433388"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神奈川</a:t>
            </a:r>
          </a:p>
        </p:txBody>
      </p:sp>
      <p:sp>
        <p:nvSpPr>
          <p:cNvPr id="10276" name="テキスト ボックス 283"/>
          <p:cNvSpPr txBox="1">
            <a:spLocks noChangeArrowheads="1"/>
          </p:cNvSpPr>
          <p:nvPr/>
        </p:nvSpPr>
        <p:spPr bwMode="auto">
          <a:xfrm>
            <a:off x="2928913" y="4603750"/>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埼玉</a:t>
            </a:r>
          </a:p>
        </p:txBody>
      </p:sp>
      <p:sp>
        <p:nvSpPr>
          <p:cNvPr id="10277" name="テキスト ボックス 283"/>
          <p:cNvSpPr txBox="1">
            <a:spLocks noChangeArrowheads="1"/>
          </p:cNvSpPr>
          <p:nvPr/>
        </p:nvSpPr>
        <p:spPr bwMode="auto">
          <a:xfrm>
            <a:off x="3122588" y="4518025"/>
            <a:ext cx="350838"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富山</a:t>
            </a:r>
          </a:p>
        </p:txBody>
      </p:sp>
      <p:sp>
        <p:nvSpPr>
          <p:cNvPr id="10278" name="テキスト ボックス 283"/>
          <p:cNvSpPr txBox="1">
            <a:spLocks noChangeArrowheads="1"/>
          </p:cNvSpPr>
          <p:nvPr/>
        </p:nvSpPr>
        <p:spPr bwMode="auto">
          <a:xfrm>
            <a:off x="2979713" y="4519613"/>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石川</a:t>
            </a:r>
          </a:p>
        </p:txBody>
      </p:sp>
      <p:sp>
        <p:nvSpPr>
          <p:cNvPr id="10279" name="テキスト ボックス 283"/>
          <p:cNvSpPr txBox="1">
            <a:spLocks noChangeArrowheads="1"/>
          </p:cNvSpPr>
          <p:nvPr/>
        </p:nvSpPr>
        <p:spPr bwMode="auto">
          <a:xfrm>
            <a:off x="2771751" y="4551363"/>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福井</a:t>
            </a:r>
          </a:p>
        </p:txBody>
      </p:sp>
      <p:sp>
        <p:nvSpPr>
          <p:cNvPr id="44" name="テキスト ボックス 283"/>
          <p:cNvSpPr txBox="1">
            <a:spLocks noChangeArrowheads="1"/>
          </p:cNvSpPr>
          <p:nvPr/>
        </p:nvSpPr>
        <p:spPr bwMode="auto">
          <a:xfrm>
            <a:off x="2613001" y="4629150"/>
            <a:ext cx="350837" cy="142875"/>
          </a:xfrm>
          <a:prstGeom prst="rect">
            <a:avLst/>
          </a:prstGeom>
          <a:noFill/>
          <a:ln w="9525">
            <a:noFill/>
            <a:miter lim="800000"/>
            <a:headEnd/>
            <a:tailEnd/>
          </a:ln>
        </p:spPr>
        <p:txBody>
          <a:bodyPr>
            <a:spAutoFit/>
          </a:bodyPr>
          <a:lstStyle/>
          <a:p>
            <a:pPr algn="ctr">
              <a:lnSpc>
                <a:spcPts val="400"/>
              </a:lnSpc>
              <a:defRPr/>
            </a:pPr>
            <a:r>
              <a:rPr lang="ja-JP" altLang="en-US" sz="450" dirty="0">
                <a:latin typeface="ＭＳ Ｐ明朝" pitchFamily="18" charset="-128"/>
                <a:ea typeface="ＭＳ Ｐ明朝" pitchFamily="18" charset="-128"/>
              </a:rPr>
              <a:t>滋賀</a:t>
            </a:r>
          </a:p>
        </p:txBody>
      </p:sp>
      <p:sp>
        <p:nvSpPr>
          <p:cNvPr id="10281" name="テキスト ボックス 311"/>
          <p:cNvSpPr txBox="1">
            <a:spLocks noChangeArrowheads="1"/>
          </p:cNvSpPr>
          <p:nvPr/>
        </p:nvSpPr>
        <p:spPr bwMode="auto">
          <a:xfrm>
            <a:off x="2795563" y="5194300"/>
            <a:ext cx="147638" cy="195263"/>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静岡</a:t>
            </a:r>
          </a:p>
        </p:txBody>
      </p:sp>
      <p:sp>
        <p:nvSpPr>
          <p:cNvPr id="10282" name="テキスト ボックス 311"/>
          <p:cNvSpPr txBox="1">
            <a:spLocks noChangeArrowheads="1"/>
          </p:cNvSpPr>
          <p:nvPr/>
        </p:nvSpPr>
        <p:spPr bwMode="auto">
          <a:xfrm>
            <a:off x="2566963" y="4879975"/>
            <a:ext cx="147638" cy="195263"/>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三重</a:t>
            </a:r>
          </a:p>
        </p:txBody>
      </p:sp>
      <p:sp>
        <p:nvSpPr>
          <p:cNvPr id="10283" name="テキスト ボックス 283"/>
          <p:cNvSpPr txBox="1">
            <a:spLocks noChangeArrowheads="1"/>
          </p:cNvSpPr>
          <p:nvPr/>
        </p:nvSpPr>
        <p:spPr bwMode="auto">
          <a:xfrm>
            <a:off x="2466951" y="4646613"/>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奈良</a:t>
            </a:r>
          </a:p>
        </p:txBody>
      </p:sp>
      <p:sp>
        <p:nvSpPr>
          <p:cNvPr id="10284" name="テキスト ボックス 283"/>
          <p:cNvSpPr txBox="1">
            <a:spLocks noChangeArrowheads="1"/>
          </p:cNvSpPr>
          <p:nvPr/>
        </p:nvSpPr>
        <p:spPr bwMode="auto">
          <a:xfrm>
            <a:off x="2433613" y="4530725"/>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京都</a:t>
            </a:r>
          </a:p>
        </p:txBody>
      </p:sp>
      <p:sp>
        <p:nvSpPr>
          <p:cNvPr id="10285" name="テキスト ボックス 283"/>
          <p:cNvSpPr txBox="1">
            <a:spLocks noChangeArrowheads="1"/>
          </p:cNvSpPr>
          <p:nvPr/>
        </p:nvSpPr>
        <p:spPr bwMode="auto">
          <a:xfrm>
            <a:off x="1957363" y="4579938"/>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兵庫</a:t>
            </a:r>
          </a:p>
        </p:txBody>
      </p:sp>
      <p:sp>
        <p:nvSpPr>
          <p:cNvPr id="10286" name="テキスト ボックス 283"/>
          <p:cNvSpPr txBox="1">
            <a:spLocks noChangeArrowheads="1"/>
          </p:cNvSpPr>
          <p:nvPr/>
        </p:nvSpPr>
        <p:spPr bwMode="auto">
          <a:xfrm>
            <a:off x="2209776" y="5175250"/>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大阪</a:t>
            </a:r>
          </a:p>
        </p:txBody>
      </p:sp>
      <p:sp>
        <p:nvSpPr>
          <p:cNvPr id="10287" name="テキスト ボックス 283"/>
          <p:cNvSpPr txBox="1">
            <a:spLocks noChangeArrowheads="1"/>
          </p:cNvSpPr>
          <p:nvPr/>
        </p:nvSpPr>
        <p:spPr bwMode="auto">
          <a:xfrm>
            <a:off x="2160563" y="5876925"/>
            <a:ext cx="452438"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和歌山</a:t>
            </a:r>
          </a:p>
        </p:txBody>
      </p:sp>
      <p:sp>
        <p:nvSpPr>
          <p:cNvPr id="10288" name="テキスト ボックス 283"/>
          <p:cNvSpPr txBox="1">
            <a:spLocks noChangeArrowheads="1"/>
          </p:cNvSpPr>
          <p:nvPr/>
        </p:nvSpPr>
        <p:spPr bwMode="auto">
          <a:xfrm>
            <a:off x="1619226" y="4851400"/>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香川</a:t>
            </a:r>
          </a:p>
        </p:txBody>
      </p:sp>
      <p:sp>
        <p:nvSpPr>
          <p:cNvPr id="10289" name="テキスト ボックス 283"/>
          <p:cNvSpPr txBox="1">
            <a:spLocks noChangeArrowheads="1"/>
          </p:cNvSpPr>
          <p:nvPr/>
        </p:nvSpPr>
        <p:spPr bwMode="auto">
          <a:xfrm>
            <a:off x="1666851" y="4960938"/>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徳島</a:t>
            </a:r>
          </a:p>
        </p:txBody>
      </p:sp>
      <p:sp>
        <p:nvSpPr>
          <p:cNvPr id="10290" name="テキスト ボックス 283"/>
          <p:cNvSpPr txBox="1">
            <a:spLocks noChangeArrowheads="1"/>
          </p:cNvSpPr>
          <p:nvPr/>
        </p:nvSpPr>
        <p:spPr bwMode="auto">
          <a:xfrm>
            <a:off x="1471588" y="5013325"/>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高知</a:t>
            </a:r>
          </a:p>
        </p:txBody>
      </p:sp>
      <p:sp>
        <p:nvSpPr>
          <p:cNvPr id="10291" name="テキスト ボックス 283"/>
          <p:cNvSpPr txBox="1">
            <a:spLocks noChangeArrowheads="1"/>
          </p:cNvSpPr>
          <p:nvPr/>
        </p:nvSpPr>
        <p:spPr bwMode="auto">
          <a:xfrm>
            <a:off x="1400151" y="4827588"/>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愛媛</a:t>
            </a:r>
          </a:p>
        </p:txBody>
      </p:sp>
      <p:sp>
        <p:nvSpPr>
          <p:cNvPr id="10292" name="テキスト ボックス 283"/>
          <p:cNvSpPr txBox="1">
            <a:spLocks noChangeArrowheads="1"/>
          </p:cNvSpPr>
          <p:nvPr/>
        </p:nvSpPr>
        <p:spPr bwMode="auto">
          <a:xfrm>
            <a:off x="1443013" y="4613275"/>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広島</a:t>
            </a:r>
          </a:p>
        </p:txBody>
      </p:sp>
      <p:sp>
        <p:nvSpPr>
          <p:cNvPr id="10293" name="テキスト ボックス 283"/>
          <p:cNvSpPr txBox="1">
            <a:spLocks noChangeArrowheads="1"/>
          </p:cNvSpPr>
          <p:nvPr/>
        </p:nvSpPr>
        <p:spPr bwMode="auto">
          <a:xfrm>
            <a:off x="1720826" y="4419600"/>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鳥取</a:t>
            </a:r>
          </a:p>
        </p:txBody>
      </p:sp>
      <p:sp>
        <p:nvSpPr>
          <p:cNvPr id="10294" name="テキスト ボックス 283"/>
          <p:cNvSpPr txBox="1">
            <a:spLocks noChangeArrowheads="1"/>
          </p:cNvSpPr>
          <p:nvPr/>
        </p:nvSpPr>
        <p:spPr bwMode="auto">
          <a:xfrm>
            <a:off x="1581126" y="4418013"/>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島根</a:t>
            </a:r>
          </a:p>
        </p:txBody>
      </p:sp>
      <p:sp>
        <p:nvSpPr>
          <p:cNvPr id="10295" name="テキスト ボックス 283"/>
          <p:cNvSpPr txBox="1">
            <a:spLocks noChangeArrowheads="1"/>
          </p:cNvSpPr>
          <p:nvPr/>
        </p:nvSpPr>
        <p:spPr bwMode="auto">
          <a:xfrm>
            <a:off x="1328713" y="4495800"/>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山口</a:t>
            </a:r>
          </a:p>
        </p:txBody>
      </p:sp>
      <p:sp>
        <p:nvSpPr>
          <p:cNvPr id="10296" name="テキスト ボックス 283"/>
          <p:cNvSpPr txBox="1">
            <a:spLocks noChangeArrowheads="1"/>
          </p:cNvSpPr>
          <p:nvPr/>
        </p:nvSpPr>
        <p:spPr bwMode="auto">
          <a:xfrm>
            <a:off x="1647801" y="4603750"/>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岡山</a:t>
            </a:r>
          </a:p>
        </p:txBody>
      </p:sp>
      <p:sp>
        <p:nvSpPr>
          <p:cNvPr id="10297" name="テキスト ボックス 283"/>
          <p:cNvSpPr txBox="1">
            <a:spLocks noChangeArrowheads="1"/>
          </p:cNvSpPr>
          <p:nvPr/>
        </p:nvSpPr>
        <p:spPr bwMode="auto">
          <a:xfrm>
            <a:off x="1104876" y="4689475"/>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福岡</a:t>
            </a:r>
          </a:p>
        </p:txBody>
      </p:sp>
      <p:sp>
        <p:nvSpPr>
          <p:cNvPr id="10298" name="テキスト ボックス 283"/>
          <p:cNvSpPr txBox="1">
            <a:spLocks noChangeArrowheads="1"/>
          </p:cNvSpPr>
          <p:nvPr/>
        </p:nvSpPr>
        <p:spPr bwMode="auto">
          <a:xfrm>
            <a:off x="1266801" y="5060950"/>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大分</a:t>
            </a:r>
          </a:p>
        </p:txBody>
      </p:sp>
      <p:sp>
        <p:nvSpPr>
          <p:cNvPr id="10299" name="テキスト ボックス 283"/>
          <p:cNvSpPr txBox="1">
            <a:spLocks noChangeArrowheads="1"/>
          </p:cNvSpPr>
          <p:nvPr/>
        </p:nvSpPr>
        <p:spPr bwMode="auto">
          <a:xfrm>
            <a:off x="1266801" y="5132388"/>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宮崎</a:t>
            </a:r>
          </a:p>
        </p:txBody>
      </p:sp>
      <p:sp>
        <p:nvSpPr>
          <p:cNvPr id="10300" name="テキスト ボックス 283"/>
          <p:cNvSpPr txBox="1">
            <a:spLocks noChangeArrowheads="1"/>
          </p:cNvSpPr>
          <p:nvPr/>
        </p:nvSpPr>
        <p:spPr bwMode="auto">
          <a:xfrm>
            <a:off x="942951" y="4856163"/>
            <a:ext cx="352425"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熊本</a:t>
            </a:r>
          </a:p>
        </p:txBody>
      </p:sp>
      <p:sp>
        <p:nvSpPr>
          <p:cNvPr id="10301" name="テキスト ボックス 311"/>
          <p:cNvSpPr txBox="1">
            <a:spLocks noChangeArrowheads="1"/>
          </p:cNvSpPr>
          <p:nvPr/>
        </p:nvSpPr>
        <p:spPr bwMode="auto">
          <a:xfrm>
            <a:off x="1142976" y="4979988"/>
            <a:ext cx="147637" cy="246062"/>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鹿児島</a:t>
            </a:r>
          </a:p>
        </p:txBody>
      </p:sp>
      <p:sp>
        <p:nvSpPr>
          <p:cNvPr id="10302" name="テキスト ボックス 311"/>
          <p:cNvSpPr txBox="1">
            <a:spLocks noChangeArrowheads="1"/>
          </p:cNvSpPr>
          <p:nvPr/>
        </p:nvSpPr>
        <p:spPr bwMode="auto">
          <a:xfrm>
            <a:off x="1076301" y="4541838"/>
            <a:ext cx="147637" cy="195262"/>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佐賀</a:t>
            </a:r>
          </a:p>
        </p:txBody>
      </p:sp>
      <p:sp>
        <p:nvSpPr>
          <p:cNvPr id="10303" name="テキスト ボックス 311"/>
          <p:cNvSpPr txBox="1">
            <a:spLocks noChangeArrowheads="1"/>
          </p:cNvSpPr>
          <p:nvPr/>
        </p:nvSpPr>
        <p:spPr bwMode="auto">
          <a:xfrm>
            <a:off x="957238" y="4641850"/>
            <a:ext cx="147638" cy="195263"/>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長崎</a:t>
            </a:r>
          </a:p>
        </p:txBody>
      </p:sp>
      <p:sp>
        <p:nvSpPr>
          <p:cNvPr id="10304" name="テキスト ボックス 283"/>
          <p:cNvSpPr txBox="1">
            <a:spLocks noChangeArrowheads="1"/>
          </p:cNvSpPr>
          <p:nvPr/>
        </p:nvSpPr>
        <p:spPr bwMode="auto">
          <a:xfrm>
            <a:off x="1041376" y="5434013"/>
            <a:ext cx="350837" cy="144462"/>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沖縄</a:t>
            </a:r>
          </a:p>
        </p:txBody>
      </p:sp>
      <p:sp>
        <p:nvSpPr>
          <p:cNvPr id="10305" name="テキスト ボックス 283"/>
          <p:cNvSpPr txBox="1">
            <a:spLocks noChangeArrowheads="1"/>
          </p:cNvSpPr>
          <p:nvPr/>
        </p:nvSpPr>
        <p:spPr bwMode="auto">
          <a:xfrm>
            <a:off x="2530451" y="5346700"/>
            <a:ext cx="436562" cy="14287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愛知</a:t>
            </a:r>
          </a:p>
        </p:txBody>
      </p:sp>
      <p:sp>
        <p:nvSpPr>
          <p:cNvPr id="65" name="円/楕円 64"/>
          <p:cNvSpPr/>
          <p:nvPr/>
        </p:nvSpPr>
        <p:spPr bwMode="auto">
          <a:xfrm>
            <a:off x="8455370" y="5286388"/>
            <a:ext cx="390525" cy="2603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テキスト ボックス 65"/>
          <p:cNvSpPr txBox="1"/>
          <p:nvPr/>
        </p:nvSpPr>
        <p:spPr>
          <a:xfrm>
            <a:off x="8858280" y="0"/>
            <a:ext cx="285720" cy="276999"/>
          </a:xfrm>
          <a:prstGeom prst="rect">
            <a:avLst/>
          </a:prstGeom>
          <a:noFill/>
        </p:spPr>
        <p:txBody>
          <a:bodyPr wrap="square" rtlCol="0">
            <a:spAutoFit/>
          </a:bodyPr>
          <a:lstStyle/>
          <a:p>
            <a:r>
              <a:rPr kumimoji="1" lang="en-US" altLang="ja-JP" sz="1200" dirty="0" smtClean="0">
                <a:solidFill>
                  <a:schemeClr val="bg1">
                    <a:lumMod val="65000"/>
                  </a:schemeClr>
                </a:solidFill>
              </a:rPr>
              <a:t>1</a:t>
            </a:r>
            <a:endParaRPr kumimoji="1" lang="ja-JP" altLang="en-US" sz="1200" dirty="0">
              <a:solidFill>
                <a:schemeClr val="bg1">
                  <a:lumMod val="65000"/>
                </a:schemeClr>
              </a:solidFill>
            </a:endParaRPr>
          </a:p>
        </p:txBody>
      </p:sp>
      <p:sp>
        <p:nvSpPr>
          <p:cNvPr id="67" name="テキスト プレースホルダ 6"/>
          <p:cNvSpPr txBox="1">
            <a:spLocks/>
          </p:cNvSpPr>
          <p:nvPr/>
        </p:nvSpPr>
        <p:spPr bwMode="auto">
          <a:xfrm>
            <a:off x="171450" y="1370014"/>
            <a:ext cx="8686830" cy="1558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52400" indent="-152400" eaLnBrk="1" hangingPunct="1">
              <a:spcBef>
                <a:spcPct val="0"/>
              </a:spcBef>
              <a:spcAft>
                <a:spcPts val="600"/>
              </a:spcAft>
              <a:buFont typeface="Arial" charset="0"/>
              <a:buNone/>
              <a:defRPr/>
            </a:pPr>
            <a:r>
              <a:rPr lang="ja-JP" altLang="en-US" sz="1300" dirty="0" smtClean="0">
                <a:latin typeface="ＭＳ 明朝" pitchFamily="17" charset="-128"/>
                <a:ea typeface="ＭＳ 明朝" pitchFamily="17" charset="-128"/>
              </a:rPr>
              <a:t>◆我が国における企業立地の現状は、企業全体の約半数（上場企業の約８割）が三大都市圏に集中しており、大規模災害時のリスクを高めている。</a:t>
            </a:r>
            <a:endParaRPr lang="en-US" altLang="ja-JP" sz="1300" dirty="0" smtClean="0">
              <a:latin typeface="ＭＳ 明朝" pitchFamily="17" charset="-128"/>
              <a:ea typeface="ＭＳ 明朝" pitchFamily="17" charset="-128"/>
            </a:endParaRPr>
          </a:p>
          <a:p>
            <a:pPr marL="152400" indent="-152400" eaLnBrk="1" hangingPunct="1">
              <a:spcBef>
                <a:spcPct val="0"/>
              </a:spcBef>
              <a:spcAft>
                <a:spcPts val="600"/>
              </a:spcAft>
              <a:buFont typeface="Arial" charset="0"/>
              <a:buNone/>
              <a:defRPr/>
            </a:pPr>
            <a:r>
              <a:rPr lang="ja-JP" altLang="en-US" sz="1300" dirty="0" smtClean="0">
                <a:latin typeface="ＭＳ 明朝" pitchFamily="17" charset="-128"/>
                <a:ea typeface="ＭＳ 明朝" pitchFamily="17" charset="-128"/>
              </a:rPr>
              <a:t>◆</a:t>
            </a:r>
            <a:r>
              <a:rPr lang="ja-JP" altLang="en-US" sz="1300" spc="-20" dirty="0" smtClean="0">
                <a:latin typeface="ＭＳ 明朝" pitchFamily="17" charset="-128"/>
                <a:ea typeface="ＭＳ 明朝" pitchFamily="17" charset="-128"/>
              </a:rPr>
              <a:t>一方、</a:t>
            </a:r>
            <a:r>
              <a:rPr lang="ja-JP" altLang="en-US" sz="1300" dirty="0" smtClean="0">
                <a:latin typeface="ＭＳ 明朝" pitchFamily="17" charset="-128"/>
                <a:ea typeface="ＭＳ 明朝" pitchFamily="17" charset="-128"/>
              </a:rPr>
              <a:t>海外移転や現地法人化した企業は、</a:t>
            </a:r>
            <a:r>
              <a:rPr lang="ja-JP" altLang="en-US" sz="1300" spc="-20" dirty="0" smtClean="0">
                <a:latin typeface="ＭＳ 明朝" pitchFamily="17" charset="-128"/>
                <a:ea typeface="ＭＳ 明朝" pitchFamily="17" charset="-128"/>
              </a:rPr>
              <a:t>海外で収益を上げ、</a:t>
            </a:r>
            <a:r>
              <a:rPr lang="ja-JP" altLang="en-US" sz="1300" dirty="0" smtClean="0">
                <a:latin typeface="ＭＳ 明朝" pitchFamily="17" charset="-128"/>
                <a:ea typeface="ＭＳ 明朝" pitchFamily="17" charset="-128"/>
              </a:rPr>
              <a:t>「外国子会社配当益金不算入制度」の効果により、国内に還流する配当金が増加している。</a:t>
            </a:r>
            <a:endParaRPr lang="en-US" altLang="ja-JP" sz="1300" dirty="0" smtClean="0">
              <a:latin typeface="ＭＳ 明朝" pitchFamily="17" charset="-128"/>
              <a:ea typeface="ＭＳ 明朝" pitchFamily="17" charset="-128"/>
            </a:endParaRPr>
          </a:p>
          <a:p>
            <a:pPr marL="152400" indent="-152400" eaLnBrk="1" hangingPunct="1">
              <a:spcBef>
                <a:spcPct val="0"/>
              </a:spcBef>
              <a:spcAft>
                <a:spcPts val="600"/>
              </a:spcAft>
              <a:buFont typeface="Arial" charset="0"/>
              <a:buNone/>
              <a:defRPr/>
            </a:pPr>
            <a:r>
              <a:rPr lang="ja-JP" altLang="en-US" sz="1300" spc="-20" dirty="0" smtClean="0">
                <a:latin typeface="ＭＳ 明朝" pitchFamily="17" charset="-128"/>
                <a:ea typeface="ＭＳ 明朝" pitchFamily="17" charset="-128"/>
              </a:rPr>
              <a:t>◆日本の経済成長を支える高付加価値産業を守るため、海外で得た収益を国内における研究開発拠点の整備、分散立地に再投資する環境整備が必要である。</a:t>
            </a:r>
            <a:endParaRPr lang="en-US" altLang="ja-JP" sz="1300" spc="-20" dirty="0" smtClean="0">
              <a:latin typeface="ＭＳ 明朝" pitchFamily="17" charset="-128"/>
              <a:ea typeface="ＭＳ 明朝" pitchFamily="17" charset="-128"/>
            </a:endParaRPr>
          </a:p>
        </p:txBody>
      </p:sp>
      <p:sp>
        <p:nvSpPr>
          <p:cNvPr id="68" name="正方形/長方形 140"/>
          <p:cNvSpPr>
            <a:spLocks noChangeArrowheads="1"/>
          </p:cNvSpPr>
          <p:nvPr/>
        </p:nvSpPr>
        <p:spPr bwMode="auto">
          <a:xfrm>
            <a:off x="-32" y="-24"/>
            <a:ext cx="7199313" cy="431800"/>
          </a:xfrm>
          <a:prstGeom prst="rect">
            <a:avLst/>
          </a:prstGeom>
          <a:noFill/>
          <a:ln w="25400" algn="ctr">
            <a:noFill/>
            <a:miter lim="800000"/>
            <a:headEnd/>
            <a:tailEnd/>
          </a:ln>
        </p:spPr>
        <p:txBody>
          <a:bodyPr tIns="0" bIns="0" anchor="ctr"/>
          <a:lstStyle/>
          <a:p>
            <a:pPr fontAlgn="b">
              <a:lnSpc>
                <a:spcPts val="1800"/>
              </a:lnSpc>
            </a:pPr>
            <a:r>
              <a:rPr lang="en-US" altLang="ja-JP" sz="1200" b="1" dirty="0" smtClean="0">
                <a:latin typeface="ＭＳ ゴシック" pitchFamily="49" charset="-128"/>
                <a:ea typeface="ＭＳ ゴシック" pitchFamily="49" charset="-128"/>
              </a:rPr>
              <a:t>【</a:t>
            </a:r>
            <a:r>
              <a:rPr lang="ja-JP" altLang="en-US" sz="1200" b="1" dirty="0" smtClean="0">
                <a:latin typeface="ＭＳ ゴシック" pitchFamily="49" charset="-128"/>
                <a:ea typeface="ＭＳ ゴシック" pitchFamily="49" charset="-128"/>
              </a:rPr>
              <a:t>企業</a:t>
            </a:r>
            <a:r>
              <a:rPr lang="ja-JP" altLang="en-US" sz="1200" b="1" dirty="0">
                <a:latin typeface="ＭＳ ゴシック" pitchFamily="49" charset="-128"/>
                <a:ea typeface="ＭＳ ゴシック" pitchFamily="49" charset="-128"/>
              </a:rPr>
              <a:t>・人口の</a:t>
            </a:r>
            <a:r>
              <a:rPr lang="ja-JP" altLang="en-US" sz="1200" b="1" dirty="0" smtClean="0">
                <a:latin typeface="ＭＳ ゴシック" pitchFamily="49" charset="-128"/>
                <a:ea typeface="ＭＳ ゴシック" pitchFamily="49" charset="-128"/>
              </a:rPr>
              <a:t>分散による地域活力の再生・創造</a:t>
            </a:r>
            <a:r>
              <a:rPr lang="en-US" altLang="ja-JP" sz="1200" b="1" dirty="0" smtClean="0">
                <a:latin typeface="ＭＳ ゴシック" pitchFamily="49" charset="-128"/>
                <a:ea typeface="ＭＳ ゴシック" pitchFamily="49" charset="-128"/>
              </a:rPr>
              <a:t>】</a:t>
            </a:r>
            <a:endParaRPr lang="ja-JP" altLang="en-US" sz="1200"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8858280" y="6572248"/>
            <a:ext cx="285720" cy="276999"/>
          </a:xfrm>
          <a:prstGeom prst="rect">
            <a:avLst/>
          </a:prstGeom>
          <a:noFill/>
        </p:spPr>
        <p:txBody>
          <a:bodyPr wrap="square" rtlCol="0">
            <a:spAutoFit/>
          </a:bodyPr>
          <a:lstStyle/>
          <a:p>
            <a:r>
              <a:rPr kumimoji="1" lang="en-US" altLang="ja-JP" sz="1200" dirty="0" smtClean="0">
                <a:solidFill>
                  <a:schemeClr val="bg1">
                    <a:lumMod val="65000"/>
                  </a:schemeClr>
                </a:solidFill>
              </a:rPr>
              <a:t>2</a:t>
            </a:r>
            <a:endParaRPr kumimoji="1" lang="ja-JP" altLang="en-US" sz="1200" dirty="0">
              <a:solidFill>
                <a:schemeClr val="bg1">
                  <a:lumMod val="65000"/>
                </a:schemeClr>
              </a:solidFill>
            </a:endParaRPr>
          </a:p>
        </p:txBody>
      </p:sp>
      <p:sp>
        <p:nvSpPr>
          <p:cNvPr id="107" name="正方形/長方形 106"/>
          <p:cNvSpPr/>
          <p:nvPr/>
        </p:nvSpPr>
        <p:spPr>
          <a:xfrm>
            <a:off x="203200" y="628650"/>
            <a:ext cx="8740775" cy="2228846"/>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109" name="テキスト ボックス 28"/>
          <p:cNvSpPr txBox="1">
            <a:spLocks noChangeArrowheads="1"/>
          </p:cNvSpPr>
          <p:nvPr/>
        </p:nvSpPr>
        <p:spPr bwMode="auto">
          <a:xfrm>
            <a:off x="214282" y="696397"/>
            <a:ext cx="4786346" cy="1089529"/>
          </a:xfrm>
          <a:prstGeom prst="rect">
            <a:avLst/>
          </a:prstGeom>
          <a:noFill/>
          <a:ln w="9525">
            <a:noFill/>
            <a:miter lim="800000"/>
            <a:headEnd/>
            <a:tailEnd/>
          </a:ln>
        </p:spPr>
        <p:txBody>
          <a:bodyPr wrap="square">
            <a:spAutoFit/>
          </a:bodyPr>
          <a:lstStyle/>
          <a:p>
            <a:pPr marL="85725" lvl="0" indent="-85725">
              <a:spcBef>
                <a:spcPct val="20000"/>
              </a:spcBef>
              <a:defRPr/>
            </a:pPr>
            <a:r>
              <a:rPr lang="ja-JP" altLang="en-US" sz="1200" dirty="0" smtClean="0">
                <a:latin typeface="ＭＳ Ｐゴシック" pitchFamily="50" charset="-128"/>
                <a:ea typeface="ＭＳ Ｐゴシック" pitchFamily="50" charset="-128"/>
              </a:rPr>
              <a:t>○国内分散促進制度の創設</a:t>
            </a:r>
            <a:endParaRPr lang="en-US" altLang="ja-JP" sz="1200" dirty="0" smtClean="0">
              <a:latin typeface="ＭＳ Ｐゴシック" pitchFamily="50" charset="-128"/>
              <a:ea typeface="ＭＳ Ｐゴシック" pitchFamily="50" charset="-128"/>
            </a:endParaRPr>
          </a:p>
          <a:p>
            <a:pPr marL="261938" lvl="0" indent="-90488">
              <a:spcBef>
                <a:spcPts val="0"/>
              </a:spcBef>
              <a:spcAft>
                <a:spcPts val="0"/>
              </a:spcAft>
              <a:defRPr/>
            </a:pPr>
            <a:r>
              <a:rPr lang="ja-JP" altLang="en-US" sz="1200" dirty="0" smtClean="0">
                <a:latin typeface="ＭＳ Ｐ明朝" pitchFamily="18" charset="-128"/>
                <a:ea typeface="ＭＳ Ｐ明朝" pitchFamily="18" charset="-128"/>
              </a:rPr>
              <a:t>　研究開発拠点を、子育て環境等に優れた地方へ分散立地</a:t>
            </a:r>
            <a:endParaRPr lang="en-US" altLang="ja-JP" sz="1200" dirty="0" smtClean="0">
              <a:latin typeface="ＭＳ Ｐ明朝" pitchFamily="18" charset="-128"/>
              <a:ea typeface="ＭＳ Ｐ明朝" pitchFamily="18" charset="-128"/>
            </a:endParaRPr>
          </a:p>
          <a:p>
            <a:pPr marL="85725" lvl="0" indent="-85725">
              <a:spcBef>
                <a:spcPct val="20000"/>
              </a:spcBef>
              <a:defRPr/>
            </a:pPr>
            <a:r>
              <a:rPr lang="ja-JP" altLang="en-US" sz="1200" dirty="0" smtClean="0">
                <a:latin typeface="ＭＳ Ｐ明朝" pitchFamily="18" charset="-128"/>
                <a:ea typeface="ＭＳ Ｐ明朝" pitchFamily="18" charset="-128"/>
              </a:rPr>
              <a:t>　（誘導策）</a:t>
            </a:r>
            <a:endParaRPr lang="en-US" altLang="ja-JP" sz="1200" dirty="0" smtClean="0">
              <a:latin typeface="ＭＳ Ｐ明朝" pitchFamily="18" charset="-128"/>
              <a:ea typeface="ＭＳ Ｐ明朝" pitchFamily="18" charset="-128"/>
            </a:endParaRPr>
          </a:p>
          <a:p>
            <a:pPr marL="85725" lvl="0" indent="-85725">
              <a:spcBef>
                <a:spcPct val="20000"/>
              </a:spcBef>
              <a:defRPr/>
            </a:pPr>
            <a:r>
              <a:rPr lang="ja-JP" altLang="en-US" sz="1200" dirty="0" smtClean="0">
                <a:latin typeface="ＭＳ Ｐ明朝" pitchFamily="18" charset="-128"/>
                <a:ea typeface="ＭＳ Ｐ明朝" pitchFamily="18" charset="-128"/>
              </a:rPr>
              <a:t>　①施設整備等に対する補助　　　②利子補給</a:t>
            </a:r>
            <a:r>
              <a:rPr lang="en-US" altLang="ja-JP" sz="1200" dirty="0" smtClean="0">
                <a:latin typeface="ＭＳ Ｐ明朝" pitchFamily="18" charset="-128"/>
                <a:ea typeface="ＭＳ Ｐ明朝" pitchFamily="18" charset="-128"/>
              </a:rPr>
              <a:t/>
            </a:r>
            <a:br>
              <a:rPr lang="en-US" altLang="ja-JP" sz="1200" dirty="0" smtClean="0">
                <a:latin typeface="ＭＳ Ｐ明朝" pitchFamily="18" charset="-128"/>
                <a:ea typeface="ＭＳ Ｐ明朝" pitchFamily="18" charset="-128"/>
              </a:rPr>
            </a:br>
            <a:r>
              <a:rPr lang="ja-JP" altLang="en-US" sz="1200" dirty="0" smtClean="0">
                <a:latin typeface="ＭＳ Ｐ明朝" pitchFamily="18" charset="-128"/>
                <a:ea typeface="ＭＳ Ｐ明朝" pitchFamily="18" charset="-128"/>
              </a:rPr>
              <a:t>③法人税等の軽減　　　　　　　　　④土地利用規制の緩和</a:t>
            </a:r>
            <a:endParaRPr lang="en-US" altLang="ja-JP" sz="1200" dirty="0" smtClean="0">
              <a:latin typeface="ＭＳ Ｐ明朝" pitchFamily="18" charset="-128"/>
              <a:ea typeface="ＭＳ Ｐ明朝" pitchFamily="18" charset="-128"/>
            </a:endParaRPr>
          </a:p>
        </p:txBody>
      </p:sp>
      <p:sp>
        <p:nvSpPr>
          <p:cNvPr id="110" name="正方形/長方形 109"/>
          <p:cNvSpPr/>
          <p:nvPr/>
        </p:nvSpPr>
        <p:spPr>
          <a:xfrm>
            <a:off x="5357818" y="735012"/>
            <a:ext cx="3462654" cy="205104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2" name="正方形/長方形 111"/>
          <p:cNvSpPr/>
          <p:nvPr/>
        </p:nvSpPr>
        <p:spPr bwMode="auto">
          <a:xfrm>
            <a:off x="5429256" y="998544"/>
            <a:ext cx="324688" cy="183086"/>
          </a:xfrm>
          <a:prstGeom prst="rect">
            <a:avLst/>
          </a:prstGeom>
          <a:solidFill>
            <a:srgbClr val="FF9C85"/>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p>
        </p:txBody>
      </p:sp>
      <p:sp>
        <p:nvSpPr>
          <p:cNvPr id="115" name="正方形/長方形 114"/>
          <p:cNvSpPr/>
          <p:nvPr/>
        </p:nvSpPr>
        <p:spPr bwMode="auto">
          <a:xfrm>
            <a:off x="5459207" y="1671642"/>
            <a:ext cx="324688" cy="183086"/>
          </a:xfrm>
          <a:prstGeom prst="rect">
            <a:avLst/>
          </a:prstGeom>
          <a:solidFill>
            <a:srgbClr val="CCFFFF">
              <a:alpha val="69804"/>
            </a:srgb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p>
        </p:txBody>
      </p:sp>
      <p:grpSp>
        <p:nvGrpSpPr>
          <p:cNvPr id="2" name="グループ化 65"/>
          <p:cNvGrpSpPr>
            <a:grpSpLocks noChangeAspect="1"/>
          </p:cNvGrpSpPr>
          <p:nvPr/>
        </p:nvGrpSpPr>
        <p:grpSpPr bwMode="auto">
          <a:xfrm>
            <a:off x="6929454" y="889801"/>
            <a:ext cx="1857388" cy="1824819"/>
            <a:chOff x="6669088" y="3956050"/>
            <a:chExt cx="3262312" cy="2841625"/>
          </a:xfrm>
        </p:grpSpPr>
        <p:sp>
          <p:nvSpPr>
            <p:cNvPr id="118" name="Freeform 82" descr="ざらざら"/>
            <p:cNvSpPr>
              <a:spLocks/>
            </p:cNvSpPr>
            <p:nvPr/>
          </p:nvSpPr>
          <p:spPr bwMode="auto">
            <a:xfrm>
              <a:off x="8904288" y="3956050"/>
              <a:ext cx="1027112" cy="865188"/>
            </a:xfrm>
            <a:custGeom>
              <a:avLst/>
              <a:gdLst>
                <a:gd name="T0" fmla="*/ 2147483647 w 158"/>
                <a:gd name="T1" fmla="*/ 2147483647 h 136"/>
                <a:gd name="T2" fmla="*/ 2147483647 w 158"/>
                <a:gd name="T3" fmla="*/ 2147483647 h 136"/>
                <a:gd name="T4" fmla="*/ 2147483647 w 158"/>
                <a:gd name="T5" fmla="*/ 2147483647 h 136"/>
                <a:gd name="T6" fmla="*/ 2147483647 w 158"/>
                <a:gd name="T7" fmla="*/ 2147483647 h 136"/>
                <a:gd name="T8" fmla="*/ 2147483647 w 158"/>
                <a:gd name="T9" fmla="*/ 2147483647 h 136"/>
                <a:gd name="T10" fmla="*/ 2147483647 w 158"/>
                <a:gd name="T11" fmla="*/ 2147483647 h 136"/>
                <a:gd name="T12" fmla="*/ 2147483647 w 158"/>
                <a:gd name="T13" fmla="*/ 2147483647 h 136"/>
                <a:gd name="T14" fmla="*/ 2147483647 w 158"/>
                <a:gd name="T15" fmla="*/ 2147483647 h 136"/>
                <a:gd name="T16" fmla="*/ 2147483647 w 158"/>
                <a:gd name="T17" fmla="*/ 2147483647 h 136"/>
                <a:gd name="T18" fmla="*/ 2147483647 w 158"/>
                <a:gd name="T19" fmla="*/ 2147483647 h 136"/>
                <a:gd name="T20" fmla="*/ 2147483647 w 158"/>
                <a:gd name="T21" fmla="*/ 2147483647 h 136"/>
                <a:gd name="T22" fmla="*/ 2147483647 w 158"/>
                <a:gd name="T23" fmla="*/ 2147483647 h 136"/>
                <a:gd name="T24" fmla="*/ 2147483647 w 158"/>
                <a:gd name="T25" fmla="*/ 2147483647 h 136"/>
                <a:gd name="T26" fmla="*/ 2147483647 w 158"/>
                <a:gd name="T27" fmla="*/ 2147483647 h 136"/>
                <a:gd name="T28" fmla="*/ 2147483647 w 158"/>
                <a:gd name="T29" fmla="*/ 2147483647 h 136"/>
                <a:gd name="T30" fmla="*/ 2147483647 w 158"/>
                <a:gd name="T31" fmla="*/ 2147483647 h 136"/>
                <a:gd name="T32" fmla="*/ 2147483647 w 158"/>
                <a:gd name="T33" fmla="*/ 2147483647 h 136"/>
                <a:gd name="T34" fmla="*/ 2147483647 w 158"/>
                <a:gd name="T35" fmla="*/ 2147483647 h 136"/>
                <a:gd name="T36" fmla="*/ 2147483647 w 158"/>
                <a:gd name="T37" fmla="*/ 2147483647 h 136"/>
                <a:gd name="T38" fmla="*/ 2147483647 w 158"/>
                <a:gd name="T39" fmla="*/ 2147483647 h 136"/>
                <a:gd name="T40" fmla="*/ 2147483647 w 158"/>
                <a:gd name="T41" fmla="*/ 2147483647 h 136"/>
                <a:gd name="T42" fmla="*/ 2147483647 w 158"/>
                <a:gd name="T43" fmla="*/ 2147483647 h 136"/>
                <a:gd name="T44" fmla="*/ 2147483647 w 158"/>
                <a:gd name="T45" fmla="*/ 2147483647 h 136"/>
                <a:gd name="T46" fmla="*/ 2147483647 w 158"/>
                <a:gd name="T47" fmla="*/ 2147483647 h 136"/>
                <a:gd name="T48" fmla="*/ 2147483647 w 158"/>
                <a:gd name="T49" fmla="*/ 2147483647 h 136"/>
                <a:gd name="T50" fmla="*/ 0 w 158"/>
                <a:gd name="T51" fmla="*/ 2147483647 h 136"/>
                <a:gd name="T52" fmla="*/ 2147483647 w 158"/>
                <a:gd name="T53" fmla="*/ 2147483647 h 136"/>
                <a:gd name="T54" fmla="*/ 2147483647 w 158"/>
                <a:gd name="T55" fmla="*/ 2147483647 h 136"/>
                <a:gd name="T56" fmla="*/ 2147483647 w 158"/>
                <a:gd name="T57" fmla="*/ 2147483647 h 136"/>
                <a:gd name="T58" fmla="*/ 2147483647 w 158"/>
                <a:gd name="T59" fmla="*/ 2147483647 h 136"/>
                <a:gd name="T60" fmla="*/ 2147483647 w 158"/>
                <a:gd name="T61" fmla="*/ 2147483647 h 136"/>
                <a:gd name="T62" fmla="*/ 2147483647 w 158"/>
                <a:gd name="T63" fmla="*/ 2147483647 h 136"/>
                <a:gd name="T64" fmla="*/ 2147483647 w 158"/>
                <a:gd name="T65" fmla="*/ 2147483647 h 136"/>
                <a:gd name="T66" fmla="*/ 2147483647 w 158"/>
                <a:gd name="T67" fmla="*/ 2147483647 h 136"/>
                <a:gd name="T68" fmla="*/ 2147483647 w 158"/>
                <a:gd name="T69" fmla="*/ 2147483647 h 136"/>
                <a:gd name="T70" fmla="*/ 2147483647 w 158"/>
                <a:gd name="T71" fmla="*/ 2147483647 h 136"/>
                <a:gd name="T72" fmla="*/ 2147483647 w 158"/>
                <a:gd name="T73" fmla="*/ 2147483647 h 136"/>
                <a:gd name="T74" fmla="*/ 2147483647 w 158"/>
                <a:gd name="T75" fmla="*/ 2147483647 h 136"/>
                <a:gd name="T76" fmla="*/ 2147483647 w 158"/>
                <a:gd name="T77" fmla="*/ 2147483647 h 136"/>
                <a:gd name="T78" fmla="*/ 2147483647 w 158"/>
                <a:gd name="T79" fmla="*/ 2147483647 h 136"/>
                <a:gd name="T80" fmla="*/ 2147483647 w 158"/>
                <a:gd name="T81" fmla="*/ 2147483647 h 136"/>
                <a:gd name="T82" fmla="*/ 2147483647 w 158"/>
                <a:gd name="T83" fmla="*/ 2147483647 h 1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8"/>
                <a:gd name="T127" fmla="*/ 0 h 136"/>
                <a:gd name="T128" fmla="*/ 158 w 158"/>
                <a:gd name="T129" fmla="*/ 136 h 1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8" h="136">
                  <a:moveTo>
                    <a:pt x="150" y="48"/>
                  </a:moveTo>
                  <a:lnTo>
                    <a:pt x="147" y="53"/>
                  </a:lnTo>
                  <a:lnTo>
                    <a:pt x="142" y="61"/>
                  </a:lnTo>
                  <a:lnTo>
                    <a:pt x="142" y="67"/>
                  </a:lnTo>
                  <a:lnTo>
                    <a:pt x="144" y="69"/>
                  </a:lnTo>
                  <a:lnTo>
                    <a:pt x="144" y="75"/>
                  </a:lnTo>
                  <a:lnTo>
                    <a:pt x="147" y="83"/>
                  </a:lnTo>
                  <a:lnTo>
                    <a:pt x="158" y="83"/>
                  </a:lnTo>
                  <a:lnTo>
                    <a:pt x="152" y="88"/>
                  </a:lnTo>
                  <a:lnTo>
                    <a:pt x="147" y="88"/>
                  </a:lnTo>
                  <a:lnTo>
                    <a:pt x="139" y="91"/>
                  </a:lnTo>
                  <a:lnTo>
                    <a:pt x="136" y="93"/>
                  </a:lnTo>
                  <a:lnTo>
                    <a:pt x="131" y="93"/>
                  </a:lnTo>
                  <a:lnTo>
                    <a:pt x="126" y="96"/>
                  </a:lnTo>
                  <a:lnTo>
                    <a:pt x="120" y="93"/>
                  </a:lnTo>
                  <a:lnTo>
                    <a:pt x="112" y="96"/>
                  </a:lnTo>
                  <a:lnTo>
                    <a:pt x="102" y="101"/>
                  </a:lnTo>
                  <a:lnTo>
                    <a:pt x="96" y="109"/>
                  </a:lnTo>
                  <a:lnTo>
                    <a:pt x="91" y="115"/>
                  </a:lnTo>
                  <a:lnTo>
                    <a:pt x="91" y="123"/>
                  </a:lnTo>
                  <a:lnTo>
                    <a:pt x="88" y="128"/>
                  </a:lnTo>
                  <a:lnTo>
                    <a:pt x="83" y="123"/>
                  </a:lnTo>
                  <a:lnTo>
                    <a:pt x="72" y="115"/>
                  </a:lnTo>
                  <a:lnTo>
                    <a:pt x="64" y="107"/>
                  </a:lnTo>
                  <a:lnTo>
                    <a:pt x="56" y="99"/>
                  </a:lnTo>
                  <a:lnTo>
                    <a:pt x="51" y="96"/>
                  </a:lnTo>
                  <a:lnTo>
                    <a:pt x="46" y="99"/>
                  </a:lnTo>
                  <a:lnTo>
                    <a:pt x="38" y="104"/>
                  </a:lnTo>
                  <a:lnTo>
                    <a:pt x="32" y="107"/>
                  </a:lnTo>
                  <a:lnTo>
                    <a:pt x="30" y="104"/>
                  </a:lnTo>
                  <a:lnTo>
                    <a:pt x="27" y="99"/>
                  </a:lnTo>
                  <a:lnTo>
                    <a:pt x="22" y="96"/>
                  </a:lnTo>
                  <a:lnTo>
                    <a:pt x="14" y="96"/>
                  </a:lnTo>
                  <a:lnTo>
                    <a:pt x="14" y="104"/>
                  </a:lnTo>
                  <a:lnTo>
                    <a:pt x="16" y="109"/>
                  </a:lnTo>
                  <a:lnTo>
                    <a:pt x="24" y="112"/>
                  </a:lnTo>
                  <a:lnTo>
                    <a:pt x="27" y="115"/>
                  </a:lnTo>
                  <a:lnTo>
                    <a:pt x="30" y="117"/>
                  </a:lnTo>
                  <a:lnTo>
                    <a:pt x="35" y="123"/>
                  </a:lnTo>
                  <a:lnTo>
                    <a:pt x="30" y="125"/>
                  </a:lnTo>
                  <a:lnTo>
                    <a:pt x="24" y="123"/>
                  </a:lnTo>
                  <a:lnTo>
                    <a:pt x="19" y="123"/>
                  </a:lnTo>
                  <a:lnTo>
                    <a:pt x="14" y="128"/>
                  </a:lnTo>
                  <a:lnTo>
                    <a:pt x="8" y="133"/>
                  </a:lnTo>
                  <a:lnTo>
                    <a:pt x="3" y="136"/>
                  </a:lnTo>
                  <a:lnTo>
                    <a:pt x="3" y="128"/>
                  </a:lnTo>
                  <a:lnTo>
                    <a:pt x="0" y="125"/>
                  </a:lnTo>
                  <a:lnTo>
                    <a:pt x="3" y="123"/>
                  </a:lnTo>
                  <a:lnTo>
                    <a:pt x="6" y="115"/>
                  </a:lnTo>
                  <a:lnTo>
                    <a:pt x="6" y="109"/>
                  </a:lnTo>
                  <a:lnTo>
                    <a:pt x="0" y="104"/>
                  </a:lnTo>
                  <a:lnTo>
                    <a:pt x="0" y="99"/>
                  </a:lnTo>
                  <a:lnTo>
                    <a:pt x="3" y="93"/>
                  </a:lnTo>
                  <a:lnTo>
                    <a:pt x="8" y="88"/>
                  </a:lnTo>
                  <a:lnTo>
                    <a:pt x="16" y="85"/>
                  </a:lnTo>
                  <a:lnTo>
                    <a:pt x="22" y="83"/>
                  </a:lnTo>
                  <a:lnTo>
                    <a:pt x="22" y="77"/>
                  </a:lnTo>
                  <a:lnTo>
                    <a:pt x="19" y="72"/>
                  </a:lnTo>
                  <a:lnTo>
                    <a:pt x="19" y="69"/>
                  </a:lnTo>
                  <a:lnTo>
                    <a:pt x="22" y="67"/>
                  </a:lnTo>
                  <a:lnTo>
                    <a:pt x="24" y="69"/>
                  </a:lnTo>
                  <a:lnTo>
                    <a:pt x="35" y="75"/>
                  </a:lnTo>
                  <a:lnTo>
                    <a:pt x="43" y="75"/>
                  </a:lnTo>
                  <a:lnTo>
                    <a:pt x="46" y="72"/>
                  </a:lnTo>
                  <a:lnTo>
                    <a:pt x="46" y="61"/>
                  </a:lnTo>
                  <a:lnTo>
                    <a:pt x="48" y="59"/>
                  </a:lnTo>
                  <a:lnTo>
                    <a:pt x="46" y="56"/>
                  </a:lnTo>
                  <a:lnTo>
                    <a:pt x="51" y="53"/>
                  </a:lnTo>
                  <a:lnTo>
                    <a:pt x="56" y="48"/>
                  </a:lnTo>
                  <a:lnTo>
                    <a:pt x="59" y="40"/>
                  </a:lnTo>
                  <a:lnTo>
                    <a:pt x="62" y="29"/>
                  </a:lnTo>
                  <a:lnTo>
                    <a:pt x="62" y="3"/>
                  </a:lnTo>
                  <a:lnTo>
                    <a:pt x="67" y="0"/>
                  </a:lnTo>
                  <a:lnTo>
                    <a:pt x="72" y="3"/>
                  </a:lnTo>
                  <a:lnTo>
                    <a:pt x="86" y="21"/>
                  </a:lnTo>
                  <a:lnTo>
                    <a:pt x="88" y="32"/>
                  </a:lnTo>
                  <a:lnTo>
                    <a:pt x="99" y="40"/>
                  </a:lnTo>
                  <a:lnTo>
                    <a:pt x="107" y="48"/>
                  </a:lnTo>
                  <a:lnTo>
                    <a:pt x="110" y="51"/>
                  </a:lnTo>
                  <a:lnTo>
                    <a:pt x="112" y="51"/>
                  </a:lnTo>
                  <a:lnTo>
                    <a:pt x="120" y="59"/>
                  </a:lnTo>
                  <a:lnTo>
                    <a:pt x="131" y="61"/>
                  </a:lnTo>
                  <a:lnTo>
                    <a:pt x="139" y="56"/>
                  </a:lnTo>
                  <a:lnTo>
                    <a:pt x="147" y="48"/>
                  </a:lnTo>
                  <a:lnTo>
                    <a:pt x="150" y="48"/>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19" name="Freeform 83" descr="ざらざら"/>
            <p:cNvSpPr>
              <a:spLocks/>
            </p:cNvSpPr>
            <p:nvPr/>
          </p:nvSpPr>
          <p:spPr bwMode="auto">
            <a:xfrm>
              <a:off x="8872538" y="4802188"/>
              <a:ext cx="292100" cy="279400"/>
            </a:xfrm>
            <a:custGeom>
              <a:avLst/>
              <a:gdLst>
                <a:gd name="T0" fmla="*/ 2147483647 w 45"/>
                <a:gd name="T1" fmla="*/ 0 h 43"/>
                <a:gd name="T2" fmla="*/ 2147483647 w 45"/>
                <a:gd name="T3" fmla="*/ 2147483647 h 43"/>
                <a:gd name="T4" fmla="*/ 2147483647 w 45"/>
                <a:gd name="T5" fmla="*/ 2147483647 h 43"/>
                <a:gd name="T6" fmla="*/ 2147483647 w 45"/>
                <a:gd name="T7" fmla="*/ 2147483647 h 43"/>
                <a:gd name="T8" fmla="*/ 2147483647 w 45"/>
                <a:gd name="T9" fmla="*/ 2147483647 h 43"/>
                <a:gd name="T10" fmla="*/ 2147483647 w 45"/>
                <a:gd name="T11" fmla="*/ 2147483647 h 43"/>
                <a:gd name="T12" fmla="*/ 2147483647 w 45"/>
                <a:gd name="T13" fmla="*/ 2147483647 h 43"/>
                <a:gd name="T14" fmla="*/ 2147483647 w 45"/>
                <a:gd name="T15" fmla="*/ 2147483647 h 43"/>
                <a:gd name="T16" fmla="*/ 2147483647 w 45"/>
                <a:gd name="T17" fmla="*/ 2147483647 h 43"/>
                <a:gd name="T18" fmla="*/ 2147483647 w 45"/>
                <a:gd name="T19" fmla="*/ 2147483647 h 43"/>
                <a:gd name="T20" fmla="*/ 2147483647 w 45"/>
                <a:gd name="T21" fmla="*/ 2147483647 h 43"/>
                <a:gd name="T22" fmla="*/ 2147483647 w 45"/>
                <a:gd name="T23" fmla="*/ 2147483647 h 43"/>
                <a:gd name="T24" fmla="*/ 2147483647 w 45"/>
                <a:gd name="T25" fmla="*/ 2147483647 h 43"/>
                <a:gd name="T26" fmla="*/ 2147483647 w 45"/>
                <a:gd name="T27" fmla="*/ 2147483647 h 43"/>
                <a:gd name="T28" fmla="*/ 0 w 45"/>
                <a:gd name="T29" fmla="*/ 2147483647 h 43"/>
                <a:gd name="T30" fmla="*/ 2147483647 w 45"/>
                <a:gd name="T31" fmla="*/ 2147483647 h 43"/>
                <a:gd name="T32" fmla="*/ 2147483647 w 45"/>
                <a:gd name="T33" fmla="*/ 2147483647 h 43"/>
                <a:gd name="T34" fmla="*/ 2147483647 w 45"/>
                <a:gd name="T35" fmla="*/ 2147483647 h 43"/>
                <a:gd name="T36" fmla="*/ 2147483647 w 45"/>
                <a:gd name="T37" fmla="*/ 2147483647 h 43"/>
                <a:gd name="T38" fmla="*/ 2147483647 w 45"/>
                <a:gd name="T39" fmla="*/ 2147483647 h 43"/>
                <a:gd name="T40" fmla="*/ 2147483647 w 45"/>
                <a:gd name="T41" fmla="*/ 2147483647 h 43"/>
                <a:gd name="T42" fmla="*/ 2147483647 w 45"/>
                <a:gd name="T43" fmla="*/ 2147483647 h 43"/>
                <a:gd name="T44" fmla="*/ 2147483647 w 45"/>
                <a:gd name="T45" fmla="*/ 2147483647 h 43"/>
                <a:gd name="T46" fmla="*/ 2147483647 w 45"/>
                <a:gd name="T47" fmla="*/ 2147483647 h 43"/>
                <a:gd name="T48" fmla="*/ 2147483647 w 45"/>
                <a:gd name="T49" fmla="*/ 2147483647 h 43"/>
                <a:gd name="T50" fmla="*/ 2147483647 w 45"/>
                <a:gd name="T51" fmla="*/ 2147483647 h 43"/>
                <a:gd name="T52" fmla="*/ 2147483647 w 45"/>
                <a:gd name="T53" fmla="*/ 2147483647 h 43"/>
                <a:gd name="T54" fmla="*/ 2147483647 w 45"/>
                <a:gd name="T55" fmla="*/ 2147483647 h 43"/>
                <a:gd name="T56" fmla="*/ 2147483647 w 45"/>
                <a:gd name="T57" fmla="*/ 2147483647 h 43"/>
                <a:gd name="T58" fmla="*/ 2147483647 w 45"/>
                <a:gd name="T59" fmla="*/ 0 h 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43"/>
                <a:gd name="T92" fmla="*/ 45 w 45"/>
                <a:gd name="T93" fmla="*/ 43 h 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43">
                  <a:moveTo>
                    <a:pt x="35" y="0"/>
                  </a:moveTo>
                  <a:lnTo>
                    <a:pt x="40" y="6"/>
                  </a:lnTo>
                  <a:lnTo>
                    <a:pt x="43" y="3"/>
                  </a:lnTo>
                  <a:lnTo>
                    <a:pt x="43" y="14"/>
                  </a:lnTo>
                  <a:lnTo>
                    <a:pt x="40" y="16"/>
                  </a:lnTo>
                  <a:lnTo>
                    <a:pt x="40" y="22"/>
                  </a:lnTo>
                  <a:lnTo>
                    <a:pt x="43" y="27"/>
                  </a:lnTo>
                  <a:lnTo>
                    <a:pt x="45" y="38"/>
                  </a:lnTo>
                  <a:lnTo>
                    <a:pt x="40" y="35"/>
                  </a:lnTo>
                  <a:lnTo>
                    <a:pt x="35" y="40"/>
                  </a:lnTo>
                  <a:lnTo>
                    <a:pt x="27" y="43"/>
                  </a:lnTo>
                  <a:lnTo>
                    <a:pt x="21" y="35"/>
                  </a:lnTo>
                  <a:lnTo>
                    <a:pt x="16" y="35"/>
                  </a:lnTo>
                  <a:lnTo>
                    <a:pt x="8" y="32"/>
                  </a:lnTo>
                  <a:lnTo>
                    <a:pt x="0" y="32"/>
                  </a:lnTo>
                  <a:lnTo>
                    <a:pt x="3" y="27"/>
                  </a:lnTo>
                  <a:lnTo>
                    <a:pt x="5" y="22"/>
                  </a:lnTo>
                  <a:lnTo>
                    <a:pt x="13" y="16"/>
                  </a:lnTo>
                  <a:lnTo>
                    <a:pt x="13" y="11"/>
                  </a:lnTo>
                  <a:lnTo>
                    <a:pt x="19" y="8"/>
                  </a:lnTo>
                  <a:lnTo>
                    <a:pt x="21" y="11"/>
                  </a:lnTo>
                  <a:lnTo>
                    <a:pt x="21" y="16"/>
                  </a:lnTo>
                  <a:lnTo>
                    <a:pt x="29" y="16"/>
                  </a:lnTo>
                  <a:lnTo>
                    <a:pt x="32" y="19"/>
                  </a:lnTo>
                  <a:lnTo>
                    <a:pt x="37" y="14"/>
                  </a:lnTo>
                  <a:lnTo>
                    <a:pt x="32" y="11"/>
                  </a:lnTo>
                  <a:lnTo>
                    <a:pt x="27" y="11"/>
                  </a:lnTo>
                  <a:lnTo>
                    <a:pt x="29" y="6"/>
                  </a:lnTo>
                  <a:lnTo>
                    <a:pt x="29" y="3"/>
                  </a:lnTo>
                  <a:lnTo>
                    <a:pt x="35" y="0"/>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20" name="Freeform 84" descr="右下がり対角線 (反転)"/>
            <p:cNvSpPr>
              <a:spLocks/>
            </p:cNvSpPr>
            <p:nvPr/>
          </p:nvSpPr>
          <p:spPr bwMode="auto">
            <a:xfrm>
              <a:off x="8975725" y="5029200"/>
              <a:ext cx="241300" cy="382588"/>
            </a:xfrm>
            <a:custGeom>
              <a:avLst/>
              <a:gdLst>
                <a:gd name="T0" fmla="*/ 2147483647 w 37"/>
                <a:gd name="T1" fmla="*/ 2147483647 h 59"/>
                <a:gd name="T2" fmla="*/ 2147483647 w 37"/>
                <a:gd name="T3" fmla="*/ 2147483647 h 59"/>
                <a:gd name="T4" fmla="*/ 2147483647 w 37"/>
                <a:gd name="T5" fmla="*/ 0 h 59"/>
                <a:gd name="T6" fmla="*/ 2147483647 w 37"/>
                <a:gd name="T7" fmla="*/ 2147483647 h 59"/>
                <a:gd name="T8" fmla="*/ 2147483647 w 37"/>
                <a:gd name="T9" fmla="*/ 2147483647 h 59"/>
                <a:gd name="T10" fmla="*/ 2147483647 w 37"/>
                <a:gd name="T11" fmla="*/ 2147483647 h 59"/>
                <a:gd name="T12" fmla="*/ 2147483647 w 37"/>
                <a:gd name="T13" fmla="*/ 2147483647 h 59"/>
                <a:gd name="T14" fmla="*/ 2147483647 w 37"/>
                <a:gd name="T15" fmla="*/ 2147483647 h 59"/>
                <a:gd name="T16" fmla="*/ 2147483647 w 37"/>
                <a:gd name="T17" fmla="*/ 2147483647 h 59"/>
                <a:gd name="T18" fmla="*/ 2147483647 w 37"/>
                <a:gd name="T19" fmla="*/ 2147483647 h 59"/>
                <a:gd name="T20" fmla="*/ 2147483647 w 37"/>
                <a:gd name="T21" fmla="*/ 2147483647 h 59"/>
                <a:gd name="T22" fmla="*/ 2147483647 w 37"/>
                <a:gd name="T23" fmla="*/ 2147483647 h 59"/>
                <a:gd name="T24" fmla="*/ 2147483647 w 37"/>
                <a:gd name="T25" fmla="*/ 2147483647 h 59"/>
                <a:gd name="T26" fmla="*/ 2147483647 w 37"/>
                <a:gd name="T27" fmla="*/ 2147483647 h 59"/>
                <a:gd name="T28" fmla="*/ 2147483647 w 37"/>
                <a:gd name="T29" fmla="*/ 2147483647 h 59"/>
                <a:gd name="T30" fmla="*/ 2147483647 w 37"/>
                <a:gd name="T31" fmla="*/ 2147483647 h 59"/>
                <a:gd name="T32" fmla="*/ 0 w 37"/>
                <a:gd name="T33" fmla="*/ 2147483647 h 59"/>
                <a:gd name="T34" fmla="*/ 0 w 37"/>
                <a:gd name="T35" fmla="*/ 2147483647 h 59"/>
                <a:gd name="T36" fmla="*/ 2147483647 w 37"/>
                <a:gd name="T37" fmla="*/ 2147483647 h 59"/>
                <a:gd name="T38" fmla="*/ 2147483647 w 37"/>
                <a:gd name="T39" fmla="*/ 2147483647 h 59"/>
                <a:gd name="T40" fmla="*/ 2147483647 w 37"/>
                <a:gd name="T41" fmla="*/ 2147483647 h 59"/>
                <a:gd name="T42" fmla="*/ 2147483647 w 37"/>
                <a:gd name="T43" fmla="*/ 2147483647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59"/>
                <a:gd name="T68" fmla="*/ 37 w 37"/>
                <a:gd name="T69" fmla="*/ 59 h 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59">
                  <a:moveTo>
                    <a:pt x="11" y="8"/>
                  </a:moveTo>
                  <a:lnTo>
                    <a:pt x="19" y="5"/>
                  </a:lnTo>
                  <a:lnTo>
                    <a:pt x="24" y="0"/>
                  </a:lnTo>
                  <a:lnTo>
                    <a:pt x="29" y="3"/>
                  </a:lnTo>
                  <a:lnTo>
                    <a:pt x="32" y="11"/>
                  </a:lnTo>
                  <a:lnTo>
                    <a:pt x="35" y="19"/>
                  </a:lnTo>
                  <a:lnTo>
                    <a:pt x="35" y="27"/>
                  </a:lnTo>
                  <a:lnTo>
                    <a:pt x="37" y="35"/>
                  </a:lnTo>
                  <a:lnTo>
                    <a:pt x="35" y="40"/>
                  </a:lnTo>
                  <a:lnTo>
                    <a:pt x="32" y="45"/>
                  </a:lnTo>
                  <a:lnTo>
                    <a:pt x="29" y="53"/>
                  </a:lnTo>
                  <a:lnTo>
                    <a:pt x="24" y="56"/>
                  </a:lnTo>
                  <a:lnTo>
                    <a:pt x="19" y="56"/>
                  </a:lnTo>
                  <a:lnTo>
                    <a:pt x="16" y="59"/>
                  </a:lnTo>
                  <a:lnTo>
                    <a:pt x="11" y="59"/>
                  </a:lnTo>
                  <a:lnTo>
                    <a:pt x="5" y="53"/>
                  </a:lnTo>
                  <a:lnTo>
                    <a:pt x="0" y="51"/>
                  </a:lnTo>
                  <a:lnTo>
                    <a:pt x="0" y="40"/>
                  </a:lnTo>
                  <a:lnTo>
                    <a:pt x="3" y="32"/>
                  </a:lnTo>
                  <a:lnTo>
                    <a:pt x="5" y="21"/>
                  </a:lnTo>
                  <a:lnTo>
                    <a:pt x="8" y="13"/>
                  </a:lnTo>
                  <a:lnTo>
                    <a:pt x="11" y="8"/>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21" name="Freeform 85" descr="ざらざら"/>
            <p:cNvSpPr>
              <a:spLocks/>
            </p:cNvSpPr>
            <p:nvPr/>
          </p:nvSpPr>
          <p:spPr bwMode="auto">
            <a:xfrm>
              <a:off x="8872538" y="5360988"/>
              <a:ext cx="258762" cy="239712"/>
            </a:xfrm>
            <a:custGeom>
              <a:avLst/>
              <a:gdLst>
                <a:gd name="T0" fmla="*/ 2147483647 w 40"/>
                <a:gd name="T1" fmla="*/ 0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2147483647 w 40"/>
                <a:gd name="T29" fmla="*/ 2147483647 h 37"/>
                <a:gd name="T30" fmla="*/ 2147483647 w 40"/>
                <a:gd name="T31" fmla="*/ 2147483647 h 37"/>
                <a:gd name="T32" fmla="*/ 0 w 40"/>
                <a:gd name="T33" fmla="*/ 2147483647 h 37"/>
                <a:gd name="T34" fmla="*/ 2147483647 w 40"/>
                <a:gd name="T35" fmla="*/ 2147483647 h 37"/>
                <a:gd name="T36" fmla="*/ 2147483647 w 40"/>
                <a:gd name="T37" fmla="*/ 2147483647 h 37"/>
                <a:gd name="T38" fmla="*/ 2147483647 w 40"/>
                <a:gd name="T39" fmla="*/ 2147483647 h 37"/>
                <a:gd name="T40" fmla="*/ 2147483647 w 40"/>
                <a:gd name="T41" fmla="*/ 2147483647 h 37"/>
                <a:gd name="T42" fmla="*/ 2147483647 w 40"/>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37"/>
                <a:gd name="T68" fmla="*/ 40 w 40"/>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37">
                  <a:moveTo>
                    <a:pt x="16" y="0"/>
                  </a:moveTo>
                  <a:lnTo>
                    <a:pt x="21" y="2"/>
                  </a:lnTo>
                  <a:lnTo>
                    <a:pt x="27" y="8"/>
                  </a:lnTo>
                  <a:lnTo>
                    <a:pt x="32" y="8"/>
                  </a:lnTo>
                  <a:lnTo>
                    <a:pt x="35" y="5"/>
                  </a:lnTo>
                  <a:lnTo>
                    <a:pt x="40" y="5"/>
                  </a:lnTo>
                  <a:lnTo>
                    <a:pt x="35" y="13"/>
                  </a:lnTo>
                  <a:lnTo>
                    <a:pt x="35" y="16"/>
                  </a:lnTo>
                  <a:lnTo>
                    <a:pt x="32" y="21"/>
                  </a:lnTo>
                  <a:lnTo>
                    <a:pt x="35" y="29"/>
                  </a:lnTo>
                  <a:lnTo>
                    <a:pt x="29" y="26"/>
                  </a:lnTo>
                  <a:lnTo>
                    <a:pt x="24" y="24"/>
                  </a:lnTo>
                  <a:lnTo>
                    <a:pt x="19" y="29"/>
                  </a:lnTo>
                  <a:lnTo>
                    <a:pt x="13" y="37"/>
                  </a:lnTo>
                  <a:lnTo>
                    <a:pt x="5" y="37"/>
                  </a:lnTo>
                  <a:lnTo>
                    <a:pt x="3" y="34"/>
                  </a:lnTo>
                  <a:lnTo>
                    <a:pt x="0" y="29"/>
                  </a:lnTo>
                  <a:lnTo>
                    <a:pt x="5" y="24"/>
                  </a:lnTo>
                  <a:lnTo>
                    <a:pt x="8" y="16"/>
                  </a:lnTo>
                  <a:lnTo>
                    <a:pt x="8" y="8"/>
                  </a:lnTo>
                  <a:lnTo>
                    <a:pt x="11" y="2"/>
                  </a:lnTo>
                  <a:lnTo>
                    <a:pt x="16" y="0"/>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22" name="Freeform 86" descr="右下がり対角線 (反転)"/>
            <p:cNvSpPr>
              <a:spLocks/>
            </p:cNvSpPr>
            <p:nvPr/>
          </p:nvSpPr>
          <p:spPr bwMode="auto">
            <a:xfrm>
              <a:off x="8820150" y="5008563"/>
              <a:ext cx="227013" cy="365125"/>
            </a:xfrm>
            <a:custGeom>
              <a:avLst/>
              <a:gdLst>
                <a:gd name="T0" fmla="*/ 2147483647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0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0 w 35"/>
                <a:gd name="T29" fmla="*/ 2147483647 h 56"/>
                <a:gd name="T30" fmla="*/ 0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0 h 56"/>
                <a:gd name="T40" fmla="*/ 2147483647 w 35"/>
                <a:gd name="T41" fmla="*/ 0 h 56"/>
                <a:gd name="T42" fmla="*/ 2147483647 w 35"/>
                <a:gd name="T43" fmla="*/ 2147483647 h 56"/>
                <a:gd name="T44" fmla="*/ 2147483647 w 35"/>
                <a:gd name="T45" fmla="*/ 2147483647 h 56"/>
                <a:gd name="T46" fmla="*/ 2147483647 w 35"/>
                <a:gd name="T47" fmla="*/ 2147483647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
                <a:gd name="T73" fmla="*/ 0 h 56"/>
                <a:gd name="T74" fmla="*/ 35 w 35"/>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 h="56">
                  <a:moveTo>
                    <a:pt x="35" y="11"/>
                  </a:moveTo>
                  <a:lnTo>
                    <a:pt x="32" y="16"/>
                  </a:lnTo>
                  <a:lnTo>
                    <a:pt x="29" y="24"/>
                  </a:lnTo>
                  <a:lnTo>
                    <a:pt x="27" y="35"/>
                  </a:lnTo>
                  <a:lnTo>
                    <a:pt x="24" y="43"/>
                  </a:lnTo>
                  <a:lnTo>
                    <a:pt x="24" y="54"/>
                  </a:lnTo>
                  <a:lnTo>
                    <a:pt x="19" y="56"/>
                  </a:lnTo>
                  <a:lnTo>
                    <a:pt x="13" y="51"/>
                  </a:lnTo>
                  <a:lnTo>
                    <a:pt x="8" y="48"/>
                  </a:lnTo>
                  <a:lnTo>
                    <a:pt x="0" y="43"/>
                  </a:lnTo>
                  <a:lnTo>
                    <a:pt x="3" y="40"/>
                  </a:lnTo>
                  <a:lnTo>
                    <a:pt x="5" y="35"/>
                  </a:lnTo>
                  <a:lnTo>
                    <a:pt x="8" y="27"/>
                  </a:lnTo>
                  <a:lnTo>
                    <a:pt x="8" y="22"/>
                  </a:lnTo>
                  <a:lnTo>
                    <a:pt x="0" y="19"/>
                  </a:lnTo>
                  <a:lnTo>
                    <a:pt x="0" y="16"/>
                  </a:lnTo>
                  <a:lnTo>
                    <a:pt x="5" y="14"/>
                  </a:lnTo>
                  <a:lnTo>
                    <a:pt x="8" y="8"/>
                  </a:lnTo>
                  <a:lnTo>
                    <a:pt x="11" y="6"/>
                  </a:lnTo>
                  <a:lnTo>
                    <a:pt x="8" y="0"/>
                  </a:lnTo>
                  <a:lnTo>
                    <a:pt x="16" y="0"/>
                  </a:lnTo>
                  <a:lnTo>
                    <a:pt x="24" y="3"/>
                  </a:lnTo>
                  <a:lnTo>
                    <a:pt x="29" y="3"/>
                  </a:lnTo>
                  <a:lnTo>
                    <a:pt x="35" y="11"/>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24" name="Freeform 87" descr="右上がり対角線"/>
            <p:cNvSpPr>
              <a:spLocks/>
            </p:cNvSpPr>
            <p:nvPr/>
          </p:nvSpPr>
          <p:spPr bwMode="auto">
            <a:xfrm>
              <a:off x="8748713" y="5289550"/>
              <a:ext cx="193675" cy="311150"/>
            </a:xfrm>
            <a:custGeom>
              <a:avLst/>
              <a:gdLst>
                <a:gd name="T0" fmla="*/ 2147483647 w 30"/>
                <a:gd name="T1" fmla="*/ 2147483647 h 48"/>
                <a:gd name="T2" fmla="*/ 2147483647 w 30"/>
                <a:gd name="T3" fmla="*/ 2147483647 h 48"/>
                <a:gd name="T4" fmla="*/ 2147483647 w 30"/>
                <a:gd name="T5" fmla="*/ 2147483647 h 48"/>
                <a:gd name="T6" fmla="*/ 0 w 30"/>
                <a:gd name="T7" fmla="*/ 2147483647 h 48"/>
                <a:gd name="T8" fmla="*/ 0 w 30"/>
                <a:gd name="T9" fmla="*/ 2147483647 h 48"/>
                <a:gd name="T10" fmla="*/ 2147483647 w 30"/>
                <a:gd name="T11" fmla="*/ 2147483647 h 48"/>
                <a:gd name="T12" fmla="*/ 2147483647 w 30"/>
                <a:gd name="T13" fmla="*/ 2147483647 h 48"/>
                <a:gd name="T14" fmla="*/ 0 w 30"/>
                <a:gd name="T15" fmla="*/ 2147483647 h 48"/>
                <a:gd name="T16" fmla="*/ 2147483647 w 30"/>
                <a:gd name="T17" fmla="*/ 2147483647 h 48"/>
                <a:gd name="T18" fmla="*/ 2147483647 w 30"/>
                <a:gd name="T19" fmla="*/ 2147483647 h 48"/>
                <a:gd name="T20" fmla="*/ 2147483647 w 30"/>
                <a:gd name="T21" fmla="*/ 0 h 48"/>
                <a:gd name="T22" fmla="*/ 2147483647 w 30"/>
                <a:gd name="T23" fmla="*/ 2147483647 h 48"/>
                <a:gd name="T24" fmla="*/ 2147483647 w 30"/>
                <a:gd name="T25" fmla="*/ 2147483647 h 48"/>
                <a:gd name="T26" fmla="*/ 2147483647 w 30"/>
                <a:gd name="T27" fmla="*/ 2147483647 h 48"/>
                <a:gd name="T28" fmla="*/ 2147483647 w 30"/>
                <a:gd name="T29" fmla="*/ 2147483647 h 48"/>
                <a:gd name="T30" fmla="*/ 2147483647 w 30"/>
                <a:gd name="T31" fmla="*/ 2147483647 h 48"/>
                <a:gd name="T32" fmla="*/ 2147483647 w 30"/>
                <a:gd name="T33" fmla="*/ 2147483647 h 48"/>
                <a:gd name="T34" fmla="*/ 2147483647 w 30"/>
                <a:gd name="T35" fmla="*/ 2147483647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8"/>
                <a:gd name="T56" fmla="*/ 30 w 3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8">
                  <a:moveTo>
                    <a:pt x="19" y="40"/>
                  </a:moveTo>
                  <a:lnTo>
                    <a:pt x="16" y="45"/>
                  </a:lnTo>
                  <a:lnTo>
                    <a:pt x="8" y="48"/>
                  </a:lnTo>
                  <a:lnTo>
                    <a:pt x="0" y="45"/>
                  </a:lnTo>
                  <a:lnTo>
                    <a:pt x="0" y="37"/>
                  </a:lnTo>
                  <a:lnTo>
                    <a:pt x="6" y="32"/>
                  </a:lnTo>
                  <a:lnTo>
                    <a:pt x="6" y="29"/>
                  </a:lnTo>
                  <a:lnTo>
                    <a:pt x="0" y="21"/>
                  </a:lnTo>
                  <a:lnTo>
                    <a:pt x="3" y="16"/>
                  </a:lnTo>
                  <a:lnTo>
                    <a:pt x="8" y="8"/>
                  </a:lnTo>
                  <a:lnTo>
                    <a:pt x="11" y="0"/>
                  </a:lnTo>
                  <a:lnTo>
                    <a:pt x="19" y="5"/>
                  </a:lnTo>
                  <a:lnTo>
                    <a:pt x="24" y="8"/>
                  </a:lnTo>
                  <a:lnTo>
                    <a:pt x="30" y="13"/>
                  </a:lnTo>
                  <a:lnTo>
                    <a:pt x="27" y="19"/>
                  </a:lnTo>
                  <a:lnTo>
                    <a:pt x="27" y="27"/>
                  </a:lnTo>
                  <a:lnTo>
                    <a:pt x="24" y="35"/>
                  </a:lnTo>
                  <a:lnTo>
                    <a:pt x="19" y="40"/>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25" name="Freeform 88" descr="市松模様 (大)"/>
            <p:cNvSpPr>
              <a:spLocks/>
            </p:cNvSpPr>
            <p:nvPr/>
          </p:nvSpPr>
          <p:spPr bwMode="auto">
            <a:xfrm>
              <a:off x="8631238" y="5548313"/>
              <a:ext cx="344487" cy="293687"/>
            </a:xfrm>
            <a:custGeom>
              <a:avLst/>
              <a:gdLst>
                <a:gd name="T0" fmla="*/ 2147483647 w 53"/>
                <a:gd name="T1" fmla="*/ 2147483647 h 45"/>
                <a:gd name="T2" fmla="*/ 2147483647 w 53"/>
                <a:gd name="T3" fmla="*/ 2147483647 h 45"/>
                <a:gd name="T4" fmla="*/ 2147483647 w 53"/>
                <a:gd name="T5" fmla="*/ 2147483647 h 45"/>
                <a:gd name="T6" fmla="*/ 2147483647 w 53"/>
                <a:gd name="T7" fmla="*/ 2147483647 h 45"/>
                <a:gd name="T8" fmla="*/ 2147483647 w 53"/>
                <a:gd name="T9" fmla="*/ 2147483647 h 45"/>
                <a:gd name="T10" fmla="*/ 2147483647 w 53"/>
                <a:gd name="T11" fmla="*/ 2147483647 h 45"/>
                <a:gd name="T12" fmla="*/ 2147483647 w 53"/>
                <a:gd name="T13" fmla="*/ 2147483647 h 45"/>
                <a:gd name="T14" fmla="*/ 2147483647 w 53"/>
                <a:gd name="T15" fmla="*/ 2147483647 h 45"/>
                <a:gd name="T16" fmla="*/ 2147483647 w 53"/>
                <a:gd name="T17" fmla="*/ 2147483647 h 45"/>
                <a:gd name="T18" fmla="*/ 2147483647 w 53"/>
                <a:gd name="T19" fmla="*/ 2147483647 h 45"/>
                <a:gd name="T20" fmla="*/ 2147483647 w 53"/>
                <a:gd name="T21" fmla="*/ 2147483647 h 45"/>
                <a:gd name="T22" fmla="*/ 2147483647 w 53"/>
                <a:gd name="T23" fmla="*/ 2147483647 h 45"/>
                <a:gd name="T24" fmla="*/ 0 w 53"/>
                <a:gd name="T25" fmla="*/ 2147483647 h 45"/>
                <a:gd name="T26" fmla="*/ 0 w 53"/>
                <a:gd name="T27" fmla="*/ 2147483647 h 45"/>
                <a:gd name="T28" fmla="*/ 2147483647 w 53"/>
                <a:gd name="T29" fmla="*/ 2147483647 h 45"/>
                <a:gd name="T30" fmla="*/ 2147483647 w 53"/>
                <a:gd name="T31" fmla="*/ 2147483647 h 45"/>
                <a:gd name="T32" fmla="*/ 2147483647 w 53"/>
                <a:gd name="T33" fmla="*/ 2147483647 h 45"/>
                <a:gd name="T34" fmla="*/ 2147483647 w 53"/>
                <a:gd name="T35" fmla="*/ 2147483647 h 45"/>
                <a:gd name="T36" fmla="*/ 2147483647 w 53"/>
                <a:gd name="T37" fmla="*/ 2147483647 h 45"/>
                <a:gd name="T38" fmla="*/ 2147483647 w 53"/>
                <a:gd name="T39" fmla="*/ 2147483647 h 45"/>
                <a:gd name="T40" fmla="*/ 2147483647 w 53"/>
                <a:gd name="T41" fmla="*/ 0 h 45"/>
                <a:gd name="T42" fmla="*/ 2147483647 w 53"/>
                <a:gd name="T43" fmla="*/ 2147483647 h 45"/>
                <a:gd name="T44" fmla="*/ 2147483647 w 53"/>
                <a:gd name="T45" fmla="*/ 2147483647 h 45"/>
                <a:gd name="T46" fmla="*/ 2147483647 w 53"/>
                <a:gd name="T47" fmla="*/ 2147483647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
                <a:gd name="T73" fmla="*/ 0 h 45"/>
                <a:gd name="T74" fmla="*/ 53 w 53"/>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 h="45">
                  <a:moveTo>
                    <a:pt x="50" y="8"/>
                  </a:moveTo>
                  <a:lnTo>
                    <a:pt x="53" y="16"/>
                  </a:lnTo>
                  <a:lnTo>
                    <a:pt x="50" y="24"/>
                  </a:lnTo>
                  <a:lnTo>
                    <a:pt x="50" y="35"/>
                  </a:lnTo>
                  <a:lnTo>
                    <a:pt x="48" y="40"/>
                  </a:lnTo>
                  <a:lnTo>
                    <a:pt x="40" y="43"/>
                  </a:lnTo>
                  <a:lnTo>
                    <a:pt x="34" y="45"/>
                  </a:lnTo>
                  <a:lnTo>
                    <a:pt x="29" y="40"/>
                  </a:lnTo>
                  <a:lnTo>
                    <a:pt x="26" y="35"/>
                  </a:lnTo>
                  <a:lnTo>
                    <a:pt x="18" y="32"/>
                  </a:lnTo>
                  <a:lnTo>
                    <a:pt x="10" y="35"/>
                  </a:lnTo>
                  <a:lnTo>
                    <a:pt x="2" y="35"/>
                  </a:lnTo>
                  <a:lnTo>
                    <a:pt x="0" y="32"/>
                  </a:lnTo>
                  <a:lnTo>
                    <a:pt x="0" y="21"/>
                  </a:lnTo>
                  <a:lnTo>
                    <a:pt x="2" y="16"/>
                  </a:lnTo>
                  <a:lnTo>
                    <a:pt x="10" y="13"/>
                  </a:lnTo>
                  <a:lnTo>
                    <a:pt x="16" y="11"/>
                  </a:lnTo>
                  <a:lnTo>
                    <a:pt x="18" y="5"/>
                  </a:lnTo>
                  <a:lnTo>
                    <a:pt x="26" y="8"/>
                  </a:lnTo>
                  <a:lnTo>
                    <a:pt x="34" y="5"/>
                  </a:lnTo>
                  <a:lnTo>
                    <a:pt x="37" y="0"/>
                  </a:lnTo>
                  <a:lnTo>
                    <a:pt x="40" y="5"/>
                  </a:lnTo>
                  <a:lnTo>
                    <a:pt x="42" y="8"/>
                  </a:lnTo>
                  <a:lnTo>
                    <a:pt x="50" y="8"/>
                  </a:lnTo>
                  <a:close/>
                </a:path>
              </a:pathLst>
            </a:custGeom>
            <a:solidFill>
              <a:srgbClr val="FF9C85"/>
            </a:solidFill>
            <a:ln w="9525">
              <a:solidFill>
                <a:srgbClr val="000000"/>
              </a:solidFill>
              <a:round/>
              <a:headEnd/>
              <a:tailEnd/>
            </a:ln>
          </p:spPr>
          <p:txBody>
            <a:bodyPr/>
            <a:lstStyle/>
            <a:p>
              <a:endParaRPr lang="ja-JP" altLang="en-US"/>
            </a:p>
          </p:txBody>
        </p:sp>
        <p:sp>
          <p:nvSpPr>
            <p:cNvPr id="128" name="Freeform 89" descr="10%"/>
            <p:cNvSpPr>
              <a:spLocks/>
            </p:cNvSpPr>
            <p:nvPr/>
          </p:nvSpPr>
          <p:spPr bwMode="auto">
            <a:xfrm>
              <a:off x="8683625" y="5808663"/>
              <a:ext cx="258762" cy="241300"/>
            </a:xfrm>
            <a:custGeom>
              <a:avLst/>
              <a:gdLst>
                <a:gd name="T0" fmla="*/ 2147483647 w 40"/>
                <a:gd name="T1" fmla="*/ 0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0 w 40"/>
                <a:gd name="T21" fmla="*/ 2147483647 h 37"/>
                <a:gd name="T22" fmla="*/ 2147483647 w 40"/>
                <a:gd name="T23" fmla="*/ 2147483647 h 37"/>
                <a:gd name="T24" fmla="*/ 2147483647 w 40"/>
                <a:gd name="T25" fmla="*/ 2147483647 h 37"/>
                <a:gd name="T26" fmla="*/ 2147483647 w 40"/>
                <a:gd name="T27" fmla="*/ 2147483647 h 37"/>
                <a:gd name="T28" fmla="*/ 2147483647 w 40"/>
                <a:gd name="T29" fmla="*/ 2147483647 h 37"/>
                <a:gd name="T30" fmla="*/ 2147483647 w 40"/>
                <a:gd name="T31" fmla="*/ 0 h 37"/>
                <a:gd name="T32" fmla="*/ 2147483647 w 40"/>
                <a:gd name="T33" fmla="*/ 2147483647 h 37"/>
                <a:gd name="T34" fmla="*/ 2147483647 w 40"/>
                <a:gd name="T35" fmla="*/ 2147483647 h 37"/>
                <a:gd name="T36" fmla="*/ 2147483647 w 40"/>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7"/>
                <a:gd name="T59" fmla="*/ 40 w 4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7">
                  <a:moveTo>
                    <a:pt x="40" y="0"/>
                  </a:moveTo>
                  <a:lnTo>
                    <a:pt x="32" y="11"/>
                  </a:lnTo>
                  <a:lnTo>
                    <a:pt x="29" y="19"/>
                  </a:lnTo>
                  <a:lnTo>
                    <a:pt x="26" y="27"/>
                  </a:lnTo>
                  <a:lnTo>
                    <a:pt x="26" y="35"/>
                  </a:lnTo>
                  <a:lnTo>
                    <a:pt x="24" y="35"/>
                  </a:lnTo>
                  <a:lnTo>
                    <a:pt x="16" y="37"/>
                  </a:lnTo>
                  <a:lnTo>
                    <a:pt x="10" y="35"/>
                  </a:lnTo>
                  <a:lnTo>
                    <a:pt x="5" y="32"/>
                  </a:lnTo>
                  <a:lnTo>
                    <a:pt x="2" y="27"/>
                  </a:lnTo>
                  <a:lnTo>
                    <a:pt x="0" y="19"/>
                  </a:lnTo>
                  <a:lnTo>
                    <a:pt x="5" y="19"/>
                  </a:lnTo>
                  <a:lnTo>
                    <a:pt x="13" y="16"/>
                  </a:lnTo>
                  <a:lnTo>
                    <a:pt x="16" y="13"/>
                  </a:lnTo>
                  <a:lnTo>
                    <a:pt x="18" y="5"/>
                  </a:lnTo>
                  <a:lnTo>
                    <a:pt x="21" y="0"/>
                  </a:lnTo>
                  <a:lnTo>
                    <a:pt x="26" y="5"/>
                  </a:lnTo>
                  <a:lnTo>
                    <a:pt x="32" y="3"/>
                  </a:lnTo>
                  <a:lnTo>
                    <a:pt x="40" y="0"/>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39" name="Freeform 90" descr="10%"/>
            <p:cNvSpPr>
              <a:spLocks/>
            </p:cNvSpPr>
            <p:nvPr/>
          </p:nvSpPr>
          <p:spPr bwMode="auto">
            <a:xfrm>
              <a:off x="8631238" y="5757863"/>
              <a:ext cx="188912" cy="174625"/>
            </a:xfrm>
            <a:custGeom>
              <a:avLst/>
              <a:gdLst>
                <a:gd name="T0" fmla="*/ 2147483647 w 29"/>
                <a:gd name="T1" fmla="*/ 2147483647 h 27"/>
                <a:gd name="T2" fmla="*/ 2147483647 w 29"/>
                <a:gd name="T3" fmla="*/ 2147483647 h 27"/>
                <a:gd name="T4" fmla="*/ 2147483647 w 29"/>
                <a:gd name="T5" fmla="*/ 2147483647 h 27"/>
                <a:gd name="T6" fmla="*/ 2147483647 w 29"/>
                <a:gd name="T7" fmla="*/ 2147483647 h 27"/>
                <a:gd name="T8" fmla="*/ 2147483647 w 29"/>
                <a:gd name="T9" fmla="*/ 2147483647 h 27"/>
                <a:gd name="T10" fmla="*/ 2147483647 w 29"/>
                <a:gd name="T11" fmla="*/ 2147483647 h 27"/>
                <a:gd name="T12" fmla="*/ 2147483647 w 29"/>
                <a:gd name="T13" fmla="*/ 2147483647 h 27"/>
                <a:gd name="T14" fmla="*/ 2147483647 w 29"/>
                <a:gd name="T15" fmla="*/ 2147483647 h 27"/>
                <a:gd name="T16" fmla="*/ 2147483647 w 29"/>
                <a:gd name="T17" fmla="*/ 2147483647 h 27"/>
                <a:gd name="T18" fmla="*/ 0 w 29"/>
                <a:gd name="T19" fmla="*/ 2147483647 h 27"/>
                <a:gd name="T20" fmla="*/ 2147483647 w 29"/>
                <a:gd name="T21" fmla="*/ 2147483647 h 27"/>
                <a:gd name="T22" fmla="*/ 2147483647 w 29"/>
                <a:gd name="T23" fmla="*/ 2147483647 h 27"/>
                <a:gd name="T24" fmla="*/ 2147483647 w 29"/>
                <a:gd name="T25" fmla="*/ 2147483647 h 27"/>
                <a:gd name="T26" fmla="*/ 2147483647 w 29"/>
                <a:gd name="T27" fmla="*/ 0 h 27"/>
                <a:gd name="T28" fmla="*/ 2147483647 w 29"/>
                <a:gd name="T29" fmla="*/ 2147483647 h 27"/>
                <a:gd name="T30" fmla="*/ 2147483647 w 29"/>
                <a:gd name="T31" fmla="*/ 2147483647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7"/>
                <a:gd name="T50" fmla="*/ 29 w 29"/>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7">
                  <a:moveTo>
                    <a:pt x="29" y="8"/>
                  </a:moveTo>
                  <a:lnTo>
                    <a:pt x="26" y="13"/>
                  </a:lnTo>
                  <a:lnTo>
                    <a:pt x="24" y="21"/>
                  </a:lnTo>
                  <a:lnTo>
                    <a:pt x="21" y="24"/>
                  </a:lnTo>
                  <a:lnTo>
                    <a:pt x="13" y="27"/>
                  </a:lnTo>
                  <a:lnTo>
                    <a:pt x="8" y="27"/>
                  </a:lnTo>
                  <a:lnTo>
                    <a:pt x="2" y="21"/>
                  </a:lnTo>
                  <a:lnTo>
                    <a:pt x="5" y="16"/>
                  </a:lnTo>
                  <a:lnTo>
                    <a:pt x="0" y="11"/>
                  </a:lnTo>
                  <a:lnTo>
                    <a:pt x="2" y="3"/>
                  </a:lnTo>
                  <a:lnTo>
                    <a:pt x="10" y="3"/>
                  </a:lnTo>
                  <a:lnTo>
                    <a:pt x="18" y="0"/>
                  </a:lnTo>
                  <a:lnTo>
                    <a:pt x="26" y="3"/>
                  </a:lnTo>
                  <a:lnTo>
                    <a:pt x="29" y="8"/>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45" name="Freeform 91" descr="市松模様 (大)"/>
            <p:cNvSpPr>
              <a:spLocks/>
            </p:cNvSpPr>
            <p:nvPr/>
          </p:nvSpPr>
          <p:spPr bwMode="auto">
            <a:xfrm>
              <a:off x="8456613" y="5757863"/>
              <a:ext cx="227012" cy="187325"/>
            </a:xfrm>
            <a:custGeom>
              <a:avLst/>
              <a:gdLst>
                <a:gd name="T0" fmla="*/ 2147483647 w 35"/>
                <a:gd name="T1" fmla="*/ 2147483647 h 29"/>
                <a:gd name="T2" fmla="*/ 2147483647 w 35"/>
                <a:gd name="T3" fmla="*/ 2147483647 h 29"/>
                <a:gd name="T4" fmla="*/ 2147483647 w 35"/>
                <a:gd name="T5" fmla="*/ 2147483647 h 29"/>
                <a:gd name="T6" fmla="*/ 2147483647 w 35"/>
                <a:gd name="T7" fmla="*/ 2147483647 h 29"/>
                <a:gd name="T8" fmla="*/ 2147483647 w 35"/>
                <a:gd name="T9" fmla="*/ 2147483647 h 29"/>
                <a:gd name="T10" fmla="*/ 2147483647 w 35"/>
                <a:gd name="T11" fmla="*/ 2147483647 h 29"/>
                <a:gd name="T12" fmla="*/ 2147483647 w 35"/>
                <a:gd name="T13" fmla="*/ 2147483647 h 29"/>
                <a:gd name="T14" fmla="*/ 2147483647 w 35"/>
                <a:gd name="T15" fmla="*/ 2147483647 h 29"/>
                <a:gd name="T16" fmla="*/ 2147483647 w 35"/>
                <a:gd name="T17" fmla="*/ 2147483647 h 29"/>
                <a:gd name="T18" fmla="*/ 2147483647 w 35"/>
                <a:gd name="T19" fmla="*/ 2147483647 h 29"/>
                <a:gd name="T20" fmla="*/ 2147483647 w 35"/>
                <a:gd name="T21" fmla="*/ 2147483647 h 29"/>
                <a:gd name="T22" fmla="*/ 2147483647 w 35"/>
                <a:gd name="T23" fmla="*/ 2147483647 h 29"/>
                <a:gd name="T24" fmla="*/ 0 w 35"/>
                <a:gd name="T25" fmla="*/ 2147483647 h 29"/>
                <a:gd name="T26" fmla="*/ 2147483647 w 35"/>
                <a:gd name="T27" fmla="*/ 2147483647 h 29"/>
                <a:gd name="T28" fmla="*/ 2147483647 w 35"/>
                <a:gd name="T29" fmla="*/ 2147483647 h 29"/>
                <a:gd name="T30" fmla="*/ 2147483647 w 35"/>
                <a:gd name="T31" fmla="*/ 2147483647 h 29"/>
                <a:gd name="T32" fmla="*/ 2147483647 w 35"/>
                <a:gd name="T33" fmla="*/ 0 h 29"/>
                <a:gd name="T34" fmla="*/ 2147483647 w 35"/>
                <a:gd name="T35" fmla="*/ 0 h 29"/>
                <a:gd name="T36" fmla="*/ 2147483647 w 35"/>
                <a:gd name="T37" fmla="*/ 2147483647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29"/>
                <a:gd name="T59" fmla="*/ 35 w 35"/>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29">
                  <a:moveTo>
                    <a:pt x="29" y="3"/>
                  </a:moveTo>
                  <a:lnTo>
                    <a:pt x="27" y="11"/>
                  </a:lnTo>
                  <a:lnTo>
                    <a:pt x="32" y="16"/>
                  </a:lnTo>
                  <a:lnTo>
                    <a:pt x="29" y="21"/>
                  </a:lnTo>
                  <a:lnTo>
                    <a:pt x="35" y="27"/>
                  </a:lnTo>
                  <a:lnTo>
                    <a:pt x="29" y="29"/>
                  </a:lnTo>
                  <a:lnTo>
                    <a:pt x="19" y="27"/>
                  </a:lnTo>
                  <a:lnTo>
                    <a:pt x="16" y="27"/>
                  </a:lnTo>
                  <a:lnTo>
                    <a:pt x="8" y="29"/>
                  </a:lnTo>
                  <a:lnTo>
                    <a:pt x="5" y="27"/>
                  </a:lnTo>
                  <a:lnTo>
                    <a:pt x="8" y="21"/>
                  </a:lnTo>
                  <a:lnTo>
                    <a:pt x="3" y="16"/>
                  </a:lnTo>
                  <a:lnTo>
                    <a:pt x="0" y="13"/>
                  </a:lnTo>
                  <a:lnTo>
                    <a:pt x="5" y="8"/>
                  </a:lnTo>
                  <a:lnTo>
                    <a:pt x="11" y="3"/>
                  </a:lnTo>
                  <a:lnTo>
                    <a:pt x="16" y="5"/>
                  </a:lnTo>
                  <a:lnTo>
                    <a:pt x="21" y="0"/>
                  </a:lnTo>
                  <a:lnTo>
                    <a:pt x="27" y="0"/>
                  </a:lnTo>
                  <a:lnTo>
                    <a:pt x="29" y="3"/>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47" name="Freeform 92" descr="10%"/>
            <p:cNvSpPr>
              <a:spLocks/>
            </p:cNvSpPr>
            <p:nvPr/>
          </p:nvSpPr>
          <p:spPr bwMode="auto">
            <a:xfrm>
              <a:off x="8507413" y="5932488"/>
              <a:ext cx="188912" cy="104775"/>
            </a:xfrm>
            <a:custGeom>
              <a:avLst/>
              <a:gdLst>
                <a:gd name="T0" fmla="*/ 2147483647 w 29"/>
                <a:gd name="T1" fmla="*/ 0 h 16"/>
                <a:gd name="T2" fmla="*/ 2147483647 w 29"/>
                <a:gd name="T3" fmla="*/ 2147483647 h 16"/>
                <a:gd name="T4" fmla="*/ 2147483647 w 29"/>
                <a:gd name="T5" fmla="*/ 2147483647 h 16"/>
                <a:gd name="T6" fmla="*/ 2147483647 w 29"/>
                <a:gd name="T7" fmla="*/ 2147483647 h 16"/>
                <a:gd name="T8" fmla="*/ 2147483647 w 29"/>
                <a:gd name="T9" fmla="*/ 2147483647 h 16"/>
                <a:gd name="T10" fmla="*/ 2147483647 w 29"/>
                <a:gd name="T11" fmla="*/ 2147483647 h 16"/>
                <a:gd name="T12" fmla="*/ 2147483647 w 29"/>
                <a:gd name="T13" fmla="*/ 2147483647 h 16"/>
                <a:gd name="T14" fmla="*/ 0 w 29"/>
                <a:gd name="T15" fmla="*/ 2147483647 h 16"/>
                <a:gd name="T16" fmla="*/ 2147483647 w 29"/>
                <a:gd name="T17" fmla="*/ 0 h 16"/>
                <a:gd name="T18" fmla="*/ 2147483647 w 29"/>
                <a:gd name="T19" fmla="*/ 0 h 16"/>
                <a:gd name="T20" fmla="*/ 2147483647 w 29"/>
                <a:gd name="T21" fmla="*/ 2147483647 h 16"/>
                <a:gd name="T22" fmla="*/ 2147483647 w 29"/>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6"/>
                <a:gd name="T38" fmla="*/ 29 w 29"/>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6">
                  <a:moveTo>
                    <a:pt x="27" y="0"/>
                  </a:moveTo>
                  <a:lnTo>
                    <a:pt x="29" y="8"/>
                  </a:lnTo>
                  <a:lnTo>
                    <a:pt x="27" y="16"/>
                  </a:lnTo>
                  <a:lnTo>
                    <a:pt x="21" y="16"/>
                  </a:lnTo>
                  <a:lnTo>
                    <a:pt x="13" y="13"/>
                  </a:lnTo>
                  <a:lnTo>
                    <a:pt x="5" y="10"/>
                  </a:lnTo>
                  <a:lnTo>
                    <a:pt x="3" y="8"/>
                  </a:lnTo>
                  <a:lnTo>
                    <a:pt x="0" y="2"/>
                  </a:lnTo>
                  <a:lnTo>
                    <a:pt x="8" y="0"/>
                  </a:lnTo>
                  <a:lnTo>
                    <a:pt x="11" y="0"/>
                  </a:lnTo>
                  <a:lnTo>
                    <a:pt x="21" y="2"/>
                  </a:lnTo>
                  <a:lnTo>
                    <a:pt x="27" y="0"/>
                  </a:lnTo>
                  <a:close/>
                </a:path>
              </a:pathLst>
            </a:custGeom>
            <a:noFill/>
            <a:ln w="9525">
              <a:solidFill>
                <a:srgbClr val="000000"/>
              </a:solidFill>
              <a:round/>
              <a:headEnd/>
              <a:tailEnd/>
            </a:ln>
          </p:spPr>
          <p:txBody>
            <a:bodyPr/>
            <a:lstStyle/>
            <a:p>
              <a:endParaRPr lang="ja-JP" altLang="en-US"/>
            </a:p>
          </p:txBody>
        </p:sp>
        <p:sp>
          <p:nvSpPr>
            <p:cNvPr id="148" name="Freeform 93"/>
            <p:cNvSpPr>
              <a:spLocks/>
            </p:cNvSpPr>
            <p:nvPr/>
          </p:nvSpPr>
          <p:spPr bwMode="auto">
            <a:xfrm>
              <a:off x="8662988" y="5984875"/>
              <a:ext cx="209550" cy="260350"/>
            </a:xfrm>
            <a:custGeom>
              <a:avLst/>
              <a:gdLst>
                <a:gd name="T0" fmla="*/ 2147483647 w 32"/>
                <a:gd name="T1" fmla="*/ 0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2147483647 w 32"/>
                <a:gd name="T21" fmla="*/ 2147483647 h 40"/>
                <a:gd name="T22" fmla="*/ 2147483647 w 32"/>
                <a:gd name="T23" fmla="*/ 2147483647 h 40"/>
                <a:gd name="T24" fmla="*/ 2147483647 w 32"/>
                <a:gd name="T25" fmla="*/ 2147483647 h 40"/>
                <a:gd name="T26" fmla="*/ 2147483647 w 32"/>
                <a:gd name="T27" fmla="*/ 2147483647 h 40"/>
                <a:gd name="T28" fmla="*/ 2147483647 w 32"/>
                <a:gd name="T29" fmla="*/ 2147483647 h 40"/>
                <a:gd name="T30" fmla="*/ 0 w 32"/>
                <a:gd name="T31" fmla="*/ 2147483647 h 40"/>
                <a:gd name="T32" fmla="*/ 0 w 32"/>
                <a:gd name="T33" fmla="*/ 2147483647 h 40"/>
                <a:gd name="T34" fmla="*/ 2147483647 w 32"/>
                <a:gd name="T35" fmla="*/ 2147483647 h 40"/>
                <a:gd name="T36" fmla="*/ 2147483647 w 32"/>
                <a:gd name="T37" fmla="*/ 2147483647 h 40"/>
                <a:gd name="T38" fmla="*/ 2147483647 w 32"/>
                <a:gd name="T39" fmla="*/ 2147483647 h 40"/>
                <a:gd name="T40" fmla="*/ 2147483647 w 32"/>
                <a:gd name="T41" fmla="*/ 2147483647 h 40"/>
                <a:gd name="T42" fmla="*/ 2147483647 w 3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40"/>
                <a:gd name="T68" fmla="*/ 32 w 32"/>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40">
                  <a:moveTo>
                    <a:pt x="5" y="0"/>
                  </a:moveTo>
                  <a:lnTo>
                    <a:pt x="8" y="5"/>
                  </a:lnTo>
                  <a:lnTo>
                    <a:pt x="13" y="8"/>
                  </a:lnTo>
                  <a:lnTo>
                    <a:pt x="19" y="10"/>
                  </a:lnTo>
                  <a:lnTo>
                    <a:pt x="27" y="8"/>
                  </a:lnTo>
                  <a:lnTo>
                    <a:pt x="29" y="8"/>
                  </a:lnTo>
                  <a:lnTo>
                    <a:pt x="29" y="10"/>
                  </a:lnTo>
                  <a:lnTo>
                    <a:pt x="32" y="16"/>
                  </a:lnTo>
                  <a:lnTo>
                    <a:pt x="27" y="18"/>
                  </a:lnTo>
                  <a:lnTo>
                    <a:pt x="21" y="21"/>
                  </a:lnTo>
                  <a:lnTo>
                    <a:pt x="19" y="26"/>
                  </a:lnTo>
                  <a:lnTo>
                    <a:pt x="16" y="32"/>
                  </a:lnTo>
                  <a:lnTo>
                    <a:pt x="13" y="34"/>
                  </a:lnTo>
                  <a:lnTo>
                    <a:pt x="8" y="37"/>
                  </a:lnTo>
                  <a:lnTo>
                    <a:pt x="3" y="40"/>
                  </a:lnTo>
                  <a:lnTo>
                    <a:pt x="0" y="34"/>
                  </a:lnTo>
                  <a:lnTo>
                    <a:pt x="0" y="29"/>
                  </a:lnTo>
                  <a:lnTo>
                    <a:pt x="3" y="24"/>
                  </a:lnTo>
                  <a:lnTo>
                    <a:pt x="8" y="18"/>
                  </a:lnTo>
                  <a:lnTo>
                    <a:pt x="8" y="16"/>
                  </a:lnTo>
                  <a:lnTo>
                    <a:pt x="3" y="8"/>
                  </a:lnTo>
                  <a:lnTo>
                    <a:pt x="5" y="0"/>
                  </a:lnTo>
                  <a:close/>
                </a:path>
              </a:pathLst>
            </a:custGeom>
            <a:noFill/>
            <a:ln w="9525">
              <a:solidFill>
                <a:srgbClr val="000000"/>
              </a:solidFill>
              <a:round/>
              <a:headEnd/>
              <a:tailEnd/>
            </a:ln>
          </p:spPr>
          <p:txBody>
            <a:bodyPr/>
            <a:lstStyle/>
            <a:p>
              <a:endParaRPr lang="ja-JP" altLang="en-US"/>
            </a:p>
          </p:txBody>
        </p:sp>
        <p:sp>
          <p:nvSpPr>
            <p:cNvPr id="149" name="Freeform 94" descr="10%"/>
            <p:cNvSpPr>
              <a:spLocks/>
            </p:cNvSpPr>
            <p:nvPr/>
          </p:nvSpPr>
          <p:spPr bwMode="auto">
            <a:xfrm>
              <a:off x="8540750" y="5997575"/>
              <a:ext cx="176213" cy="104775"/>
            </a:xfrm>
            <a:custGeom>
              <a:avLst/>
              <a:gdLst>
                <a:gd name="T0" fmla="*/ 2147483647 w 27"/>
                <a:gd name="T1" fmla="*/ 2147483647 h 16"/>
                <a:gd name="T2" fmla="*/ 2147483647 w 27"/>
                <a:gd name="T3" fmla="*/ 2147483647 h 16"/>
                <a:gd name="T4" fmla="*/ 2147483647 w 27"/>
                <a:gd name="T5" fmla="*/ 2147483647 h 16"/>
                <a:gd name="T6" fmla="*/ 2147483647 w 27"/>
                <a:gd name="T7" fmla="*/ 2147483647 h 16"/>
                <a:gd name="T8" fmla="*/ 2147483647 w 27"/>
                <a:gd name="T9" fmla="*/ 2147483647 h 16"/>
                <a:gd name="T10" fmla="*/ 2147483647 w 27"/>
                <a:gd name="T11" fmla="*/ 2147483647 h 16"/>
                <a:gd name="T12" fmla="*/ 0 w 27"/>
                <a:gd name="T13" fmla="*/ 2147483647 h 16"/>
                <a:gd name="T14" fmla="*/ 0 w 27"/>
                <a:gd name="T15" fmla="*/ 0 h 16"/>
                <a:gd name="T16" fmla="*/ 2147483647 w 27"/>
                <a:gd name="T17" fmla="*/ 2147483647 h 16"/>
                <a:gd name="T18" fmla="*/ 2147483647 w 27"/>
                <a:gd name="T19" fmla="*/ 2147483647 h 16"/>
                <a:gd name="T20" fmla="*/ 2147483647 w 27"/>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6"/>
                <a:gd name="T35" fmla="*/ 27 w 2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6">
                  <a:moveTo>
                    <a:pt x="22" y="6"/>
                  </a:moveTo>
                  <a:lnTo>
                    <a:pt x="27" y="14"/>
                  </a:lnTo>
                  <a:lnTo>
                    <a:pt x="19" y="16"/>
                  </a:lnTo>
                  <a:lnTo>
                    <a:pt x="14" y="14"/>
                  </a:lnTo>
                  <a:lnTo>
                    <a:pt x="8" y="11"/>
                  </a:lnTo>
                  <a:lnTo>
                    <a:pt x="3" y="8"/>
                  </a:lnTo>
                  <a:lnTo>
                    <a:pt x="0" y="3"/>
                  </a:lnTo>
                  <a:lnTo>
                    <a:pt x="0" y="0"/>
                  </a:lnTo>
                  <a:lnTo>
                    <a:pt x="8" y="3"/>
                  </a:lnTo>
                  <a:lnTo>
                    <a:pt x="16" y="6"/>
                  </a:lnTo>
                  <a:lnTo>
                    <a:pt x="22" y="6"/>
                  </a:lnTo>
                  <a:close/>
                </a:path>
              </a:pathLst>
            </a:custGeom>
            <a:noFill/>
            <a:ln w="9525">
              <a:solidFill>
                <a:srgbClr val="000000"/>
              </a:solidFill>
              <a:round/>
              <a:headEnd/>
              <a:tailEnd/>
            </a:ln>
          </p:spPr>
          <p:txBody>
            <a:bodyPr/>
            <a:lstStyle/>
            <a:p>
              <a:endParaRPr lang="ja-JP" altLang="en-US"/>
            </a:p>
          </p:txBody>
        </p:sp>
        <p:sp>
          <p:nvSpPr>
            <p:cNvPr id="150" name="Freeform 95" descr="10%"/>
            <p:cNvSpPr>
              <a:spLocks/>
            </p:cNvSpPr>
            <p:nvPr/>
          </p:nvSpPr>
          <p:spPr bwMode="auto">
            <a:xfrm>
              <a:off x="8507413" y="6049963"/>
              <a:ext cx="155575" cy="123825"/>
            </a:xfrm>
            <a:custGeom>
              <a:avLst/>
              <a:gdLst>
                <a:gd name="T0" fmla="*/ 2147483647 w 24"/>
                <a:gd name="T1" fmla="*/ 0 h 19"/>
                <a:gd name="T2" fmla="*/ 2147483647 w 24"/>
                <a:gd name="T3" fmla="*/ 2147483647 h 19"/>
                <a:gd name="T4" fmla="*/ 2147483647 w 24"/>
                <a:gd name="T5" fmla="*/ 2147483647 h 19"/>
                <a:gd name="T6" fmla="*/ 2147483647 w 24"/>
                <a:gd name="T7" fmla="*/ 2147483647 h 19"/>
                <a:gd name="T8" fmla="*/ 2147483647 w 24"/>
                <a:gd name="T9" fmla="*/ 2147483647 h 19"/>
                <a:gd name="T10" fmla="*/ 2147483647 w 24"/>
                <a:gd name="T11" fmla="*/ 2147483647 h 19"/>
                <a:gd name="T12" fmla="*/ 2147483647 w 24"/>
                <a:gd name="T13" fmla="*/ 2147483647 h 19"/>
                <a:gd name="T14" fmla="*/ 2147483647 w 24"/>
                <a:gd name="T15" fmla="*/ 2147483647 h 19"/>
                <a:gd name="T16" fmla="*/ 2147483647 w 24"/>
                <a:gd name="T17" fmla="*/ 2147483647 h 19"/>
                <a:gd name="T18" fmla="*/ 2147483647 w 24"/>
                <a:gd name="T19" fmla="*/ 2147483647 h 19"/>
                <a:gd name="T20" fmla="*/ 0 w 24"/>
                <a:gd name="T21" fmla="*/ 2147483647 h 19"/>
                <a:gd name="T22" fmla="*/ 0 w 24"/>
                <a:gd name="T23" fmla="*/ 2147483647 h 19"/>
                <a:gd name="T24" fmla="*/ 2147483647 w 24"/>
                <a:gd name="T25" fmla="*/ 2147483647 h 19"/>
                <a:gd name="T26" fmla="*/ 2147483647 w 24"/>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9"/>
                <a:gd name="T44" fmla="*/ 24 w 24"/>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9">
                  <a:moveTo>
                    <a:pt x="8" y="0"/>
                  </a:moveTo>
                  <a:lnTo>
                    <a:pt x="13" y="3"/>
                  </a:lnTo>
                  <a:lnTo>
                    <a:pt x="19" y="6"/>
                  </a:lnTo>
                  <a:lnTo>
                    <a:pt x="24" y="8"/>
                  </a:lnTo>
                  <a:lnTo>
                    <a:pt x="21" y="11"/>
                  </a:lnTo>
                  <a:lnTo>
                    <a:pt x="21" y="16"/>
                  </a:lnTo>
                  <a:lnTo>
                    <a:pt x="19" y="19"/>
                  </a:lnTo>
                  <a:lnTo>
                    <a:pt x="13" y="14"/>
                  </a:lnTo>
                  <a:lnTo>
                    <a:pt x="11" y="14"/>
                  </a:lnTo>
                  <a:lnTo>
                    <a:pt x="5" y="16"/>
                  </a:lnTo>
                  <a:lnTo>
                    <a:pt x="0" y="14"/>
                  </a:lnTo>
                  <a:lnTo>
                    <a:pt x="0" y="11"/>
                  </a:lnTo>
                  <a:lnTo>
                    <a:pt x="3" y="6"/>
                  </a:lnTo>
                  <a:lnTo>
                    <a:pt x="8" y="0"/>
                  </a:lnTo>
                  <a:close/>
                </a:path>
              </a:pathLst>
            </a:custGeom>
            <a:noFill/>
            <a:ln w="9525">
              <a:solidFill>
                <a:srgbClr val="000000"/>
              </a:solidFill>
              <a:round/>
              <a:headEnd/>
              <a:tailEnd/>
            </a:ln>
          </p:spPr>
          <p:txBody>
            <a:bodyPr/>
            <a:lstStyle/>
            <a:p>
              <a:endParaRPr lang="ja-JP" altLang="en-US"/>
            </a:p>
          </p:txBody>
        </p:sp>
        <p:sp>
          <p:nvSpPr>
            <p:cNvPr id="151" name="Freeform 96" descr="ざらざら"/>
            <p:cNvSpPr>
              <a:spLocks/>
            </p:cNvSpPr>
            <p:nvPr/>
          </p:nvSpPr>
          <p:spPr bwMode="auto">
            <a:xfrm>
              <a:off x="8383588" y="5426075"/>
              <a:ext cx="403225" cy="363538"/>
            </a:xfrm>
            <a:custGeom>
              <a:avLst/>
              <a:gdLst>
                <a:gd name="T0" fmla="*/ 2147483647 w 62"/>
                <a:gd name="T1" fmla="*/ 0 h 56"/>
                <a:gd name="T2" fmla="*/ 2147483647 w 62"/>
                <a:gd name="T3" fmla="*/ 2147483647 h 56"/>
                <a:gd name="T4" fmla="*/ 2147483647 w 62"/>
                <a:gd name="T5" fmla="*/ 2147483647 h 56"/>
                <a:gd name="T6" fmla="*/ 2147483647 w 62"/>
                <a:gd name="T7" fmla="*/ 2147483647 h 56"/>
                <a:gd name="T8" fmla="*/ 2147483647 w 62"/>
                <a:gd name="T9" fmla="*/ 2147483647 h 56"/>
                <a:gd name="T10" fmla="*/ 2147483647 w 62"/>
                <a:gd name="T11" fmla="*/ 2147483647 h 56"/>
                <a:gd name="T12" fmla="*/ 2147483647 w 62"/>
                <a:gd name="T13" fmla="*/ 2147483647 h 56"/>
                <a:gd name="T14" fmla="*/ 2147483647 w 62"/>
                <a:gd name="T15" fmla="*/ 2147483647 h 56"/>
                <a:gd name="T16" fmla="*/ 2147483647 w 62"/>
                <a:gd name="T17" fmla="*/ 2147483647 h 56"/>
                <a:gd name="T18" fmla="*/ 2147483647 w 62"/>
                <a:gd name="T19" fmla="*/ 2147483647 h 56"/>
                <a:gd name="T20" fmla="*/ 2147483647 w 62"/>
                <a:gd name="T21" fmla="*/ 2147483647 h 56"/>
                <a:gd name="T22" fmla="*/ 2147483647 w 62"/>
                <a:gd name="T23" fmla="*/ 2147483647 h 56"/>
                <a:gd name="T24" fmla="*/ 2147483647 w 62"/>
                <a:gd name="T25" fmla="*/ 2147483647 h 56"/>
                <a:gd name="T26" fmla="*/ 2147483647 w 62"/>
                <a:gd name="T27" fmla="*/ 2147483647 h 56"/>
                <a:gd name="T28" fmla="*/ 2147483647 w 62"/>
                <a:gd name="T29" fmla="*/ 2147483647 h 56"/>
                <a:gd name="T30" fmla="*/ 2147483647 w 62"/>
                <a:gd name="T31" fmla="*/ 2147483647 h 56"/>
                <a:gd name="T32" fmla="*/ 2147483647 w 62"/>
                <a:gd name="T33" fmla="*/ 2147483647 h 56"/>
                <a:gd name="T34" fmla="*/ 0 w 62"/>
                <a:gd name="T35" fmla="*/ 2147483647 h 56"/>
                <a:gd name="T36" fmla="*/ 0 w 62"/>
                <a:gd name="T37" fmla="*/ 2147483647 h 56"/>
                <a:gd name="T38" fmla="*/ 2147483647 w 62"/>
                <a:gd name="T39" fmla="*/ 2147483647 h 56"/>
                <a:gd name="T40" fmla="*/ 2147483647 w 62"/>
                <a:gd name="T41" fmla="*/ 2147483647 h 56"/>
                <a:gd name="T42" fmla="*/ 2147483647 w 62"/>
                <a:gd name="T43" fmla="*/ 2147483647 h 56"/>
                <a:gd name="T44" fmla="*/ 2147483647 w 62"/>
                <a:gd name="T45" fmla="*/ 2147483647 h 56"/>
                <a:gd name="T46" fmla="*/ 2147483647 w 62"/>
                <a:gd name="T47" fmla="*/ 2147483647 h 56"/>
                <a:gd name="T48" fmla="*/ 2147483647 w 62"/>
                <a:gd name="T49" fmla="*/ 2147483647 h 56"/>
                <a:gd name="T50" fmla="*/ 2147483647 w 62"/>
                <a:gd name="T51" fmla="*/ 2147483647 h 56"/>
                <a:gd name="T52" fmla="*/ 2147483647 w 62"/>
                <a:gd name="T53" fmla="*/ 2147483647 h 56"/>
                <a:gd name="T54" fmla="*/ 2147483647 w 62"/>
                <a:gd name="T55" fmla="*/ 2147483647 h 56"/>
                <a:gd name="T56" fmla="*/ 2147483647 w 62"/>
                <a:gd name="T57" fmla="*/ 0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56"/>
                <a:gd name="T89" fmla="*/ 62 w 62"/>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56">
                  <a:moveTo>
                    <a:pt x="56" y="0"/>
                  </a:moveTo>
                  <a:lnTo>
                    <a:pt x="62" y="8"/>
                  </a:lnTo>
                  <a:lnTo>
                    <a:pt x="62" y="11"/>
                  </a:lnTo>
                  <a:lnTo>
                    <a:pt x="56" y="16"/>
                  </a:lnTo>
                  <a:lnTo>
                    <a:pt x="56" y="24"/>
                  </a:lnTo>
                  <a:lnTo>
                    <a:pt x="54" y="30"/>
                  </a:lnTo>
                  <a:lnTo>
                    <a:pt x="48" y="32"/>
                  </a:lnTo>
                  <a:lnTo>
                    <a:pt x="40" y="35"/>
                  </a:lnTo>
                  <a:lnTo>
                    <a:pt x="38" y="40"/>
                  </a:lnTo>
                  <a:lnTo>
                    <a:pt x="38" y="51"/>
                  </a:lnTo>
                  <a:lnTo>
                    <a:pt x="32" y="51"/>
                  </a:lnTo>
                  <a:lnTo>
                    <a:pt x="27" y="56"/>
                  </a:lnTo>
                  <a:lnTo>
                    <a:pt x="22" y="54"/>
                  </a:lnTo>
                  <a:lnTo>
                    <a:pt x="19" y="48"/>
                  </a:lnTo>
                  <a:lnTo>
                    <a:pt x="14" y="48"/>
                  </a:lnTo>
                  <a:lnTo>
                    <a:pt x="8" y="51"/>
                  </a:lnTo>
                  <a:lnTo>
                    <a:pt x="6" y="48"/>
                  </a:lnTo>
                  <a:lnTo>
                    <a:pt x="0" y="51"/>
                  </a:lnTo>
                  <a:lnTo>
                    <a:pt x="0" y="43"/>
                  </a:lnTo>
                  <a:lnTo>
                    <a:pt x="3" y="40"/>
                  </a:lnTo>
                  <a:lnTo>
                    <a:pt x="11" y="40"/>
                  </a:lnTo>
                  <a:lnTo>
                    <a:pt x="19" y="35"/>
                  </a:lnTo>
                  <a:lnTo>
                    <a:pt x="27" y="30"/>
                  </a:lnTo>
                  <a:lnTo>
                    <a:pt x="32" y="22"/>
                  </a:lnTo>
                  <a:lnTo>
                    <a:pt x="38" y="19"/>
                  </a:lnTo>
                  <a:lnTo>
                    <a:pt x="46" y="16"/>
                  </a:lnTo>
                  <a:lnTo>
                    <a:pt x="48" y="14"/>
                  </a:lnTo>
                  <a:lnTo>
                    <a:pt x="51" y="6"/>
                  </a:lnTo>
                  <a:lnTo>
                    <a:pt x="56" y="0"/>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52" name="Freeform 97" descr="右上がり対角線"/>
            <p:cNvSpPr>
              <a:spLocks/>
            </p:cNvSpPr>
            <p:nvPr/>
          </p:nvSpPr>
          <p:spPr bwMode="auto">
            <a:xfrm>
              <a:off x="8177213" y="5705475"/>
              <a:ext cx="206375" cy="136525"/>
            </a:xfrm>
            <a:custGeom>
              <a:avLst/>
              <a:gdLst>
                <a:gd name="T0" fmla="*/ 2147483647 w 32"/>
                <a:gd name="T1" fmla="*/ 0 h 21"/>
                <a:gd name="T2" fmla="*/ 2147483647 w 32"/>
                <a:gd name="T3" fmla="*/ 2147483647 h 21"/>
                <a:gd name="T4" fmla="*/ 2147483647 w 32"/>
                <a:gd name="T5" fmla="*/ 2147483647 h 21"/>
                <a:gd name="T6" fmla="*/ 2147483647 w 32"/>
                <a:gd name="T7" fmla="*/ 2147483647 h 21"/>
                <a:gd name="T8" fmla="*/ 2147483647 w 32"/>
                <a:gd name="T9" fmla="*/ 2147483647 h 21"/>
                <a:gd name="T10" fmla="*/ 2147483647 w 32"/>
                <a:gd name="T11" fmla="*/ 2147483647 h 21"/>
                <a:gd name="T12" fmla="*/ 2147483647 w 32"/>
                <a:gd name="T13" fmla="*/ 2147483647 h 21"/>
                <a:gd name="T14" fmla="*/ 2147483647 w 32"/>
                <a:gd name="T15" fmla="*/ 2147483647 h 21"/>
                <a:gd name="T16" fmla="*/ 2147483647 w 32"/>
                <a:gd name="T17" fmla="*/ 2147483647 h 21"/>
                <a:gd name="T18" fmla="*/ 0 w 32"/>
                <a:gd name="T19" fmla="*/ 2147483647 h 21"/>
                <a:gd name="T20" fmla="*/ 2147483647 w 32"/>
                <a:gd name="T21" fmla="*/ 2147483647 h 21"/>
                <a:gd name="T22" fmla="*/ 2147483647 w 32"/>
                <a:gd name="T23" fmla="*/ 2147483647 h 21"/>
                <a:gd name="T24" fmla="*/ 2147483647 w 32"/>
                <a:gd name="T25" fmla="*/ 0 h 21"/>
                <a:gd name="T26" fmla="*/ 2147483647 w 32"/>
                <a:gd name="T27" fmla="*/ 2147483647 h 21"/>
                <a:gd name="T28" fmla="*/ 2147483647 w 32"/>
                <a:gd name="T29" fmla="*/ 2147483647 h 21"/>
                <a:gd name="T30" fmla="*/ 2147483647 w 32"/>
                <a:gd name="T31" fmla="*/ 2147483647 h 21"/>
                <a:gd name="T32" fmla="*/ 2147483647 w 32"/>
                <a:gd name="T33" fmla="*/ 2147483647 h 21"/>
                <a:gd name="T34" fmla="*/ 2147483647 w 3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1"/>
                <a:gd name="T56" fmla="*/ 32 w 3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1">
                  <a:moveTo>
                    <a:pt x="32" y="0"/>
                  </a:moveTo>
                  <a:lnTo>
                    <a:pt x="32" y="8"/>
                  </a:lnTo>
                  <a:lnTo>
                    <a:pt x="27" y="11"/>
                  </a:lnTo>
                  <a:lnTo>
                    <a:pt x="24" y="16"/>
                  </a:lnTo>
                  <a:lnTo>
                    <a:pt x="22" y="21"/>
                  </a:lnTo>
                  <a:lnTo>
                    <a:pt x="16" y="19"/>
                  </a:lnTo>
                  <a:lnTo>
                    <a:pt x="11" y="16"/>
                  </a:lnTo>
                  <a:lnTo>
                    <a:pt x="8" y="19"/>
                  </a:lnTo>
                  <a:lnTo>
                    <a:pt x="3" y="19"/>
                  </a:lnTo>
                  <a:lnTo>
                    <a:pt x="0" y="16"/>
                  </a:lnTo>
                  <a:lnTo>
                    <a:pt x="3" y="11"/>
                  </a:lnTo>
                  <a:lnTo>
                    <a:pt x="3" y="5"/>
                  </a:lnTo>
                  <a:lnTo>
                    <a:pt x="8" y="0"/>
                  </a:lnTo>
                  <a:lnTo>
                    <a:pt x="11" y="5"/>
                  </a:lnTo>
                  <a:lnTo>
                    <a:pt x="16" y="5"/>
                  </a:lnTo>
                  <a:lnTo>
                    <a:pt x="24" y="3"/>
                  </a:lnTo>
                  <a:lnTo>
                    <a:pt x="27" y="3"/>
                  </a:lnTo>
                  <a:lnTo>
                    <a:pt x="32" y="0"/>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53" name="Freeform 98" descr="右下がり対角線 (反転)"/>
            <p:cNvSpPr>
              <a:spLocks/>
            </p:cNvSpPr>
            <p:nvPr/>
          </p:nvSpPr>
          <p:spPr bwMode="auto">
            <a:xfrm>
              <a:off x="8091488" y="5581650"/>
              <a:ext cx="228600" cy="279400"/>
            </a:xfrm>
            <a:custGeom>
              <a:avLst/>
              <a:gdLst>
                <a:gd name="T0" fmla="*/ 2147483647 w 35"/>
                <a:gd name="T1" fmla="*/ 2147483647 h 43"/>
                <a:gd name="T2" fmla="*/ 2147483647 w 35"/>
                <a:gd name="T3" fmla="*/ 2147483647 h 43"/>
                <a:gd name="T4" fmla="*/ 2147483647 w 35"/>
                <a:gd name="T5" fmla="*/ 2147483647 h 43"/>
                <a:gd name="T6" fmla="*/ 2147483647 w 35"/>
                <a:gd name="T7" fmla="*/ 2147483647 h 43"/>
                <a:gd name="T8" fmla="*/ 2147483647 w 35"/>
                <a:gd name="T9" fmla="*/ 2147483647 h 43"/>
                <a:gd name="T10" fmla="*/ 2147483647 w 35"/>
                <a:gd name="T11" fmla="*/ 2147483647 h 43"/>
                <a:gd name="T12" fmla="*/ 2147483647 w 35"/>
                <a:gd name="T13" fmla="*/ 2147483647 h 43"/>
                <a:gd name="T14" fmla="*/ 0 w 35"/>
                <a:gd name="T15" fmla="*/ 2147483647 h 43"/>
                <a:gd name="T16" fmla="*/ 0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0 h 43"/>
                <a:gd name="T30" fmla="*/ 2147483647 w 35"/>
                <a:gd name="T31" fmla="*/ 0 h 43"/>
                <a:gd name="T32" fmla="*/ 2147483647 w 35"/>
                <a:gd name="T33" fmla="*/ 2147483647 h 43"/>
                <a:gd name="T34" fmla="*/ 2147483647 w 35"/>
                <a:gd name="T35" fmla="*/ 2147483647 h 43"/>
                <a:gd name="T36" fmla="*/ 2147483647 w 35"/>
                <a:gd name="T37" fmla="*/ 2147483647 h 43"/>
                <a:gd name="T38" fmla="*/ 2147483647 w 35"/>
                <a:gd name="T39" fmla="*/ 2147483647 h 43"/>
                <a:gd name="T40" fmla="*/ 2147483647 w 35"/>
                <a:gd name="T41" fmla="*/ 2147483647 h 43"/>
                <a:gd name="T42" fmla="*/ 2147483647 w 35"/>
                <a:gd name="T43" fmla="*/ 2147483647 h 43"/>
                <a:gd name="T44" fmla="*/ 2147483647 w 35"/>
                <a:gd name="T45" fmla="*/ 2147483647 h 43"/>
                <a:gd name="T46" fmla="*/ 2147483647 w 35"/>
                <a:gd name="T47" fmla="*/ 2147483647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
                <a:gd name="T73" fmla="*/ 0 h 43"/>
                <a:gd name="T74" fmla="*/ 35 w 35"/>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 h="43">
                  <a:moveTo>
                    <a:pt x="21" y="19"/>
                  </a:moveTo>
                  <a:lnTo>
                    <a:pt x="16" y="24"/>
                  </a:lnTo>
                  <a:lnTo>
                    <a:pt x="16" y="30"/>
                  </a:lnTo>
                  <a:lnTo>
                    <a:pt x="13" y="35"/>
                  </a:lnTo>
                  <a:lnTo>
                    <a:pt x="11" y="40"/>
                  </a:lnTo>
                  <a:lnTo>
                    <a:pt x="8" y="43"/>
                  </a:lnTo>
                  <a:lnTo>
                    <a:pt x="5" y="43"/>
                  </a:lnTo>
                  <a:lnTo>
                    <a:pt x="0" y="40"/>
                  </a:lnTo>
                  <a:lnTo>
                    <a:pt x="0" y="35"/>
                  </a:lnTo>
                  <a:lnTo>
                    <a:pt x="11" y="24"/>
                  </a:lnTo>
                  <a:lnTo>
                    <a:pt x="13" y="19"/>
                  </a:lnTo>
                  <a:lnTo>
                    <a:pt x="13" y="8"/>
                  </a:lnTo>
                  <a:lnTo>
                    <a:pt x="16" y="6"/>
                  </a:lnTo>
                  <a:lnTo>
                    <a:pt x="21" y="3"/>
                  </a:lnTo>
                  <a:lnTo>
                    <a:pt x="29" y="0"/>
                  </a:lnTo>
                  <a:lnTo>
                    <a:pt x="32" y="0"/>
                  </a:lnTo>
                  <a:lnTo>
                    <a:pt x="35" y="3"/>
                  </a:lnTo>
                  <a:lnTo>
                    <a:pt x="32" y="6"/>
                  </a:lnTo>
                  <a:lnTo>
                    <a:pt x="27" y="8"/>
                  </a:lnTo>
                  <a:lnTo>
                    <a:pt x="21" y="8"/>
                  </a:lnTo>
                  <a:lnTo>
                    <a:pt x="21" y="11"/>
                  </a:lnTo>
                  <a:lnTo>
                    <a:pt x="24" y="14"/>
                  </a:lnTo>
                  <a:lnTo>
                    <a:pt x="24" y="16"/>
                  </a:lnTo>
                  <a:lnTo>
                    <a:pt x="21" y="19"/>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54" name="Freeform 99"/>
            <p:cNvSpPr>
              <a:spLocks/>
            </p:cNvSpPr>
            <p:nvPr/>
          </p:nvSpPr>
          <p:spPr bwMode="auto">
            <a:xfrm>
              <a:off x="7883525" y="5808663"/>
              <a:ext cx="279400" cy="188912"/>
            </a:xfrm>
            <a:custGeom>
              <a:avLst/>
              <a:gdLst>
                <a:gd name="T0" fmla="*/ 2147483647 w 43"/>
                <a:gd name="T1" fmla="*/ 0 h 29"/>
                <a:gd name="T2" fmla="*/ 2147483647 w 43"/>
                <a:gd name="T3" fmla="*/ 2147483647 h 29"/>
                <a:gd name="T4" fmla="*/ 2147483647 w 43"/>
                <a:gd name="T5" fmla="*/ 2147483647 h 29"/>
                <a:gd name="T6" fmla="*/ 2147483647 w 43"/>
                <a:gd name="T7" fmla="*/ 2147483647 h 29"/>
                <a:gd name="T8" fmla="*/ 2147483647 w 43"/>
                <a:gd name="T9" fmla="*/ 2147483647 h 29"/>
                <a:gd name="T10" fmla="*/ 2147483647 w 43"/>
                <a:gd name="T11" fmla="*/ 2147483647 h 29"/>
                <a:gd name="T12" fmla="*/ 2147483647 w 43"/>
                <a:gd name="T13" fmla="*/ 2147483647 h 29"/>
                <a:gd name="T14" fmla="*/ 2147483647 w 43"/>
                <a:gd name="T15" fmla="*/ 2147483647 h 29"/>
                <a:gd name="T16" fmla="*/ 2147483647 w 43"/>
                <a:gd name="T17" fmla="*/ 2147483647 h 29"/>
                <a:gd name="T18" fmla="*/ 2147483647 w 43"/>
                <a:gd name="T19" fmla="*/ 2147483647 h 29"/>
                <a:gd name="T20" fmla="*/ 2147483647 w 43"/>
                <a:gd name="T21" fmla="*/ 2147483647 h 29"/>
                <a:gd name="T22" fmla="*/ 2147483647 w 43"/>
                <a:gd name="T23" fmla="*/ 2147483647 h 29"/>
                <a:gd name="T24" fmla="*/ 2147483647 w 43"/>
                <a:gd name="T25" fmla="*/ 2147483647 h 29"/>
                <a:gd name="T26" fmla="*/ 0 w 43"/>
                <a:gd name="T27" fmla="*/ 2147483647 h 29"/>
                <a:gd name="T28" fmla="*/ 2147483647 w 43"/>
                <a:gd name="T29" fmla="*/ 2147483647 h 29"/>
                <a:gd name="T30" fmla="*/ 2147483647 w 43"/>
                <a:gd name="T31" fmla="*/ 2147483647 h 29"/>
                <a:gd name="T32" fmla="*/ 2147483647 w 43"/>
                <a:gd name="T33" fmla="*/ 2147483647 h 29"/>
                <a:gd name="T34" fmla="*/ 2147483647 w 43"/>
                <a:gd name="T35" fmla="*/ 2147483647 h 29"/>
                <a:gd name="T36" fmla="*/ 2147483647 w 43"/>
                <a:gd name="T37" fmla="*/ 2147483647 h 29"/>
                <a:gd name="T38" fmla="*/ 2147483647 w 43"/>
                <a:gd name="T39" fmla="*/ 2147483647 h 29"/>
                <a:gd name="T40" fmla="*/ 2147483647 w 43"/>
                <a:gd name="T41" fmla="*/ 2147483647 h 29"/>
                <a:gd name="T42" fmla="*/ 2147483647 w 43"/>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29"/>
                <a:gd name="T68" fmla="*/ 43 w 43"/>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29">
                  <a:moveTo>
                    <a:pt x="32" y="0"/>
                  </a:moveTo>
                  <a:lnTo>
                    <a:pt x="32" y="5"/>
                  </a:lnTo>
                  <a:lnTo>
                    <a:pt x="37" y="8"/>
                  </a:lnTo>
                  <a:lnTo>
                    <a:pt x="40" y="8"/>
                  </a:lnTo>
                  <a:lnTo>
                    <a:pt x="40" y="11"/>
                  </a:lnTo>
                  <a:lnTo>
                    <a:pt x="43" y="13"/>
                  </a:lnTo>
                  <a:lnTo>
                    <a:pt x="43" y="16"/>
                  </a:lnTo>
                  <a:lnTo>
                    <a:pt x="40" y="19"/>
                  </a:lnTo>
                  <a:lnTo>
                    <a:pt x="35" y="19"/>
                  </a:lnTo>
                  <a:lnTo>
                    <a:pt x="27" y="21"/>
                  </a:lnTo>
                  <a:lnTo>
                    <a:pt x="16" y="27"/>
                  </a:lnTo>
                  <a:lnTo>
                    <a:pt x="8" y="29"/>
                  </a:lnTo>
                  <a:lnTo>
                    <a:pt x="3" y="27"/>
                  </a:lnTo>
                  <a:lnTo>
                    <a:pt x="0" y="21"/>
                  </a:lnTo>
                  <a:lnTo>
                    <a:pt x="5" y="24"/>
                  </a:lnTo>
                  <a:lnTo>
                    <a:pt x="11" y="21"/>
                  </a:lnTo>
                  <a:lnTo>
                    <a:pt x="19" y="19"/>
                  </a:lnTo>
                  <a:lnTo>
                    <a:pt x="21" y="16"/>
                  </a:lnTo>
                  <a:lnTo>
                    <a:pt x="19" y="13"/>
                  </a:lnTo>
                  <a:lnTo>
                    <a:pt x="19" y="8"/>
                  </a:lnTo>
                  <a:lnTo>
                    <a:pt x="27" y="5"/>
                  </a:lnTo>
                  <a:lnTo>
                    <a:pt x="32" y="0"/>
                  </a:lnTo>
                  <a:close/>
                </a:path>
              </a:pathLst>
            </a:custGeom>
            <a:solidFill>
              <a:srgbClr val="FF9C85"/>
            </a:solidFill>
            <a:ln w="9525">
              <a:solidFill>
                <a:srgbClr val="000000"/>
              </a:solidFill>
              <a:round/>
              <a:headEnd/>
              <a:tailEnd/>
            </a:ln>
          </p:spPr>
          <p:txBody>
            <a:bodyPr/>
            <a:lstStyle/>
            <a:p>
              <a:endParaRPr lang="ja-JP" altLang="en-US"/>
            </a:p>
          </p:txBody>
        </p:sp>
        <p:sp>
          <p:nvSpPr>
            <p:cNvPr id="155" name="Freeform 100" descr="右下がり対角線 (反転)"/>
            <p:cNvSpPr>
              <a:spLocks/>
            </p:cNvSpPr>
            <p:nvPr/>
          </p:nvSpPr>
          <p:spPr bwMode="auto">
            <a:xfrm>
              <a:off x="8383588" y="5965825"/>
              <a:ext cx="176212" cy="155575"/>
            </a:xfrm>
            <a:custGeom>
              <a:avLst/>
              <a:gdLst>
                <a:gd name="T0" fmla="*/ 2147483647 w 27"/>
                <a:gd name="T1" fmla="*/ 2147483647 h 24"/>
                <a:gd name="T2" fmla="*/ 2147483647 w 27"/>
                <a:gd name="T3" fmla="*/ 2147483647 h 24"/>
                <a:gd name="T4" fmla="*/ 2147483647 w 27"/>
                <a:gd name="T5" fmla="*/ 2147483647 h 24"/>
                <a:gd name="T6" fmla="*/ 2147483647 w 27"/>
                <a:gd name="T7" fmla="*/ 2147483647 h 24"/>
                <a:gd name="T8" fmla="*/ 2147483647 w 27"/>
                <a:gd name="T9" fmla="*/ 2147483647 h 24"/>
                <a:gd name="T10" fmla="*/ 2147483647 w 27"/>
                <a:gd name="T11" fmla="*/ 2147483647 h 24"/>
                <a:gd name="T12" fmla="*/ 2147483647 w 27"/>
                <a:gd name="T13" fmla="*/ 2147483647 h 24"/>
                <a:gd name="T14" fmla="*/ 2147483647 w 27"/>
                <a:gd name="T15" fmla="*/ 2147483647 h 24"/>
                <a:gd name="T16" fmla="*/ 0 w 27"/>
                <a:gd name="T17" fmla="*/ 2147483647 h 24"/>
                <a:gd name="T18" fmla="*/ 0 w 27"/>
                <a:gd name="T19" fmla="*/ 2147483647 h 24"/>
                <a:gd name="T20" fmla="*/ 2147483647 w 27"/>
                <a:gd name="T21" fmla="*/ 2147483647 h 24"/>
                <a:gd name="T22" fmla="*/ 2147483647 w 27"/>
                <a:gd name="T23" fmla="*/ 0 h 24"/>
                <a:gd name="T24" fmla="*/ 2147483647 w 27"/>
                <a:gd name="T25" fmla="*/ 2147483647 h 24"/>
                <a:gd name="T26" fmla="*/ 2147483647 w 27"/>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4"/>
                <a:gd name="T44" fmla="*/ 27 w 27"/>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4">
                  <a:moveTo>
                    <a:pt x="22" y="5"/>
                  </a:moveTo>
                  <a:lnTo>
                    <a:pt x="24" y="5"/>
                  </a:lnTo>
                  <a:lnTo>
                    <a:pt x="24" y="8"/>
                  </a:lnTo>
                  <a:lnTo>
                    <a:pt x="27" y="13"/>
                  </a:lnTo>
                  <a:lnTo>
                    <a:pt x="22" y="19"/>
                  </a:lnTo>
                  <a:lnTo>
                    <a:pt x="11" y="21"/>
                  </a:lnTo>
                  <a:lnTo>
                    <a:pt x="6" y="24"/>
                  </a:lnTo>
                  <a:lnTo>
                    <a:pt x="3" y="21"/>
                  </a:lnTo>
                  <a:lnTo>
                    <a:pt x="0" y="16"/>
                  </a:lnTo>
                  <a:lnTo>
                    <a:pt x="0" y="11"/>
                  </a:lnTo>
                  <a:lnTo>
                    <a:pt x="3" y="5"/>
                  </a:lnTo>
                  <a:lnTo>
                    <a:pt x="8" y="0"/>
                  </a:lnTo>
                  <a:lnTo>
                    <a:pt x="14" y="3"/>
                  </a:lnTo>
                  <a:lnTo>
                    <a:pt x="22" y="5"/>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56" name="Freeform 101" descr="市松模様 (大)"/>
            <p:cNvSpPr>
              <a:spLocks/>
            </p:cNvSpPr>
            <p:nvPr/>
          </p:nvSpPr>
          <p:spPr bwMode="auto">
            <a:xfrm>
              <a:off x="8248650" y="5737225"/>
              <a:ext cx="292100" cy="384175"/>
            </a:xfrm>
            <a:custGeom>
              <a:avLst/>
              <a:gdLst>
                <a:gd name="T0" fmla="*/ 2147483647 w 45"/>
                <a:gd name="T1" fmla="*/ 2147483647 h 59"/>
                <a:gd name="T2" fmla="*/ 2147483647 w 45"/>
                <a:gd name="T3" fmla="*/ 2147483647 h 59"/>
                <a:gd name="T4" fmla="*/ 2147483647 w 45"/>
                <a:gd name="T5" fmla="*/ 2147483647 h 59"/>
                <a:gd name="T6" fmla="*/ 2147483647 w 45"/>
                <a:gd name="T7" fmla="*/ 2147483647 h 59"/>
                <a:gd name="T8" fmla="*/ 2147483647 w 45"/>
                <a:gd name="T9" fmla="*/ 2147483647 h 59"/>
                <a:gd name="T10" fmla="*/ 2147483647 w 45"/>
                <a:gd name="T11" fmla="*/ 2147483647 h 59"/>
                <a:gd name="T12" fmla="*/ 2147483647 w 45"/>
                <a:gd name="T13" fmla="*/ 2147483647 h 59"/>
                <a:gd name="T14" fmla="*/ 2147483647 w 45"/>
                <a:gd name="T15" fmla="*/ 2147483647 h 59"/>
                <a:gd name="T16" fmla="*/ 2147483647 w 45"/>
                <a:gd name="T17" fmla="*/ 2147483647 h 59"/>
                <a:gd name="T18" fmla="*/ 2147483647 w 45"/>
                <a:gd name="T19" fmla="*/ 2147483647 h 59"/>
                <a:gd name="T20" fmla="*/ 2147483647 w 45"/>
                <a:gd name="T21" fmla="*/ 2147483647 h 59"/>
                <a:gd name="T22" fmla="*/ 2147483647 w 45"/>
                <a:gd name="T23" fmla="*/ 2147483647 h 59"/>
                <a:gd name="T24" fmla="*/ 0 w 45"/>
                <a:gd name="T25" fmla="*/ 2147483647 h 59"/>
                <a:gd name="T26" fmla="*/ 2147483647 w 45"/>
                <a:gd name="T27" fmla="*/ 2147483647 h 59"/>
                <a:gd name="T28" fmla="*/ 2147483647 w 45"/>
                <a:gd name="T29" fmla="*/ 2147483647 h 59"/>
                <a:gd name="T30" fmla="*/ 0 w 45"/>
                <a:gd name="T31" fmla="*/ 2147483647 h 59"/>
                <a:gd name="T32" fmla="*/ 2147483647 w 45"/>
                <a:gd name="T33" fmla="*/ 2147483647 h 59"/>
                <a:gd name="T34" fmla="*/ 2147483647 w 45"/>
                <a:gd name="T35" fmla="*/ 2147483647 h 59"/>
                <a:gd name="T36" fmla="*/ 2147483647 w 45"/>
                <a:gd name="T37" fmla="*/ 2147483647 h 59"/>
                <a:gd name="T38" fmla="*/ 2147483647 w 45"/>
                <a:gd name="T39" fmla="*/ 2147483647 h 59"/>
                <a:gd name="T40" fmla="*/ 2147483647 w 45"/>
                <a:gd name="T41" fmla="*/ 2147483647 h 59"/>
                <a:gd name="T42" fmla="*/ 2147483647 w 45"/>
                <a:gd name="T43" fmla="*/ 2147483647 h 59"/>
                <a:gd name="T44" fmla="*/ 2147483647 w 45"/>
                <a:gd name="T45" fmla="*/ 0 h 59"/>
                <a:gd name="T46" fmla="*/ 2147483647 w 45"/>
                <a:gd name="T47" fmla="*/ 2147483647 h 59"/>
                <a:gd name="T48" fmla="*/ 2147483647 w 45"/>
                <a:gd name="T49" fmla="*/ 0 h 59"/>
                <a:gd name="T50" fmla="*/ 2147483647 w 45"/>
                <a:gd name="T51" fmla="*/ 0 h 59"/>
                <a:gd name="T52" fmla="*/ 2147483647 w 45"/>
                <a:gd name="T53" fmla="*/ 2147483647 h 59"/>
                <a:gd name="T54" fmla="*/ 2147483647 w 45"/>
                <a:gd name="T55" fmla="*/ 2147483647 h 59"/>
                <a:gd name="T56" fmla="*/ 2147483647 w 45"/>
                <a:gd name="T57" fmla="*/ 2147483647 h 59"/>
                <a:gd name="T58" fmla="*/ 2147483647 w 45"/>
                <a:gd name="T59" fmla="*/ 2147483647 h 59"/>
                <a:gd name="T60" fmla="*/ 2147483647 w 45"/>
                <a:gd name="T61" fmla="*/ 2147483647 h 59"/>
                <a:gd name="T62" fmla="*/ 2147483647 w 45"/>
                <a:gd name="T63" fmla="*/ 2147483647 h 59"/>
                <a:gd name="T64" fmla="*/ 2147483647 w 45"/>
                <a:gd name="T65" fmla="*/ 2147483647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9"/>
                <a:gd name="T101" fmla="*/ 45 w 45"/>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9">
                  <a:moveTo>
                    <a:pt x="40" y="32"/>
                  </a:moveTo>
                  <a:lnTo>
                    <a:pt x="43" y="38"/>
                  </a:lnTo>
                  <a:lnTo>
                    <a:pt x="45" y="40"/>
                  </a:lnTo>
                  <a:lnTo>
                    <a:pt x="43" y="40"/>
                  </a:lnTo>
                  <a:lnTo>
                    <a:pt x="35" y="38"/>
                  </a:lnTo>
                  <a:lnTo>
                    <a:pt x="29" y="35"/>
                  </a:lnTo>
                  <a:lnTo>
                    <a:pt x="24" y="40"/>
                  </a:lnTo>
                  <a:lnTo>
                    <a:pt x="21" y="46"/>
                  </a:lnTo>
                  <a:lnTo>
                    <a:pt x="21" y="51"/>
                  </a:lnTo>
                  <a:lnTo>
                    <a:pt x="16" y="54"/>
                  </a:lnTo>
                  <a:lnTo>
                    <a:pt x="8" y="56"/>
                  </a:lnTo>
                  <a:lnTo>
                    <a:pt x="5" y="59"/>
                  </a:lnTo>
                  <a:lnTo>
                    <a:pt x="0" y="54"/>
                  </a:lnTo>
                  <a:lnTo>
                    <a:pt x="5" y="46"/>
                  </a:lnTo>
                  <a:lnTo>
                    <a:pt x="3" y="40"/>
                  </a:lnTo>
                  <a:lnTo>
                    <a:pt x="0" y="35"/>
                  </a:lnTo>
                  <a:lnTo>
                    <a:pt x="5" y="27"/>
                  </a:lnTo>
                  <a:lnTo>
                    <a:pt x="8" y="24"/>
                  </a:lnTo>
                  <a:lnTo>
                    <a:pt x="11" y="16"/>
                  </a:lnTo>
                  <a:lnTo>
                    <a:pt x="13" y="11"/>
                  </a:lnTo>
                  <a:lnTo>
                    <a:pt x="16" y="6"/>
                  </a:lnTo>
                  <a:lnTo>
                    <a:pt x="21" y="3"/>
                  </a:lnTo>
                  <a:lnTo>
                    <a:pt x="27" y="0"/>
                  </a:lnTo>
                  <a:lnTo>
                    <a:pt x="29" y="3"/>
                  </a:lnTo>
                  <a:lnTo>
                    <a:pt x="35" y="0"/>
                  </a:lnTo>
                  <a:lnTo>
                    <a:pt x="40" y="0"/>
                  </a:lnTo>
                  <a:lnTo>
                    <a:pt x="43" y="6"/>
                  </a:lnTo>
                  <a:lnTo>
                    <a:pt x="37" y="11"/>
                  </a:lnTo>
                  <a:lnTo>
                    <a:pt x="32" y="16"/>
                  </a:lnTo>
                  <a:lnTo>
                    <a:pt x="35" y="19"/>
                  </a:lnTo>
                  <a:lnTo>
                    <a:pt x="40" y="24"/>
                  </a:lnTo>
                  <a:lnTo>
                    <a:pt x="37" y="30"/>
                  </a:lnTo>
                  <a:lnTo>
                    <a:pt x="40" y="32"/>
                  </a:lnTo>
                  <a:close/>
                </a:path>
              </a:pathLst>
            </a:custGeom>
            <a:solidFill>
              <a:srgbClr val="F59A8B"/>
            </a:solidFill>
            <a:ln w="9525">
              <a:solidFill>
                <a:srgbClr val="000000"/>
              </a:solidFill>
              <a:round/>
              <a:headEnd/>
              <a:tailEnd/>
            </a:ln>
          </p:spPr>
          <p:txBody>
            <a:bodyPr/>
            <a:lstStyle/>
            <a:p>
              <a:endParaRPr lang="ja-JP" altLang="en-US"/>
            </a:p>
          </p:txBody>
        </p:sp>
        <p:sp>
          <p:nvSpPr>
            <p:cNvPr id="157" name="Freeform 102" descr="市松模様 (大)"/>
            <p:cNvSpPr>
              <a:spLocks/>
            </p:cNvSpPr>
            <p:nvPr/>
          </p:nvSpPr>
          <p:spPr bwMode="auto">
            <a:xfrm>
              <a:off x="8059739" y="5808663"/>
              <a:ext cx="260350" cy="280987"/>
            </a:xfrm>
            <a:custGeom>
              <a:avLst/>
              <a:gdLst>
                <a:gd name="T0" fmla="*/ 2147483647 w 40"/>
                <a:gd name="T1" fmla="*/ 2147483647 h 43"/>
                <a:gd name="T2" fmla="*/ 2147483647 w 40"/>
                <a:gd name="T3" fmla="*/ 2147483647 h 43"/>
                <a:gd name="T4" fmla="*/ 2147483647 w 40"/>
                <a:gd name="T5" fmla="*/ 2147483647 h 43"/>
                <a:gd name="T6" fmla="*/ 2147483647 w 40"/>
                <a:gd name="T7" fmla="*/ 2147483647 h 43"/>
                <a:gd name="T8" fmla="*/ 2147483647 w 40"/>
                <a:gd name="T9" fmla="*/ 2147483647 h 43"/>
                <a:gd name="T10" fmla="*/ 2147483647 w 40"/>
                <a:gd name="T11" fmla="*/ 2147483647 h 43"/>
                <a:gd name="T12" fmla="*/ 2147483647 w 40"/>
                <a:gd name="T13" fmla="*/ 2147483647 h 43"/>
                <a:gd name="T14" fmla="*/ 2147483647 w 40"/>
                <a:gd name="T15" fmla="*/ 2147483647 h 43"/>
                <a:gd name="T16" fmla="*/ 2147483647 w 40"/>
                <a:gd name="T17" fmla="*/ 2147483647 h 43"/>
                <a:gd name="T18" fmla="*/ 2147483647 w 40"/>
                <a:gd name="T19" fmla="*/ 2147483647 h 43"/>
                <a:gd name="T20" fmla="*/ 2147483647 w 40"/>
                <a:gd name="T21" fmla="*/ 2147483647 h 43"/>
                <a:gd name="T22" fmla="*/ 2147483647 w 40"/>
                <a:gd name="T23" fmla="*/ 2147483647 h 43"/>
                <a:gd name="T24" fmla="*/ 0 w 40"/>
                <a:gd name="T25" fmla="*/ 2147483647 h 43"/>
                <a:gd name="T26" fmla="*/ 0 w 40"/>
                <a:gd name="T27" fmla="*/ 2147483647 h 43"/>
                <a:gd name="T28" fmla="*/ 2147483647 w 40"/>
                <a:gd name="T29" fmla="*/ 2147483647 h 43"/>
                <a:gd name="T30" fmla="*/ 2147483647 w 40"/>
                <a:gd name="T31" fmla="*/ 2147483647 h 43"/>
                <a:gd name="T32" fmla="*/ 2147483647 w 40"/>
                <a:gd name="T33" fmla="*/ 2147483647 h 43"/>
                <a:gd name="T34" fmla="*/ 2147483647 w 40"/>
                <a:gd name="T35" fmla="*/ 2147483647 h 43"/>
                <a:gd name="T36" fmla="*/ 2147483647 w 40"/>
                <a:gd name="T37" fmla="*/ 2147483647 h 43"/>
                <a:gd name="T38" fmla="*/ 2147483647 w 40"/>
                <a:gd name="T39" fmla="*/ 2147483647 h 43"/>
                <a:gd name="T40" fmla="*/ 2147483647 w 40"/>
                <a:gd name="T41" fmla="*/ 2147483647 h 43"/>
                <a:gd name="T42" fmla="*/ 2147483647 w 40"/>
                <a:gd name="T43" fmla="*/ 0 h 43"/>
                <a:gd name="T44" fmla="*/ 2147483647 w 40"/>
                <a:gd name="T45" fmla="*/ 2147483647 h 43"/>
                <a:gd name="T46" fmla="*/ 2147483647 w 40"/>
                <a:gd name="T47" fmla="*/ 2147483647 h 43"/>
                <a:gd name="T48" fmla="*/ 2147483647 w 40"/>
                <a:gd name="T49" fmla="*/ 0 h 43"/>
                <a:gd name="T50" fmla="*/ 2147483647 w 40"/>
                <a:gd name="T51" fmla="*/ 2147483647 h 43"/>
                <a:gd name="T52" fmla="*/ 2147483647 w 40"/>
                <a:gd name="T53" fmla="*/ 2147483647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43"/>
                <a:gd name="T83" fmla="*/ 40 w 40"/>
                <a:gd name="T84" fmla="*/ 43 h 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43">
                  <a:moveTo>
                    <a:pt x="40" y="5"/>
                  </a:moveTo>
                  <a:lnTo>
                    <a:pt x="37" y="13"/>
                  </a:lnTo>
                  <a:lnTo>
                    <a:pt x="34" y="16"/>
                  </a:lnTo>
                  <a:lnTo>
                    <a:pt x="29" y="24"/>
                  </a:lnTo>
                  <a:lnTo>
                    <a:pt x="32" y="29"/>
                  </a:lnTo>
                  <a:lnTo>
                    <a:pt x="34" y="35"/>
                  </a:lnTo>
                  <a:lnTo>
                    <a:pt x="29" y="43"/>
                  </a:lnTo>
                  <a:lnTo>
                    <a:pt x="26" y="43"/>
                  </a:lnTo>
                  <a:lnTo>
                    <a:pt x="21" y="40"/>
                  </a:lnTo>
                  <a:lnTo>
                    <a:pt x="16" y="37"/>
                  </a:lnTo>
                  <a:lnTo>
                    <a:pt x="8" y="37"/>
                  </a:lnTo>
                  <a:lnTo>
                    <a:pt x="5" y="40"/>
                  </a:lnTo>
                  <a:lnTo>
                    <a:pt x="0" y="40"/>
                  </a:lnTo>
                  <a:lnTo>
                    <a:pt x="0" y="21"/>
                  </a:lnTo>
                  <a:lnTo>
                    <a:pt x="8" y="19"/>
                  </a:lnTo>
                  <a:lnTo>
                    <a:pt x="13" y="19"/>
                  </a:lnTo>
                  <a:lnTo>
                    <a:pt x="16" y="16"/>
                  </a:lnTo>
                  <a:lnTo>
                    <a:pt x="16" y="13"/>
                  </a:lnTo>
                  <a:lnTo>
                    <a:pt x="13" y="11"/>
                  </a:lnTo>
                  <a:lnTo>
                    <a:pt x="13" y="8"/>
                  </a:lnTo>
                  <a:lnTo>
                    <a:pt x="16" y="5"/>
                  </a:lnTo>
                  <a:lnTo>
                    <a:pt x="18" y="0"/>
                  </a:lnTo>
                  <a:lnTo>
                    <a:pt x="21" y="3"/>
                  </a:lnTo>
                  <a:lnTo>
                    <a:pt x="26" y="3"/>
                  </a:lnTo>
                  <a:lnTo>
                    <a:pt x="29" y="0"/>
                  </a:lnTo>
                  <a:lnTo>
                    <a:pt x="34" y="3"/>
                  </a:lnTo>
                  <a:lnTo>
                    <a:pt x="40" y="5"/>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58" name="Freeform 103" descr="市松模様 (大)"/>
            <p:cNvSpPr>
              <a:spLocks/>
            </p:cNvSpPr>
            <p:nvPr/>
          </p:nvSpPr>
          <p:spPr bwMode="auto">
            <a:xfrm>
              <a:off x="8228013" y="6069013"/>
              <a:ext cx="312737" cy="207962"/>
            </a:xfrm>
            <a:custGeom>
              <a:avLst/>
              <a:gdLst>
                <a:gd name="T0" fmla="*/ 2147483647 w 48"/>
                <a:gd name="T1" fmla="*/ 2147483647 h 32"/>
                <a:gd name="T2" fmla="*/ 2147483647 w 48"/>
                <a:gd name="T3" fmla="*/ 2147483647 h 32"/>
                <a:gd name="T4" fmla="*/ 2147483647 w 48"/>
                <a:gd name="T5" fmla="*/ 2147483647 h 32"/>
                <a:gd name="T6" fmla="*/ 2147483647 w 48"/>
                <a:gd name="T7" fmla="*/ 2147483647 h 32"/>
                <a:gd name="T8" fmla="*/ 2147483647 w 48"/>
                <a:gd name="T9" fmla="*/ 2147483647 h 32"/>
                <a:gd name="T10" fmla="*/ 2147483647 w 48"/>
                <a:gd name="T11" fmla="*/ 2147483647 h 32"/>
                <a:gd name="T12" fmla="*/ 2147483647 w 48"/>
                <a:gd name="T13" fmla="*/ 2147483647 h 32"/>
                <a:gd name="T14" fmla="*/ 2147483647 w 48"/>
                <a:gd name="T15" fmla="*/ 2147483647 h 32"/>
                <a:gd name="T16" fmla="*/ 2147483647 w 48"/>
                <a:gd name="T17" fmla="*/ 2147483647 h 32"/>
                <a:gd name="T18" fmla="*/ 2147483647 w 48"/>
                <a:gd name="T19" fmla="*/ 2147483647 h 32"/>
                <a:gd name="T20" fmla="*/ 2147483647 w 48"/>
                <a:gd name="T21" fmla="*/ 2147483647 h 32"/>
                <a:gd name="T22" fmla="*/ 2147483647 w 48"/>
                <a:gd name="T23" fmla="*/ 2147483647 h 32"/>
                <a:gd name="T24" fmla="*/ 2147483647 w 48"/>
                <a:gd name="T25" fmla="*/ 2147483647 h 32"/>
                <a:gd name="T26" fmla="*/ 2147483647 w 48"/>
                <a:gd name="T27" fmla="*/ 2147483647 h 32"/>
                <a:gd name="T28" fmla="*/ 2147483647 w 48"/>
                <a:gd name="T29" fmla="*/ 2147483647 h 32"/>
                <a:gd name="T30" fmla="*/ 2147483647 w 48"/>
                <a:gd name="T31" fmla="*/ 2147483647 h 32"/>
                <a:gd name="T32" fmla="*/ 2147483647 w 48"/>
                <a:gd name="T33" fmla="*/ 2147483647 h 32"/>
                <a:gd name="T34" fmla="*/ 2147483647 w 48"/>
                <a:gd name="T35" fmla="*/ 2147483647 h 32"/>
                <a:gd name="T36" fmla="*/ 0 w 48"/>
                <a:gd name="T37" fmla="*/ 2147483647 h 32"/>
                <a:gd name="T38" fmla="*/ 0 w 48"/>
                <a:gd name="T39" fmla="*/ 2147483647 h 32"/>
                <a:gd name="T40" fmla="*/ 2147483647 w 48"/>
                <a:gd name="T41" fmla="*/ 2147483647 h 32"/>
                <a:gd name="T42" fmla="*/ 2147483647 w 48"/>
                <a:gd name="T43" fmla="*/ 2147483647 h 32"/>
                <a:gd name="T44" fmla="*/ 2147483647 w 48"/>
                <a:gd name="T45" fmla="*/ 2147483647 h 32"/>
                <a:gd name="T46" fmla="*/ 2147483647 w 48"/>
                <a:gd name="T47" fmla="*/ 2147483647 h 32"/>
                <a:gd name="T48" fmla="*/ 2147483647 w 48"/>
                <a:gd name="T49" fmla="*/ 0 h 32"/>
                <a:gd name="T50" fmla="*/ 2147483647 w 48"/>
                <a:gd name="T51" fmla="*/ 2147483647 h 32"/>
                <a:gd name="T52" fmla="*/ 2147483647 w 48"/>
                <a:gd name="T53" fmla="*/ 2147483647 h 32"/>
                <a:gd name="T54" fmla="*/ 2147483647 w 48"/>
                <a:gd name="T55" fmla="*/ 2147483647 h 32"/>
                <a:gd name="T56" fmla="*/ 2147483647 w 48"/>
                <a:gd name="T57" fmla="*/ 214748364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32"/>
                <a:gd name="T89" fmla="*/ 48 w 48"/>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32">
                  <a:moveTo>
                    <a:pt x="46" y="3"/>
                  </a:moveTo>
                  <a:lnTo>
                    <a:pt x="43" y="8"/>
                  </a:lnTo>
                  <a:lnTo>
                    <a:pt x="43" y="11"/>
                  </a:lnTo>
                  <a:lnTo>
                    <a:pt x="48" y="13"/>
                  </a:lnTo>
                  <a:lnTo>
                    <a:pt x="46" y="21"/>
                  </a:lnTo>
                  <a:lnTo>
                    <a:pt x="43" y="29"/>
                  </a:lnTo>
                  <a:lnTo>
                    <a:pt x="38" y="32"/>
                  </a:lnTo>
                  <a:lnTo>
                    <a:pt x="35" y="32"/>
                  </a:lnTo>
                  <a:lnTo>
                    <a:pt x="35" y="29"/>
                  </a:lnTo>
                  <a:lnTo>
                    <a:pt x="38" y="24"/>
                  </a:lnTo>
                  <a:lnTo>
                    <a:pt x="40" y="19"/>
                  </a:lnTo>
                  <a:lnTo>
                    <a:pt x="40" y="16"/>
                  </a:lnTo>
                  <a:lnTo>
                    <a:pt x="35" y="13"/>
                  </a:lnTo>
                  <a:lnTo>
                    <a:pt x="30" y="16"/>
                  </a:lnTo>
                  <a:lnTo>
                    <a:pt x="24" y="21"/>
                  </a:lnTo>
                  <a:lnTo>
                    <a:pt x="16" y="27"/>
                  </a:lnTo>
                  <a:lnTo>
                    <a:pt x="11" y="27"/>
                  </a:lnTo>
                  <a:lnTo>
                    <a:pt x="3" y="24"/>
                  </a:lnTo>
                  <a:lnTo>
                    <a:pt x="0" y="24"/>
                  </a:lnTo>
                  <a:lnTo>
                    <a:pt x="0" y="19"/>
                  </a:lnTo>
                  <a:lnTo>
                    <a:pt x="3" y="13"/>
                  </a:lnTo>
                  <a:lnTo>
                    <a:pt x="8" y="8"/>
                  </a:lnTo>
                  <a:lnTo>
                    <a:pt x="11" y="5"/>
                  </a:lnTo>
                  <a:lnTo>
                    <a:pt x="19" y="3"/>
                  </a:lnTo>
                  <a:lnTo>
                    <a:pt x="24" y="0"/>
                  </a:lnTo>
                  <a:lnTo>
                    <a:pt x="27" y="5"/>
                  </a:lnTo>
                  <a:lnTo>
                    <a:pt x="30" y="8"/>
                  </a:lnTo>
                  <a:lnTo>
                    <a:pt x="35" y="5"/>
                  </a:lnTo>
                  <a:lnTo>
                    <a:pt x="46" y="3"/>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59" name="Freeform 104" descr="80%"/>
            <p:cNvSpPr>
              <a:spLocks/>
            </p:cNvSpPr>
            <p:nvPr/>
          </p:nvSpPr>
          <p:spPr bwMode="auto">
            <a:xfrm>
              <a:off x="8091488" y="6049963"/>
              <a:ext cx="188912" cy="195262"/>
            </a:xfrm>
            <a:custGeom>
              <a:avLst/>
              <a:gdLst>
                <a:gd name="T0" fmla="*/ 2147483647 w 29"/>
                <a:gd name="T1" fmla="*/ 2147483647 h 30"/>
                <a:gd name="T2" fmla="*/ 2147483647 w 29"/>
                <a:gd name="T3" fmla="*/ 2147483647 h 30"/>
                <a:gd name="T4" fmla="*/ 2147483647 w 29"/>
                <a:gd name="T5" fmla="*/ 2147483647 h 30"/>
                <a:gd name="T6" fmla="*/ 2147483647 w 29"/>
                <a:gd name="T7" fmla="*/ 2147483647 h 30"/>
                <a:gd name="T8" fmla="*/ 2147483647 w 29"/>
                <a:gd name="T9" fmla="*/ 2147483647 h 30"/>
                <a:gd name="T10" fmla="*/ 2147483647 w 29"/>
                <a:gd name="T11" fmla="*/ 2147483647 h 30"/>
                <a:gd name="T12" fmla="*/ 2147483647 w 29"/>
                <a:gd name="T13" fmla="*/ 2147483647 h 30"/>
                <a:gd name="T14" fmla="*/ 2147483647 w 29"/>
                <a:gd name="T15" fmla="*/ 2147483647 h 30"/>
                <a:gd name="T16" fmla="*/ 2147483647 w 29"/>
                <a:gd name="T17" fmla="*/ 2147483647 h 30"/>
                <a:gd name="T18" fmla="*/ 2147483647 w 29"/>
                <a:gd name="T19" fmla="*/ 2147483647 h 30"/>
                <a:gd name="T20" fmla="*/ 2147483647 w 29"/>
                <a:gd name="T21" fmla="*/ 2147483647 h 30"/>
                <a:gd name="T22" fmla="*/ 2147483647 w 29"/>
                <a:gd name="T23" fmla="*/ 2147483647 h 30"/>
                <a:gd name="T24" fmla="*/ 0 w 29"/>
                <a:gd name="T25" fmla="*/ 2147483647 h 30"/>
                <a:gd name="T26" fmla="*/ 0 w 29"/>
                <a:gd name="T27" fmla="*/ 2147483647 h 30"/>
                <a:gd name="T28" fmla="*/ 2147483647 w 29"/>
                <a:gd name="T29" fmla="*/ 0 h 30"/>
                <a:gd name="T30" fmla="*/ 2147483647 w 29"/>
                <a:gd name="T31" fmla="*/ 0 h 30"/>
                <a:gd name="T32" fmla="*/ 2147483647 w 29"/>
                <a:gd name="T33" fmla="*/ 2147483647 h 30"/>
                <a:gd name="T34" fmla="*/ 2147483647 w 29"/>
                <a:gd name="T35" fmla="*/ 2147483647 h 30"/>
                <a:gd name="T36" fmla="*/ 2147483647 w 29"/>
                <a:gd name="T37" fmla="*/ 2147483647 h 30"/>
                <a:gd name="T38" fmla="*/ 2147483647 w 29"/>
                <a:gd name="T39" fmla="*/ 2147483647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30"/>
                <a:gd name="T62" fmla="*/ 29 w 29"/>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30">
                  <a:moveTo>
                    <a:pt x="29" y="11"/>
                  </a:moveTo>
                  <a:lnTo>
                    <a:pt x="24" y="16"/>
                  </a:lnTo>
                  <a:lnTo>
                    <a:pt x="21" y="22"/>
                  </a:lnTo>
                  <a:lnTo>
                    <a:pt x="21" y="27"/>
                  </a:lnTo>
                  <a:lnTo>
                    <a:pt x="13" y="27"/>
                  </a:lnTo>
                  <a:lnTo>
                    <a:pt x="8" y="30"/>
                  </a:lnTo>
                  <a:lnTo>
                    <a:pt x="13" y="24"/>
                  </a:lnTo>
                  <a:lnTo>
                    <a:pt x="16" y="24"/>
                  </a:lnTo>
                  <a:lnTo>
                    <a:pt x="16" y="22"/>
                  </a:lnTo>
                  <a:lnTo>
                    <a:pt x="8" y="19"/>
                  </a:lnTo>
                  <a:lnTo>
                    <a:pt x="3" y="14"/>
                  </a:lnTo>
                  <a:lnTo>
                    <a:pt x="3" y="6"/>
                  </a:lnTo>
                  <a:lnTo>
                    <a:pt x="0" y="6"/>
                  </a:lnTo>
                  <a:lnTo>
                    <a:pt x="0" y="3"/>
                  </a:lnTo>
                  <a:lnTo>
                    <a:pt x="3" y="0"/>
                  </a:lnTo>
                  <a:lnTo>
                    <a:pt x="11" y="0"/>
                  </a:lnTo>
                  <a:lnTo>
                    <a:pt x="16" y="3"/>
                  </a:lnTo>
                  <a:lnTo>
                    <a:pt x="21" y="6"/>
                  </a:lnTo>
                  <a:lnTo>
                    <a:pt x="24" y="6"/>
                  </a:lnTo>
                  <a:lnTo>
                    <a:pt x="29" y="11"/>
                  </a:lnTo>
                  <a:close/>
                </a:path>
              </a:pathLst>
            </a:custGeom>
            <a:noFill/>
            <a:ln w="9525">
              <a:solidFill>
                <a:srgbClr val="000000"/>
              </a:solidFill>
              <a:round/>
              <a:headEnd/>
              <a:tailEnd/>
            </a:ln>
          </p:spPr>
          <p:txBody>
            <a:bodyPr/>
            <a:lstStyle/>
            <a:p>
              <a:endParaRPr lang="ja-JP" altLang="en-US"/>
            </a:p>
          </p:txBody>
        </p:sp>
        <p:sp>
          <p:nvSpPr>
            <p:cNvPr id="160" name="Freeform 105" descr="ざらざら"/>
            <p:cNvSpPr>
              <a:spLocks/>
            </p:cNvSpPr>
            <p:nvPr/>
          </p:nvSpPr>
          <p:spPr bwMode="auto">
            <a:xfrm>
              <a:off x="7902575" y="6069013"/>
              <a:ext cx="188913" cy="280987"/>
            </a:xfrm>
            <a:custGeom>
              <a:avLst/>
              <a:gdLst>
                <a:gd name="T0" fmla="*/ 2147483647 w 29"/>
                <a:gd name="T1" fmla="*/ 2147483647 h 43"/>
                <a:gd name="T2" fmla="*/ 2147483647 w 29"/>
                <a:gd name="T3" fmla="*/ 2147483647 h 43"/>
                <a:gd name="T4" fmla="*/ 2147483647 w 29"/>
                <a:gd name="T5" fmla="*/ 2147483647 h 43"/>
                <a:gd name="T6" fmla="*/ 2147483647 w 29"/>
                <a:gd name="T7" fmla="*/ 2147483647 h 43"/>
                <a:gd name="T8" fmla="*/ 2147483647 w 29"/>
                <a:gd name="T9" fmla="*/ 2147483647 h 43"/>
                <a:gd name="T10" fmla="*/ 2147483647 w 29"/>
                <a:gd name="T11" fmla="*/ 2147483647 h 43"/>
                <a:gd name="T12" fmla="*/ 2147483647 w 29"/>
                <a:gd name="T13" fmla="*/ 2147483647 h 43"/>
                <a:gd name="T14" fmla="*/ 2147483647 w 29"/>
                <a:gd name="T15" fmla="*/ 2147483647 h 43"/>
                <a:gd name="T16" fmla="*/ 2147483647 w 29"/>
                <a:gd name="T17" fmla="*/ 2147483647 h 43"/>
                <a:gd name="T18" fmla="*/ 2147483647 w 29"/>
                <a:gd name="T19" fmla="*/ 2147483647 h 43"/>
                <a:gd name="T20" fmla="*/ 2147483647 w 29"/>
                <a:gd name="T21" fmla="*/ 2147483647 h 43"/>
                <a:gd name="T22" fmla="*/ 0 w 29"/>
                <a:gd name="T23" fmla="*/ 2147483647 h 43"/>
                <a:gd name="T24" fmla="*/ 2147483647 w 29"/>
                <a:gd name="T25" fmla="*/ 2147483647 h 43"/>
                <a:gd name="T26" fmla="*/ 2147483647 w 29"/>
                <a:gd name="T27" fmla="*/ 2147483647 h 43"/>
                <a:gd name="T28" fmla="*/ 2147483647 w 29"/>
                <a:gd name="T29" fmla="*/ 2147483647 h 43"/>
                <a:gd name="T30" fmla="*/ 2147483647 w 29"/>
                <a:gd name="T31" fmla="*/ 2147483647 h 43"/>
                <a:gd name="T32" fmla="*/ 2147483647 w 29"/>
                <a:gd name="T33" fmla="*/ 2147483647 h 43"/>
                <a:gd name="T34" fmla="*/ 2147483647 w 29"/>
                <a:gd name="T35" fmla="*/ 2147483647 h 43"/>
                <a:gd name="T36" fmla="*/ 2147483647 w 29"/>
                <a:gd name="T37" fmla="*/ 2147483647 h 43"/>
                <a:gd name="T38" fmla="*/ 2147483647 w 29"/>
                <a:gd name="T39" fmla="*/ 2147483647 h 43"/>
                <a:gd name="T40" fmla="*/ 2147483647 w 29"/>
                <a:gd name="T41" fmla="*/ 2147483647 h 43"/>
                <a:gd name="T42" fmla="*/ 2147483647 w 29"/>
                <a:gd name="T43" fmla="*/ 0 h 43"/>
                <a:gd name="T44" fmla="*/ 2147483647 w 29"/>
                <a:gd name="T45" fmla="*/ 0 h 43"/>
                <a:gd name="T46" fmla="*/ 2147483647 w 29"/>
                <a:gd name="T47" fmla="*/ 2147483647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43"/>
                <a:gd name="T74" fmla="*/ 29 w 29"/>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43">
                  <a:moveTo>
                    <a:pt x="29" y="3"/>
                  </a:moveTo>
                  <a:lnTo>
                    <a:pt x="29" y="5"/>
                  </a:lnTo>
                  <a:lnTo>
                    <a:pt x="26" y="11"/>
                  </a:lnTo>
                  <a:lnTo>
                    <a:pt x="21" y="13"/>
                  </a:lnTo>
                  <a:lnTo>
                    <a:pt x="21" y="19"/>
                  </a:lnTo>
                  <a:lnTo>
                    <a:pt x="29" y="24"/>
                  </a:lnTo>
                  <a:lnTo>
                    <a:pt x="29" y="32"/>
                  </a:lnTo>
                  <a:lnTo>
                    <a:pt x="24" y="32"/>
                  </a:lnTo>
                  <a:lnTo>
                    <a:pt x="16" y="35"/>
                  </a:lnTo>
                  <a:lnTo>
                    <a:pt x="10" y="37"/>
                  </a:lnTo>
                  <a:lnTo>
                    <a:pt x="8" y="43"/>
                  </a:lnTo>
                  <a:lnTo>
                    <a:pt x="0" y="40"/>
                  </a:lnTo>
                  <a:lnTo>
                    <a:pt x="2" y="37"/>
                  </a:lnTo>
                  <a:lnTo>
                    <a:pt x="5" y="29"/>
                  </a:lnTo>
                  <a:lnTo>
                    <a:pt x="10" y="24"/>
                  </a:lnTo>
                  <a:lnTo>
                    <a:pt x="13" y="21"/>
                  </a:lnTo>
                  <a:lnTo>
                    <a:pt x="13" y="13"/>
                  </a:lnTo>
                  <a:lnTo>
                    <a:pt x="10" y="8"/>
                  </a:lnTo>
                  <a:lnTo>
                    <a:pt x="16" y="8"/>
                  </a:lnTo>
                  <a:lnTo>
                    <a:pt x="18" y="5"/>
                  </a:lnTo>
                  <a:lnTo>
                    <a:pt x="21" y="3"/>
                  </a:lnTo>
                  <a:lnTo>
                    <a:pt x="24" y="0"/>
                  </a:lnTo>
                  <a:lnTo>
                    <a:pt x="29" y="0"/>
                  </a:lnTo>
                  <a:lnTo>
                    <a:pt x="29" y="3"/>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61" name="Freeform 106" descr="右上がり対角線"/>
            <p:cNvSpPr>
              <a:spLocks/>
            </p:cNvSpPr>
            <p:nvPr/>
          </p:nvSpPr>
          <p:spPr bwMode="auto">
            <a:xfrm>
              <a:off x="7935913" y="5945188"/>
              <a:ext cx="123825" cy="176212"/>
            </a:xfrm>
            <a:custGeom>
              <a:avLst/>
              <a:gdLst>
                <a:gd name="T0" fmla="*/ 2147483647 w 19"/>
                <a:gd name="T1" fmla="*/ 0 h 27"/>
                <a:gd name="T2" fmla="*/ 2147483647 w 19"/>
                <a:gd name="T3" fmla="*/ 2147483647 h 27"/>
                <a:gd name="T4" fmla="*/ 2147483647 w 19"/>
                <a:gd name="T5" fmla="*/ 2147483647 h 27"/>
                <a:gd name="T6" fmla="*/ 2147483647 w 19"/>
                <a:gd name="T7" fmla="*/ 2147483647 h 27"/>
                <a:gd name="T8" fmla="*/ 2147483647 w 19"/>
                <a:gd name="T9" fmla="*/ 2147483647 h 27"/>
                <a:gd name="T10" fmla="*/ 2147483647 w 19"/>
                <a:gd name="T11" fmla="*/ 2147483647 h 27"/>
                <a:gd name="T12" fmla="*/ 2147483647 w 19"/>
                <a:gd name="T13" fmla="*/ 2147483647 h 27"/>
                <a:gd name="T14" fmla="*/ 2147483647 w 19"/>
                <a:gd name="T15" fmla="*/ 2147483647 h 27"/>
                <a:gd name="T16" fmla="*/ 0 w 19"/>
                <a:gd name="T17" fmla="*/ 2147483647 h 27"/>
                <a:gd name="T18" fmla="*/ 0 w 19"/>
                <a:gd name="T19" fmla="*/ 2147483647 h 27"/>
                <a:gd name="T20" fmla="*/ 2147483647 w 19"/>
                <a:gd name="T21" fmla="*/ 2147483647 h 27"/>
                <a:gd name="T22" fmla="*/ 2147483647 w 19"/>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7"/>
                <a:gd name="T38" fmla="*/ 19 w 19"/>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7">
                  <a:moveTo>
                    <a:pt x="19" y="0"/>
                  </a:moveTo>
                  <a:lnTo>
                    <a:pt x="19" y="19"/>
                  </a:lnTo>
                  <a:lnTo>
                    <a:pt x="16" y="22"/>
                  </a:lnTo>
                  <a:lnTo>
                    <a:pt x="13" y="24"/>
                  </a:lnTo>
                  <a:lnTo>
                    <a:pt x="11" y="27"/>
                  </a:lnTo>
                  <a:lnTo>
                    <a:pt x="5" y="27"/>
                  </a:lnTo>
                  <a:lnTo>
                    <a:pt x="3" y="27"/>
                  </a:lnTo>
                  <a:lnTo>
                    <a:pt x="3" y="24"/>
                  </a:lnTo>
                  <a:lnTo>
                    <a:pt x="0" y="19"/>
                  </a:lnTo>
                  <a:lnTo>
                    <a:pt x="0" y="8"/>
                  </a:lnTo>
                  <a:lnTo>
                    <a:pt x="8" y="6"/>
                  </a:lnTo>
                  <a:lnTo>
                    <a:pt x="19" y="0"/>
                  </a:lnTo>
                  <a:close/>
                </a:path>
              </a:pathLst>
            </a:custGeom>
            <a:solidFill>
              <a:schemeClr val="bg1"/>
            </a:solidFill>
            <a:ln w="9525">
              <a:solidFill>
                <a:srgbClr val="000000"/>
              </a:solidFill>
              <a:round/>
              <a:headEnd/>
              <a:tailEnd/>
            </a:ln>
          </p:spPr>
          <p:txBody>
            <a:bodyPr/>
            <a:lstStyle/>
            <a:p>
              <a:endParaRPr lang="ja-JP" altLang="en-US"/>
            </a:p>
          </p:txBody>
        </p:sp>
        <p:sp>
          <p:nvSpPr>
            <p:cNvPr id="162" name="Freeform 107" descr="右上がり対角線"/>
            <p:cNvSpPr>
              <a:spLocks/>
            </p:cNvSpPr>
            <p:nvPr/>
          </p:nvSpPr>
          <p:spPr bwMode="auto">
            <a:xfrm>
              <a:off x="7799388" y="5894388"/>
              <a:ext cx="155574" cy="246062"/>
            </a:xfrm>
            <a:custGeom>
              <a:avLst/>
              <a:gdLst>
                <a:gd name="T0" fmla="*/ 2147483647 w 24"/>
                <a:gd name="T1" fmla="*/ 2147483647 h 38"/>
                <a:gd name="T2" fmla="*/ 2147483647 w 24"/>
                <a:gd name="T3" fmla="*/ 2147483647 h 38"/>
                <a:gd name="T4" fmla="*/ 2147483647 w 24"/>
                <a:gd name="T5" fmla="*/ 2147483647 h 38"/>
                <a:gd name="T6" fmla="*/ 2147483647 w 24"/>
                <a:gd name="T7" fmla="*/ 2147483647 h 38"/>
                <a:gd name="T8" fmla="*/ 2147483647 w 24"/>
                <a:gd name="T9" fmla="*/ 2147483647 h 38"/>
                <a:gd name="T10" fmla="*/ 2147483647 w 24"/>
                <a:gd name="T11" fmla="*/ 2147483647 h 38"/>
                <a:gd name="T12" fmla="*/ 2147483647 w 24"/>
                <a:gd name="T13" fmla="*/ 2147483647 h 38"/>
                <a:gd name="T14" fmla="*/ 2147483647 w 24"/>
                <a:gd name="T15" fmla="*/ 2147483647 h 38"/>
                <a:gd name="T16" fmla="*/ 2147483647 w 24"/>
                <a:gd name="T17" fmla="*/ 2147483647 h 38"/>
                <a:gd name="T18" fmla="*/ 2147483647 w 24"/>
                <a:gd name="T19" fmla="*/ 2147483647 h 38"/>
                <a:gd name="T20" fmla="*/ 2147483647 w 24"/>
                <a:gd name="T21" fmla="*/ 2147483647 h 38"/>
                <a:gd name="T22" fmla="*/ 2147483647 w 24"/>
                <a:gd name="T23" fmla="*/ 2147483647 h 38"/>
                <a:gd name="T24" fmla="*/ 0 w 24"/>
                <a:gd name="T25" fmla="*/ 2147483647 h 38"/>
                <a:gd name="T26" fmla="*/ 0 w 24"/>
                <a:gd name="T27" fmla="*/ 2147483647 h 38"/>
                <a:gd name="T28" fmla="*/ 2147483647 w 24"/>
                <a:gd name="T29" fmla="*/ 2147483647 h 38"/>
                <a:gd name="T30" fmla="*/ 0 w 24"/>
                <a:gd name="T31" fmla="*/ 2147483647 h 38"/>
                <a:gd name="T32" fmla="*/ 2147483647 w 24"/>
                <a:gd name="T33" fmla="*/ 0 h 38"/>
                <a:gd name="T34" fmla="*/ 2147483647 w 24"/>
                <a:gd name="T35" fmla="*/ 0 h 38"/>
                <a:gd name="T36" fmla="*/ 2147483647 w 24"/>
                <a:gd name="T37" fmla="*/ 2147483647 h 38"/>
                <a:gd name="T38" fmla="*/ 2147483647 w 24"/>
                <a:gd name="T39" fmla="*/ 2147483647 h 38"/>
                <a:gd name="T40" fmla="*/ 2147483647 w 24"/>
                <a:gd name="T41" fmla="*/ 2147483647 h 38"/>
                <a:gd name="T42" fmla="*/ 2147483647 w 24"/>
                <a:gd name="T43" fmla="*/ 2147483647 h 38"/>
                <a:gd name="T44" fmla="*/ 2147483647 w 24"/>
                <a:gd name="T45" fmla="*/ 2147483647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38"/>
                <a:gd name="T71" fmla="*/ 24 w 2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38">
                  <a:moveTo>
                    <a:pt x="21" y="16"/>
                  </a:moveTo>
                  <a:lnTo>
                    <a:pt x="21" y="27"/>
                  </a:lnTo>
                  <a:lnTo>
                    <a:pt x="24" y="32"/>
                  </a:lnTo>
                  <a:lnTo>
                    <a:pt x="24" y="35"/>
                  </a:lnTo>
                  <a:lnTo>
                    <a:pt x="21" y="38"/>
                  </a:lnTo>
                  <a:lnTo>
                    <a:pt x="18" y="38"/>
                  </a:lnTo>
                  <a:lnTo>
                    <a:pt x="16" y="32"/>
                  </a:lnTo>
                  <a:lnTo>
                    <a:pt x="13" y="30"/>
                  </a:lnTo>
                  <a:lnTo>
                    <a:pt x="10" y="27"/>
                  </a:lnTo>
                  <a:lnTo>
                    <a:pt x="8" y="24"/>
                  </a:lnTo>
                  <a:lnTo>
                    <a:pt x="8" y="22"/>
                  </a:lnTo>
                  <a:lnTo>
                    <a:pt x="5" y="16"/>
                  </a:lnTo>
                  <a:lnTo>
                    <a:pt x="0" y="14"/>
                  </a:lnTo>
                  <a:lnTo>
                    <a:pt x="0" y="11"/>
                  </a:lnTo>
                  <a:lnTo>
                    <a:pt x="2" y="8"/>
                  </a:lnTo>
                  <a:lnTo>
                    <a:pt x="0" y="3"/>
                  </a:lnTo>
                  <a:lnTo>
                    <a:pt x="2" y="0"/>
                  </a:lnTo>
                  <a:lnTo>
                    <a:pt x="8" y="0"/>
                  </a:lnTo>
                  <a:lnTo>
                    <a:pt x="10" y="3"/>
                  </a:lnTo>
                  <a:lnTo>
                    <a:pt x="10" y="8"/>
                  </a:lnTo>
                  <a:lnTo>
                    <a:pt x="13" y="8"/>
                  </a:lnTo>
                  <a:lnTo>
                    <a:pt x="16" y="14"/>
                  </a:lnTo>
                  <a:lnTo>
                    <a:pt x="21" y="16"/>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63" name="Freeform 108" descr="80%"/>
            <p:cNvSpPr>
              <a:spLocks/>
            </p:cNvSpPr>
            <p:nvPr/>
          </p:nvSpPr>
          <p:spPr bwMode="auto">
            <a:xfrm>
              <a:off x="7780338" y="6069013"/>
              <a:ext cx="136525" cy="157162"/>
            </a:xfrm>
            <a:custGeom>
              <a:avLst/>
              <a:gdLst>
                <a:gd name="T0" fmla="*/ 2147483647 w 21"/>
                <a:gd name="T1" fmla="*/ 0 h 24"/>
                <a:gd name="T2" fmla="*/ 2147483647 w 21"/>
                <a:gd name="T3" fmla="*/ 2147483647 h 24"/>
                <a:gd name="T4" fmla="*/ 2147483647 w 21"/>
                <a:gd name="T5" fmla="*/ 2147483647 h 24"/>
                <a:gd name="T6" fmla="*/ 2147483647 w 21"/>
                <a:gd name="T7" fmla="*/ 2147483647 h 24"/>
                <a:gd name="T8" fmla="*/ 2147483647 w 21"/>
                <a:gd name="T9" fmla="*/ 2147483647 h 24"/>
                <a:gd name="T10" fmla="*/ 2147483647 w 21"/>
                <a:gd name="T11" fmla="*/ 2147483647 h 24"/>
                <a:gd name="T12" fmla="*/ 2147483647 w 21"/>
                <a:gd name="T13" fmla="*/ 2147483647 h 24"/>
                <a:gd name="T14" fmla="*/ 2147483647 w 21"/>
                <a:gd name="T15" fmla="*/ 2147483647 h 24"/>
                <a:gd name="T16" fmla="*/ 2147483647 w 21"/>
                <a:gd name="T17" fmla="*/ 2147483647 h 24"/>
                <a:gd name="T18" fmla="*/ 0 w 21"/>
                <a:gd name="T19" fmla="*/ 2147483647 h 24"/>
                <a:gd name="T20" fmla="*/ 2147483647 w 21"/>
                <a:gd name="T21" fmla="*/ 2147483647 h 24"/>
                <a:gd name="T22" fmla="*/ 2147483647 w 21"/>
                <a:gd name="T23" fmla="*/ 2147483647 h 24"/>
                <a:gd name="T24" fmla="*/ 2147483647 w 21"/>
                <a:gd name="T25" fmla="*/ 2147483647 h 24"/>
                <a:gd name="T26" fmla="*/ 2147483647 w 21"/>
                <a:gd name="T27" fmla="*/ 2147483647 h 24"/>
                <a:gd name="T28" fmla="*/ 2147483647 w 21"/>
                <a:gd name="T29" fmla="*/ 2147483647 h 24"/>
                <a:gd name="T30" fmla="*/ 2147483647 w 21"/>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24"/>
                <a:gd name="T50" fmla="*/ 21 w 21"/>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24">
                  <a:moveTo>
                    <a:pt x="13" y="0"/>
                  </a:moveTo>
                  <a:lnTo>
                    <a:pt x="16" y="3"/>
                  </a:lnTo>
                  <a:lnTo>
                    <a:pt x="19" y="5"/>
                  </a:lnTo>
                  <a:lnTo>
                    <a:pt x="21" y="11"/>
                  </a:lnTo>
                  <a:lnTo>
                    <a:pt x="19" y="13"/>
                  </a:lnTo>
                  <a:lnTo>
                    <a:pt x="16" y="16"/>
                  </a:lnTo>
                  <a:lnTo>
                    <a:pt x="16" y="21"/>
                  </a:lnTo>
                  <a:lnTo>
                    <a:pt x="11" y="24"/>
                  </a:lnTo>
                  <a:lnTo>
                    <a:pt x="8" y="24"/>
                  </a:lnTo>
                  <a:lnTo>
                    <a:pt x="0" y="21"/>
                  </a:lnTo>
                  <a:lnTo>
                    <a:pt x="5" y="19"/>
                  </a:lnTo>
                  <a:lnTo>
                    <a:pt x="8" y="19"/>
                  </a:lnTo>
                  <a:lnTo>
                    <a:pt x="11" y="13"/>
                  </a:lnTo>
                  <a:lnTo>
                    <a:pt x="8" y="11"/>
                  </a:lnTo>
                  <a:lnTo>
                    <a:pt x="11" y="3"/>
                  </a:lnTo>
                  <a:lnTo>
                    <a:pt x="13" y="0"/>
                  </a:lnTo>
                  <a:close/>
                </a:path>
              </a:pathLst>
            </a:custGeom>
            <a:noFill/>
            <a:ln w="9525">
              <a:solidFill>
                <a:srgbClr val="000000"/>
              </a:solidFill>
              <a:round/>
              <a:headEnd/>
              <a:tailEnd/>
            </a:ln>
          </p:spPr>
          <p:txBody>
            <a:bodyPr/>
            <a:lstStyle/>
            <a:p>
              <a:endParaRPr lang="ja-JP" altLang="en-US"/>
            </a:p>
          </p:txBody>
        </p:sp>
        <p:sp>
          <p:nvSpPr>
            <p:cNvPr id="164" name="Freeform 109"/>
            <p:cNvSpPr>
              <a:spLocks/>
            </p:cNvSpPr>
            <p:nvPr/>
          </p:nvSpPr>
          <p:spPr bwMode="auto">
            <a:xfrm>
              <a:off x="7643813" y="5894388"/>
              <a:ext cx="220662" cy="258762"/>
            </a:xfrm>
            <a:custGeom>
              <a:avLst/>
              <a:gdLst>
                <a:gd name="T0" fmla="*/ 2147483647 w 34"/>
                <a:gd name="T1" fmla="*/ 2147483647 h 40"/>
                <a:gd name="T2" fmla="*/ 2147483647 w 34"/>
                <a:gd name="T3" fmla="*/ 2147483647 h 40"/>
                <a:gd name="T4" fmla="*/ 2147483647 w 34"/>
                <a:gd name="T5" fmla="*/ 2147483647 h 40"/>
                <a:gd name="T6" fmla="*/ 2147483647 w 34"/>
                <a:gd name="T7" fmla="*/ 2147483647 h 40"/>
                <a:gd name="T8" fmla="*/ 2147483647 w 34"/>
                <a:gd name="T9" fmla="*/ 2147483647 h 40"/>
                <a:gd name="T10" fmla="*/ 2147483647 w 34"/>
                <a:gd name="T11" fmla="*/ 2147483647 h 40"/>
                <a:gd name="T12" fmla="*/ 2147483647 w 34"/>
                <a:gd name="T13" fmla="*/ 2147483647 h 40"/>
                <a:gd name="T14" fmla="*/ 2147483647 w 34"/>
                <a:gd name="T15" fmla="*/ 2147483647 h 40"/>
                <a:gd name="T16" fmla="*/ 2147483647 w 34"/>
                <a:gd name="T17" fmla="*/ 2147483647 h 40"/>
                <a:gd name="T18" fmla="*/ 2147483647 w 34"/>
                <a:gd name="T19" fmla="*/ 2147483647 h 40"/>
                <a:gd name="T20" fmla="*/ 2147483647 w 34"/>
                <a:gd name="T21" fmla="*/ 2147483647 h 40"/>
                <a:gd name="T22" fmla="*/ 2147483647 w 34"/>
                <a:gd name="T23" fmla="*/ 2147483647 h 40"/>
                <a:gd name="T24" fmla="*/ 2147483647 w 34"/>
                <a:gd name="T25" fmla="*/ 2147483647 h 40"/>
                <a:gd name="T26" fmla="*/ 2147483647 w 34"/>
                <a:gd name="T27" fmla="*/ 2147483647 h 40"/>
                <a:gd name="T28" fmla="*/ 2147483647 w 34"/>
                <a:gd name="T29" fmla="*/ 2147483647 h 40"/>
                <a:gd name="T30" fmla="*/ 0 w 34"/>
                <a:gd name="T31" fmla="*/ 2147483647 h 40"/>
                <a:gd name="T32" fmla="*/ 0 w 34"/>
                <a:gd name="T33" fmla="*/ 2147483647 h 40"/>
                <a:gd name="T34" fmla="*/ 2147483647 w 34"/>
                <a:gd name="T35" fmla="*/ 2147483647 h 40"/>
                <a:gd name="T36" fmla="*/ 2147483647 w 34"/>
                <a:gd name="T37" fmla="*/ 2147483647 h 40"/>
                <a:gd name="T38" fmla="*/ 2147483647 w 34"/>
                <a:gd name="T39" fmla="*/ 2147483647 h 40"/>
                <a:gd name="T40" fmla="*/ 2147483647 w 34"/>
                <a:gd name="T41" fmla="*/ 2147483647 h 40"/>
                <a:gd name="T42" fmla="*/ 2147483647 w 34"/>
                <a:gd name="T43" fmla="*/ 0 h 40"/>
                <a:gd name="T44" fmla="*/ 2147483647 w 34"/>
                <a:gd name="T45" fmla="*/ 0 h 40"/>
                <a:gd name="T46" fmla="*/ 2147483647 w 34"/>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40"/>
                <a:gd name="T74" fmla="*/ 34 w 34"/>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40">
                  <a:moveTo>
                    <a:pt x="24" y="3"/>
                  </a:moveTo>
                  <a:lnTo>
                    <a:pt x="26" y="8"/>
                  </a:lnTo>
                  <a:lnTo>
                    <a:pt x="24" y="11"/>
                  </a:lnTo>
                  <a:lnTo>
                    <a:pt x="24" y="14"/>
                  </a:lnTo>
                  <a:lnTo>
                    <a:pt x="29" y="16"/>
                  </a:lnTo>
                  <a:lnTo>
                    <a:pt x="32" y="22"/>
                  </a:lnTo>
                  <a:lnTo>
                    <a:pt x="32" y="24"/>
                  </a:lnTo>
                  <a:lnTo>
                    <a:pt x="34" y="27"/>
                  </a:lnTo>
                  <a:lnTo>
                    <a:pt x="32" y="30"/>
                  </a:lnTo>
                  <a:lnTo>
                    <a:pt x="29" y="38"/>
                  </a:lnTo>
                  <a:lnTo>
                    <a:pt x="26" y="38"/>
                  </a:lnTo>
                  <a:lnTo>
                    <a:pt x="24" y="40"/>
                  </a:lnTo>
                  <a:lnTo>
                    <a:pt x="21" y="40"/>
                  </a:lnTo>
                  <a:lnTo>
                    <a:pt x="16" y="38"/>
                  </a:lnTo>
                  <a:lnTo>
                    <a:pt x="10" y="32"/>
                  </a:lnTo>
                  <a:lnTo>
                    <a:pt x="0" y="30"/>
                  </a:lnTo>
                  <a:lnTo>
                    <a:pt x="0" y="24"/>
                  </a:lnTo>
                  <a:lnTo>
                    <a:pt x="2" y="19"/>
                  </a:lnTo>
                  <a:lnTo>
                    <a:pt x="2" y="16"/>
                  </a:lnTo>
                  <a:lnTo>
                    <a:pt x="8" y="11"/>
                  </a:lnTo>
                  <a:lnTo>
                    <a:pt x="10" y="3"/>
                  </a:lnTo>
                  <a:lnTo>
                    <a:pt x="10" y="0"/>
                  </a:lnTo>
                  <a:lnTo>
                    <a:pt x="18" y="0"/>
                  </a:lnTo>
                  <a:lnTo>
                    <a:pt x="24" y="3"/>
                  </a:lnTo>
                  <a:close/>
                </a:path>
              </a:pathLst>
            </a:custGeom>
            <a:noFill/>
            <a:ln w="9525">
              <a:solidFill>
                <a:srgbClr val="000000"/>
              </a:solidFill>
              <a:round/>
              <a:headEnd/>
              <a:tailEnd/>
            </a:ln>
          </p:spPr>
          <p:txBody>
            <a:bodyPr/>
            <a:lstStyle/>
            <a:p>
              <a:endParaRPr lang="ja-JP" altLang="en-US"/>
            </a:p>
          </p:txBody>
        </p:sp>
        <p:sp>
          <p:nvSpPr>
            <p:cNvPr id="165" name="Freeform 110" descr="右下がり対角線 (反転)"/>
            <p:cNvSpPr>
              <a:spLocks/>
            </p:cNvSpPr>
            <p:nvPr/>
          </p:nvSpPr>
          <p:spPr bwMode="auto">
            <a:xfrm>
              <a:off x="7851775" y="6121400"/>
              <a:ext cx="136525" cy="207963"/>
            </a:xfrm>
            <a:custGeom>
              <a:avLst/>
              <a:gdLst>
                <a:gd name="T0" fmla="*/ 2147483647 w 21"/>
                <a:gd name="T1" fmla="*/ 0 h 32"/>
                <a:gd name="T2" fmla="*/ 2147483647 w 21"/>
                <a:gd name="T3" fmla="*/ 0 h 32"/>
                <a:gd name="T4" fmla="*/ 2147483647 w 21"/>
                <a:gd name="T5" fmla="*/ 2147483647 h 32"/>
                <a:gd name="T6" fmla="*/ 2147483647 w 21"/>
                <a:gd name="T7" fmla="*/ 2147483647 h 32"/>
                <a:gd name="T8" fmla="*/ 2147483647 w 21"/>
                <a:gd name="T9" fmla="*/ 2147483647 h 32"/>
                <a:gd name="T10" fmla="*/ 2147483647 w 21"/>
                <a:gd name="T11" fmla="*/ 2147483647 h 32"/>
                <a:gd name="T12" fmla="*/ 2147483647 w 21"/>
                <a:gd name="T13" fmla="*/ 2147483647 h 32"/>
                <a:gd name="T14" fmla="*/ 2147483647 w 21"/>
                <a:gd name="T15" fmla="*/ 2147483647 h 32"/>
                <a:gd name="T16" fmla="*/ 2147483647 w 21"/>
                <a:gd name="T17" fmla="*/ 2147483647 h 32"/>
                <a:gd name="T18" fmla="*/ 0 w 21"/>
                <a:gd name="T19" fmla="*/ 2147483647 h 32"/>
                <a:gd name="T20" fmla="*/ 0 w 21"/>
                <a:gd name="T21" fmla="*/ 2147483647 h 32"/>
                <a:gd name="T22" fmla="*/ 2147483647 w 21"/>
                <a:gd name="T23" fmla="*/ 2147483647 h 32"/>
                <a:gd name="T24" fmla="*/ 2147483647 w 21"/>
                <a:gd name="T25" fmla="*/ 2147483647 h 32"/>
                <a:gd name="T26" fmla="*/ 2147483647 w 21"/>
                <a:gd name="T27" fmla="*/ 2147483647 h 32"/>
                <a:gd name="T28" fmla="*/ 2147483647 w 21"/>
                <a:gd name="T29" fmla="*/ 2147483647 h 32"/>
                <a:gd name="T30" fmla="*/ 2147483647 w 21"/>
                <a:gd name="T31" fmla="*/ 2147483647 h 32"/>
                <a:gd name="T32" fmla="*/ 2147483647 w 21"/>
                <a:gd name="T33" fmla="*/ 2147483647 h 32"/>
                <a:gd name="T34" fmla="*/ 2147483647 w 21"/>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2"/>
                <a:gd name="T56" fmla="*/ 21 w 21"/>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2">
                  <a:moveTo>
                    <a:pt x="16" y="0"/>
                  </a:moveTo>
                  <a:lnTo>
                    <a:pt x="18" y="0"/>
                  </a:lnTo>
                  <a:lnTo>
                    <a:pt x="21" y="5"/>
                  </a:lnTo>
                  <a:lnTo>
                    <a:pt x="21" y="13"/>
                  </a:lnTo>
                  <a:lnTo>
                    <a:pt x="18" y="16"/>
                  </a:lnTo>
                  <a:lnTo>
                    <a:pt x="13" y="21"/>
                  </a:lnTo>
                  <a:lnTo>
                    <a:pt x="10" y="29"/>
                  </a:lnTo>
                  <a:lnTo>
                    <a:pt x="8" y="32"/>
                  </a:lnTo>
                  <a:lnTo>
                    <a:pt x="2" y="32"/>
                  </a:lnTo>
                  <a:lnTo>
                    <a:pt x="0" y="29"/>
                  </a:lnTo>
                  <a:lnTo>
                    <a:pt x="0" y="24"/>
                  </a:lnTo>
                  <a:lnTo>
                    <a:pt x="2" y="21"/>
                  </a:lnTo>
                  <a:lnTo>
                    <a:pt x="5" y="13"/>
                  </a:lnTo>
                  <a:lnTo>
                    <a:pt x="5" y="8"/>
                  </a:lnTo>
                  <a:lnTo>
                    <a:pt x="8" y="5"/>
                  </a:lnTo>
                  <a:lnTo>
                    <a:pt x="10" y="3"/>
                  </a:lnTo>
                  <a:lnTo>
                    <a:pt x="13" y="3"/>
                  </a:lnTo>
                  <a:lnTo>
                    <a:pt x="16" y="0"/>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66" name="Freeform 111" descr="ざらざら"/>
            <p:cNvSpPr>
              <a:spLocks/>
            </p:cNvSpPr>
            <p:nvPr/>
          </p:nvSpPr>
          <p:spPr bwMode="auto">
            <a:xfrm>
              <a:off x="7747000" y="6205538"/>
              <a:ext cx="207963" cy="228600"/>
            </a:xfrm>
            <a:custGeom>
              <a:avLst/>
              <a:gdLst>
                <a:gd name="T0" fmla="*/ 2147483647 w 32"/>
                <a:gd name="T1" fmla="*/ 0 h 35"/>
                <a:gd name="T2" fmla="*/ 2147483647 w 32"/>
                <a:gd name="T3" fmla="*/ 2147483647 h 35"/>
                <a:gd name="T4" fmla="*/ 2147483647 w 32"/>
                <a:gd name="T5" fmla="*/ 2147483647 h 35"/>
                <a:gd name="T6" fmla="*/ 2147483647 w 32"/>
                <a:gd name="T7" fmla="*/ 2147483647 h 35"/>
                <a:gd name="T8" fmla="*/ 2147483647 w 32"/>
                <a:gd name="T9" fmla="*/ 2147483647 h 35"/>
                <a:gd name="T10" fmla="*/ 2147483647 w 32"/>
                <a:gd name="T11" fmla="*/ 2147483647 h 35"/>
                <a:gd name="T12" fmla="*/ 2147483647 w 32"/>
                <a:gd name="T13" fmla="*/ 2147483647 h 35"/>
                <a:gd name="T14" fmla="*/ 2147483647 w 32"/>
                <a:gd name="T15" fmla="*/ 2147483647 h 35"/>
                <a:gd name="T16" fmla="*/ 2147483647 w 32"/>
                <a:gd name="T17" fmla="*/ 2147483647 h 35"/>
                <a:gd name="T18" fmla="*/ 2147483647 w 32"/>
                <a:gd name="T19" fmla="*/ 2147483647 h 35"/>
                <a:gd name="T20" fmla="*/ 2147483647 w 32"/>
                <a:gd name="T21" fmla="*/ 2147483647 h 35"/>
                <a:gd name="T22" fmla="*/ 2147483647 w 32"/>
                <a:gd name="T23" fmla="*/ 2147483647 h 35"/>
                <a:gd name="T24" fmla="*/ 2147483647 w 32"/>
                <a:gd name="T25" fmla="*/ 2147483647 h 35"/>
                <a:gd name="T26" fmla="*/ 0 w 32"/>
                <a:gd name="T27" fmla="*/ 2147483647 h 35"/>
                <a:gd name="T28" fmla="*/ 0 w 32"/>
                <a:gd name="T29" fmla="*/ 2147483647 h 35"/>
                <a:gd name="T30" fmla="*/ 2147483647 w 32"/>
                <a:gd name="T31" fmla="*/ 2147483647 h 35"/>
                <a:gd name="T32" fmla="*/ 2147483647 w 32"/>
                <a:gd name="T33" fmla="*/ 2147483647 h 35"/>
                <a:gd name="T34" fmla="*/ 2147483647 w 32"/>
                <a:gd name="T35" fmla="*/ 0 h 35"/>
                <a:gd name="T36" fmla="*/ 2147483647 w 32"/>
                <a:gd name="T37" fmla="*/ 2147483647 h 35"/>
                <a:gd name="T38" fmla="*/ 2147483647 w 32"/>
                <a:gd name="T39" fmla="*/ 2147483647 h 35"/>
                <a:gd name="T40" fmla="*/ 2147483647 w 32"/>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35"/>
                <a:gd name="T65" fmla="*/ 32 w 32"/>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35">
                  <a:moveTo>
                    <a:pt x="21" y="0"/>
                  </a:moveTo>
                  <a:lnTo>
                    <a:pt x="18" y="8"/>
                  </a:lnTo>
                  <a:lnTo>
                    <a:pt x="16" y="11"/>
                  </a:lnTo>
                  <a:lnTo>
                    <a:pt x="16" y="16"/>
                  </a:lnTo>
                  <a:lnTo>
                    <a:pt x="18" y="19"/>
                  </a:lnTo>
                  <a:lnTo>
                    <a:pt x="24" y="19"/>
                  </a:lnTo>
                  <a:lnTo>
                    <a:pt x="32" y="22"/>
                  </a:lnTo>
                  <a:lnTo>
                    <a:pt x="26" y="24"/>
                  </a:lnTo>
                  <a:lnTo>
                    <a:pt x="24" y="32"/>
                  </a:lnTo>
                  <a:lnTo>
                    <a:pt x="16" y="35"/>
                  </a:lnTo>
                  <a:lnTo>
                    <a:pt x="10" y="32"/>
                  </a:lnTo>
                  <a:lnTo>
                    <a:pt x="5" y="27"/>
                  </a:lnTo>
                  <a:lnTo>
                    <a:pt x="5" y="22"/>
                  </a:lnTo>
                  <a:lnTo>
                    <a:pt x="0" y="19"/>
                  </a:lnTo>
                  <a:lnTo>
                    <a:pt x="0" y="14"/>
                  </a:lnTo>
                  <a:lnTo>
                    <a:pt x="2" y="8"/>
                  </a:lnTo>
                  <a:lnTo>
                    <a:pt x="2" y="3"/>
                  </a:lnTo>
                  <a:lnTo>
                    <a:pt x="5" y="0"/>
                  </a:lnTo>
                  <a:lnTo>
                    <a:pt x="13" y="3"/>
                  </a:lnTo>
                  <a:lnTo>
                    <a:pt x="16" y="3"/>
                  </a:lnTo>
                  <a:lnTo>
                    <a:pt x="21" y="0"/>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67" name="Freeform 112" descr="右下がり対角線 (反転)"/>
            <p:cNvSpPr>
              <a:spLocks/>
            </p:cNvSpPr>
            <p:nvPr/>
          </p:nvSpPr>
          <p:spPr bwMode="auto">
            <a:xfrm>
              <a:off x="7448549" y="5894388"/>
              <a:ext cx="260351" cy="103187"/>
            </a:xfrm>
            <a:custGeom>
              <a:avLst/>
              <a:gdLst>
                <a:gd name="T0" fmla="*/ 2147483647 w 40"/>
                <a:gd name="T1" fmla="*/ 0 h 16"/>
                <a:gd name="T2" fmla="*/ 2147483647 w 40"/>
                <a:gd name="T3" fmla="*/ 2147483647 h 16"/>
                <a:gd name="T4" fmla="*/ 2147483647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0 w 40"/>
                <a:gd name="T21" fmla="*/ 2147483647 h 16"/>
                <a:gd name="T22" fmla="*/ 2147483647 w 40"/>
                <a:gd name="T23" fmla="*/ 2147483647 h 16"/>
                <a:gd name="T24" fmla="*/ 2147483647 w 40"/>
                <a:gd name="T25" fmla="*/ 0 h 16"/>
                <a:gd name="T26" fmla="*/ 2147483647 w 40"/>
                <a:gd name="T27" fmla="*/ 0 h 16"/>
                <a:gd name="T28" fmla="*/ 2147483647 w 40"/>
                <a:gd name="T29" fmla="*/ 2147483647 h 16"/>
                <a:gd name="T30" fmla="*/ 2147483647 w 40"/>
                <a:gd name="T31" fmla="*/ 2147483647 h 16"/>
                <a:gd name="T32" fmla="*/ 2147483647 w 40"/>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6"/>
                <a:gd name="T53" fmla="*/ 40 w 40"/>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6">
                  <a:moveTo>
                    <a:pt x="40" y="0"/>
                  </a:moveTo>
                  <a:lnTo>
                    <a:pt x="40" y="3"/>
                  </a:lnTo>
                  <a:lnTo>
                    <a:pt x="38" y="11"/>
                  </a:lnTo>
                  <a:lnTo>
                    <a:pt x="32" y="16"/>
                  </a:lnTo>
                  <a:lnTo>
                    <a:pt x="32" y="11"/>
                  </a:lnTo>
                  <a:lnTo>
                    <a:pt x="22" y="11"/>
                  </a:lnTo>
                  <a:lnTo>
                    <a:pt x="19" y="8"/>
                  </a:lnTo>
                  <a:lnTo>
                    <a:pt x="14" y="8"/>
                  </a:lnTo>
                  <a:lnTo>
                    <a:pt x="8" y="11"/>
                  </a:lnTo>
                  <a:lnTo>
                    <a:pt x="3" y="11"/>
                  </a:lnTo>
                  <a:lnTo>
                    <a:pt x="0" y="8"/>
                  </a:lnTo>
                  <a:lnTo>
                    <a:pt x="3" y="6"/>
                  </a:lnTo>
                  <a:lnTo>
                    <a:pt x="8" y="0"/>
                  </a:lnTo>
                  <a:lnTo>
                    <a:pt x="19" y="0"/>
                  </a:lnTo>
                  <a:lnTo>
                    <a:pt x="27" y="3"/>
                  </a:lnTo>
                  <a:lnTo>
                    <a:pt x="35" y="3"/>
                  </a:lnTo>
                  <a:lnTo>
                    <a:pt x="40" y="0"/>
                  </a:lnTo>
                  <a:close/>
                </a:path>
              </a:pathLst>
            </a:custGeom>
            <a:solidFill>
              <a:srgbClr val="F59A8B"/>
            </a:solidFill>
            <a:ln w="9525">
              <a:solidFill>
                <a:srgbClr val="000000"/>
              </a:solidFill>
              <a:round/>
              <a:headEnd/>
              <a:tailEnd/>
            </a:ln>
          </p:spPr>
          <p:txBody>
            <a:bodyPr/>
            <a:lstStyle/>
            <a:p>
              <a:endParaRPr lang="ja-JP" altLang="en-US"/>
            </a:p>
          </p:txBody>
        </p:sp>
        <p:sp>
          <p:nvSpPr>
            <p:cNvPr id="168" name="Freeform 113" descr="右上がり対角線"/>
            <p:cNvSpPr>
              <a:spLocks/>
            </p:cNvSpPr>
            <p:nvPr/>
          </p:nvSpPr>
          <p:spPr bwMode="auto">
            <a:xfrm>
              <a:off x="7156450" y="5861050"/>
              <a:ext cx="344488" cy="228600"/>
            </a:xfrm>
            <a:custGeom>
              <a:avLst/>
              <a:gdLst>
                <a:gd name="T0" fmla="*/ 2147483647 w 53"/>
                <a:gd name="T1" fmla="*/ 2147483647 h 35"/>
                <a:gd name="T2" fmla="*/ 2147483647 w 53"/>
                <a:gd name="T3" fmla="*/ 2147483647 h 35"/>
                <a:gd name="T4" fmla="*/ 2147483647 w 53"/>
                <a:gd name="T5" fmla="*/ 2147483647 h 35"/>
                <a:gd name="T6" fmla="*/ 2147483647 w 53"/>
                <a:gd name="T7" fmla="*/ 2147483647 h 35"/>
                <a:gd name="T8" fmla="*/ 2147483647 w 53"/>
                <a:gd name="T9" fmla="*/ 2147483647 h 35"/>
                <a:gd name="T10" fmla="*/ 2147483647 w 53"/>
                <a:gd name="T11" fmla="*/ 2147483647 h 35"/>
                <a:gd name="T12" fmla="*/ 2147483647 w 53"/>
                <a:gd name="T13" fmla="*/ 2147483647 h 35"/>
                <a:gd name="T14" fmla="*/ 2147483647 w 53"/>
                <a:gd name="T15" fmla="*/ 2147483647 h 35"/>
                <a:gd name="T16" fmla="*/ 2147483647 w 53"/>
                <a:gd name="T17" fmla="*/ 2147483647 h 35"/>
                <a:gd name="T18" fmla="*/ 2147483647 w 53"/>
                <a:gd name="T19" fmla="*/ 2147483647 h 35"/>
                <a:gd name="T20" fmla="*/ 0 w 53"/>
                <a:gd name="T21" fmla="*/ 2147483647 h 35"/>
                <a:gd name="T22" fmla="*/ 0 w 53"/>
                <a:gd name="T23" fmla="*/ 2147483647 h 35"/>
                <a:gd name="T24" fmla="*/ 2147483647 w 53"/>
                <a:gd name="T25" fmla="*/ 2147483647 h 35"/>
                <a:gd name="T26" fmla="*/ 2147483647 w 53"/>
                <a:gd name="T27" fmla="*/ 2147483647 h 35"/>
                <a:gd name="T28" fmla="*/ 2147483647 w 53"/>
                <a:gd name="T29" fmla="*/ 2147483647 h 35"/>
                <a:gd name="T30" fmla="*/ 2147483647 w 53"/>
                <a:gd name="T31" fmla="*/ 0 h 35"/>
                <a:gd name="T32" fmla="*/ 2147483647 w 53"/>
                <a:gd name="T33" fmla="*/ 0 h 35"/>
                <a:gd name="T34" fmla="*/ 2147483647 w 53"/>
                <a:gd name="T35" fmla="*/ 2147483647 h 35"/>
                <a:gd name="T36" fmla="*/ 2147483647 w 53"/>
                <a:gd name="T37" fmla="*/ 214748364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35"/>
                <a:gd name="T59" fmla="*/ 53 w 53"/>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35">
                  <a:moveTo>
                    <a:pt x="53" y="5"/>
                  </a:moveTo>
                  <a:lnTo>
                    <a:pt x="48" y="11"/>
                  </a:lnTo>
                  <a:lnTo>
                    <a:pt x="45" y="13"/>
                  </a:lnTo>
                  <a:lnTo>
                    <a:pt x="43" y="16"/>
                  </a:lnTo>
                  <a:lnTo>
                    <a:pt x="35" y="16"/>
                  </a:lnTo>
                  <a:lnTo>
                    <a:pt x="29" y="21"/>
                  </a:lnTo>
                  <a:lnTo>
                    <a:pt x="21" y="21"/>
                  </a:lnTo>
                  <a:lnTo>
                    <a:pt x="13" y="24"/>
                  </a:lnTo>
                  <a:lnTo>
                    <a:pt x="8" y="29"/>
                  </a:lnTo>
                  <a:lnTo>
                    <a:pt x="3" y="35"/>
                  </a:lnTo>
                  <a:lnTo>
                    <a:pt x="0" y="29"/>
                  </a:lnTo>
                  <a:lnTo>
                    <a:pt x="0" y="21"/>
                  </a:lnTo>
                  <a:lnTo>
                    <a:pt x="8" y="19"/>
                  </a:lnTo>
                  <a:lnTo>
                    <a:pt x="24" y="11"/>
                  </a:lnTo>
                  <a:lnTo>
                    <a:pt x="32" y="5"/>
                  </a:lnTo>
                  <a:lnTo>
                    <a:pt x="40" y="0"/>
                  </a:lnTo>
                  <a:lnTo>
                    <a:pt x="53" y="0"/>
                  </a:lnTo>
                  <a:lnTo>
                    <a:pt x="51" y="3"/>
                  </a:lnTo>
                  <a:lnTo>
                    <a:pt x="53" y="5"/>
                  </a:lnTo>
                  <a:close/>
                </a:path>
              </a:pathLst>
            </a:custGeom>
            <a:solidFill>
              <a:srgbClr val="FF9C85"/>
            </a:solidFill>
            <a:ln w="9525">
              <a:solidFill>
                <a:srgbClr val="000000"/>
              </a:solidFill>
              <a:round/>
              <a:headEnd/>
              <a:tailEnd/>
            </a:ln>
          </p:spPr>
          <p:txBody>
            <a:bodyPr/>
            <a:lstStyle/>
            <a:p>
              <a:endParaRPr lang="ja-JP" altLang="en-US"/>
            </a:p>
          </p:txBody>
        </p:sp>
        <p:sp>
          <p:nvSpPr>
            <p:cNvPr id="169" name="Freeform 114"/>
            <p:cNvSpPr>
              <a:spLocks/>
            </p:cNvSpPr>
            <p:nvPr/>
          </p:nvSpPr>
          <p:spPr bwMode="auto">
            <a:xfrm>
              <a:off x="7467600" y="5945188"/>
              <a:ext cx="188913" cy="195262"/>
            </a:xfrm>
            <a:custGeom>
              <a:avLst/>
              <a:gdLst>
                <a:gd name="T0" fmla="*/ 2147483647 w 29"/>
                <a:gd name="T1" fmla="*/ 2147483647 h 30"/>
                <a:gd name="T2" fmla="*/ 2147483647 w 29"/>
                <a:gd name="T3" fmla="*/ 2147483647 h 30"/>
                <a:gd name="T4" fmla="*/ 2147483647 w 29"/>
                <a:gd name="T5" fmla="*/ 2147483647 h 30"/>
                <a:gd name="T6" fmla="*/ 2147483647 w 29"/>
                <a:gd name="T7" fmla="*/ 2147483647 h 30"/>
                <a:gd name="T8" fmla="*/ 2147483647 w 29"/>
                <a:gd name="T9" fmla="*/ 2147483647 h 30"/>
                <a:gd name="T10" fmla="*/ 2147483647 w 29"/>
                <a:gd name="T11" fmla="*/ 2147483647 h 30"/>
                <a:gd name="T12" fmla="*/ 2147483647 w 29"/>
                <a:gd name="T13" fmla="*/ 2147483647 h 30"/>
                <a:gd name="T14" fmla="*/ 0 w 29"/>
                <a:gd name="T15" fmla="*/ 2147483647 h 30"/>
                <a:gd name="T16" fmla="*/ 0 w 29"/>
                <a:gd name="T17" fmla="*/ 2147483647 h 30"/>
                <a:gd name="T18" fmla="*/ 2147483647 w 29"/>
                <a:gd name="T19" fmla="*/ 2147483647 h 30"/>
                <a:gd name="T20" fmla="*/ 2147483647 w 29"/>
                <a:gd name="T21" fmla="*/ 0 h 30"/>
                <a:gd name="T22" fmla="*/ 2147483647 w 29"/>
                <a:gd name="T23" fmla="*/ 0 h 30"/>
                <a:gd name="T24" fmla="*/ 2147483647 w 29"/>
                <a:gd name="T25" fmla="*/ 2147483647 h 30"/>
                <a:gd name="T26" fmla="*/ 2147483647 w 29"/>
                <a:gd name="T27" fmla="*/ 2147483647 h 30"/>
                <a:gd name="T28" fmla="*/ 2147483647 w 29"/>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0"/>
                <a:gd name="T47" fmla="*/ 29 w 29"/>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0">
                  <a:moveTo>
                    <a:pt x="29" y="8"/>
                  </a:moveTo>
                  <a:lnTo>
                    <a:pt x="29" y="11"/>
                  </a:lnTo>
                  <a:lnTo>
                    <a:pt x="27" y="16"/>
                  </a:lnTo>
                  <a:lnTo>
                    <a:pt x="27" y="22"/>
                  </a:lnTo>
                  <a:lnTo>
                    <a:pt x="19" y="27"/>
                  </a:lnTo>
                  <a:lnTo>
                    <a:pt x="13" y="30"/>
                  </a:lnTo>
                  <a:lnTo>
                    <a:pt x="5" y="27"/>
                  </a:lnTo>
                  <a:lnTo>
                    <a:pt x="0" y="27"/>
                  </a:lnTo>
                  <a:lnTo>
                    <a:pt x="0" y="3"/>
                  </a:lnTo>
                  <a:lnTo>
                    <a:pt x="5" y="3"/>
                  </a:lnTo>
                  <a:lnTo>
                    <a:pt x="11" y="0"/>
                  </a:lnTo>
                  <a:lnTo>
                    <a:pt x="16" y="0"/>
                  </a:lnTo>
                  <a:lnTo>
                    <a:pt x="19" y="3"/>
                  </a:lnTo>
                  <a:lnTo>
                    <a:pt x="29" y="3"/>
                  </a:lnTo>
                  <a:lnTo>
                    <a:pt x="29" y="8"/>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70" name="Freeform 115" descr="ざらざら"/>
            <p:cNvSpPr>
              <a:spLocks/>
            </p:cNvSpPr>
            <p:nvPr/>
          </p:nvSpPr>
          <p:spPr bwMode="auto">
            <a:xfrm>
              <a:off x="7207250" y="5945188"/>
              <a:ext cx="260350" cy="195262"/>
            </a:xfrm>
            <a:custGeom>
              <a:avLst/>
              <a:gdLst>
                <a:gd name="T0" fmla="*/ 2147483647 w 40"/>
                <a:gd name="T1" fmla="*/ 2147483647 h 30"/>
                <a:gd name="T2" fmla="*/ 2147483647 w 40"/>
                <a:gd name="T3" fmla="*/ 2147483647 h 30"/>
                <a:gd name="T4" fmla="*/ 2147483647 w 40"/>
                <a:gd name="T5" fmla="*/ 2147483647 h 30"/>
                <a:gd name="T6" fmla="*/ 2147483647 w 40"/>
                <a:gd name="T7" fmla="*/ 2147483647 h 30"/>
                <a:gd name="T8" fmla="*/ 2147483647 w 40"/>
                <a:gd name="T9" fmla="*/ 2147483647 h 30"/>
                <a:gd name="T10" fmla="*/ 2147483647 w 40"/>
                <a:gd name="T11" fmla="*/ 2147483647 h 30"/>
                <a:gd name="T12" fmla="*/ 2147483647 w 40"/>
                <a:gd name="T13" fmla="*/ 2147483647 h 30"/>
                <a:gd name="T14" fmla="*/ 0 w 40"/>
                <a:gd name="T15" fmla="*/ 2147483647 h 30"/>
                <a:gd name="T16" fmla="*/ 2147483647 w 40"/>
                <a:gd name="T17" fmla="*/ 2147483647 h 30"/>
                <a:gd name="T18" fmla="*/ 2147483647 w 40"/>
                <a:gd name="T19" fmla="*/ 2147483647 h 30"/>
                <a:gd name="T20" fmla="*/ 2147483647 w 40"/>
                <a:gd name="T21" fmla="*/ 2147483647 h 30"/>
                <a:gd name="T22" fmla="*/ 2147483647 w 40"/>
                <a:gd name="T23" fmla="*/ 2147483647 h 30"/>
                <a:gd name="T24" fmla="*/ 2147483647 w 40"/>
                <a:gd name="T25" fmla="*/ 2147483647 h 30"/>
                <a:gd name="T26" fmla="*/ 2147483647 w 40"/>
                <a:gd name="T27" fmla="*/ 0 h 30"/>
                <a:gd name="T28" fmla="*/ 2147483647 w 40"/>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30"/>
                <a:gd name="T47" fmla="*/ 40 w 4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30">
                  <a:moveTo>
                    <a:pt x="40" y="3"/>
                  </a:moveTo>
                  <a:lnTo>
                    <a:pt x="40" y="27"/>
                  </a:lnTo>
                  <a:lnTo>
                    <a:pt x="27" y="27"/>
                  </a:lnTo>
                  <a:lnTo>
                    <a:pt x="16" y="30"/>
                  </a:lnTo>
                  <a:lnTo>
                    <a:pt x="11" y="24"/>
                  </a:lnTo>
                  <a:lnTo>
                    <a:pt x="5" y="27"/>
                  </a:lnTo>
                  <a:lnTo>
                    <a:pt x="0" y="16"/>
                  </a:lnTo>
                  <a:lnTo>
                    <a:pt x="5" y="11"/>
                  </a:lnTo>
                  <a:lnTo>
                    <a:pt x="13" y="8"/>
                  </a:lnTo>
                  <a:lnTo>
                    <a:pt x="21" y="8"/>
                  </a:lnTo>
                  <a:lnTo>
                    <a:pt x="27" y="3"/>
                  </a:lnTo>
                  <a:lnTo>
                    <a:pt x="35" y="3"/>
                  </a:lnTo>
                  <a:lnTo>
                    <a:pt x="37" y="0"/>
                  </a:lnTo>
                  <a:lnTo>
                    <a:pt x="40" y="3"/>
                  </a:lnTo>
                  <a:close/>
                </a:path>
              </a:pathLst>
            </a:custGeom>
            <a:solidFill>
              <a:srgbClr val="F59A8B"/>
            </a:solidFill>
            <a:ln w="9525">
              <a:solidFill>
                <a:srgbClr val="000000"/>
              </a:solidFill>
              <a:round/>
              <a:headEnd/>
              <a:tailEnd/>
            </a:ln>
          </p:spPr>
          <p:txBody>
            <a:bodyPr/>
            <a:lstStyle/>
            <a:p>
              <a:endParaRPr lang="ja-JP" altLang="en-US"/>
            </a:p>
          </p:txBody>
        </p:sp>
        <p:sp>
          <p:nvSpPr>
            <p:cNvPr id="171" name="Freeform 116" descr="ざらざら"/>
            <p:cNvSpPr>
              <a:spLocks/>
            </p:cNvSpPr>
            <p:nvPr/>
          </p:nvSpPr>
          <p:spPr bwMode="auto">
            <a:xfrm>
              <a:off x="6980238" y="5997575"/>
              <a:ext cx="260350" cy="207963"/>
            </a:xfrm>
            <a:custGeom>
              <a:avLst/>
              <a:gdLst>
                <a:gd name="T0" fmla="*/ 2147483647 w 40"/>
                <a:gd name="T1" fmla="*/ 2147483647 h 32"/>
                <a:gd name="T2" fmla="*/ 2147483647 w 40"/>
                <a:gd name="T3" fmla="*/ 2147483647 h 32"/>
                <a:gd name="T4" fmla="*/ 2147483647 w 40"/>
                <a:gd name="T5" fmla="*/ 2147483647 h 32"/>
                <a:gd name="T6" fmla="*/ 2147483647 w 40"/>
                <a:gd name="T7" fmla="*/ 2147483647 h 32"/>
                <a:gd name="T8" fmla="*/ 2147483647 w 40"/>
                <a:gd name="T9" fmla="*/ 2147483647 h 32"/>
                <a:gd name="T10" fmla="*/ 2147483647 w 40"/>
                <a:gd name="T11" fmla="*/ 2147483647 h 32"/>
                <a:gd name="T12" fmla="*/ 2147483647 w 40"/>
                <a:gd name="T13" fmla="*/ 2147483647 h 32"/>
                <a:gd name="T14" fmla="*/ 2147483647 w 40"/>
                <a:gd name="T15" fmla="*/ 2147483647 h 32"/>
                <a:gd name="T16" fmla="*/ 0 w 40"/>
                <a:gd name="T17" fmla="*/ 2147483647 h 32"/>
                <a:gd name="T18" fmla="*/ 0 w 40"/>
                <a:gd name="T19" fmla="*/ 2147483647 h 32"/>
                <a:gd name="T20" fmla="*/ 2147483647 w 40"/>
                <a:gd name="T21" fmla="*/ 2147483647 h 32"/>
                <a:gd name="T22" fmla="*/ 2147483647 w 40"/>
                <a:gd name="T23" fmla="*/ 2147483647 h 32"/>
                <a:gd name="T24" fmla="*/ 2147483647 w 40"/>
                <a:gd name="T25" fmla="*/ 2147483647 h 32"/>
                <a:gd name="T26" fmla="*/ 2147483647 w 40"/>
                <a:gd name="T27" fmla="*/ 0 h 32"/>
                <a:gd name="T28" fmla="*/ 2147483647 w 40"/>
                <a:gd name="T29" fmla="*/ 0 h 32"/>
                <a:gd name="T30" fmla="*/ 2147483647 w 40"/>
                <a:gd name="T31" fmla="*/ 2147483647 h 32"/>
                <a:gd name="T32" fmla="*/ 2147483647 w 40"/>
                <a:gd name="T33" fmla="*/ 2147483647 h 32"/>
                <a:gd name="T34" fmla="*/ 2147483647 w 40"/>
                <a:gd name="T35" fmla="*/ 214748364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2"/>
                <a:gd name="T56" fmla="*/ 40 w 40"/>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2">
                  <a:moveTo>
                    <a:pt x="35" y="8"/>
                  </a:moveTo>
                  <a:lnTo>
                    <a:pt x="40" y="19"/>
                  </a:lnTo>
                  <a:lnTo>
                    <a:pt x="35" y="27"/>
                  </a:lnTo>
                  <a:lnTo>
                    <a:pt x="32" y="32"/>
                  </a:lnTo>
                  <a:lnTo>
                    <a:pt x="30" y="30"/>
                  </a:lnTo>
                  <a:lnTo>
                    <a:pt x="24" y="24"/>
                  </a:lnTo>
                  <a:lnTo>
                    <a:pt x="8" y="22"/>
                  </a:lnTo>
                  <a:lnTo>
                    <a:pt x="3" y="19"/>
                  </a:lnTo>
                  <a:lnTo>
                    <a:pt x="0" y="19"/>
                  </a:lnTo>
                  <a:lnTo>
                    <a:pt x="0" y="8"/>
                  </a:lnTo>
                  <a:lnTo>
                    <a:pt x="6" y="3"/>
                  </a:lnTo>
                  <a:lnTo>
                    <a:pt x="8" y="3"/>
                  </a:lnTo>
                  <a:lnTo>
                    <a:pt x="16" y="6"/>
                  </a:lnTo>
                  <a:lnTo>
                    <a:pt x="24" y="0"/>
                  </a:lnTo>
                  <a:lnTo>
                    <a:pt x="27" y="0"/>
                  </a:lnTo>
                  <a:lnTo>
                    <a:pt x="27" y="8"/>
                  </a:lnTo>
                  <a:lnTo>
                    <a:pt x="30" y="14"/>
                  </a:lnTo>
                  <a:lnTo>
                    <a:pt x="35" y="8"/>
                  </a:lnTo>
                  <a:close/>
                </a:path>
              </a:pathLst>
            </a:custGeom>
            <a:solidFill>
              <a:srgbClr val="F59A8B"/>
            </a:solidFill>
            <a:ln w="9525">
              <a:solidFill>
                <a:srgbClr val="000000"/>
              </a:solidFill>
              <a:round/>
              <a:headEnd/>
              <a:tailEnd/>
            </a:ln>
          </p:spPr>
          <p:txBody>
            <a:bodyPr/>
            <a:lstStyle/>
            <a:p>
              <a:endParaRPr lang="ja-JP" altLang="en-US"/>
            </a:p>
          </p:txBody>
        </p:sp>
        <p:sp>
          <p:nvSpPr>
            <p:cNvPr id="172" name="Freeform 117" descr="市松模様 (大)"/>
            <p:cNvSpPr>
              <a:spLocks/>
            </p:cNvSpPr>
            <p:nvPr/>
          </p:nvSpPr>
          <p:spPr bwMode="auto">
            <a:xfrm>
              <a:off x="7486650" y="6192838"/>
              <a:ext cx="188913" cy="157162"/>
            </a:xfrm>
            <a:custGeom>
              <a:avLst/>
              <a:gdLst>
                <a:gd name="T0" fmla="*/ 0 w 29"/>
                <a:gd name="T1" fmla="*/ 2147483647 h 24"/>
                <a:gd name="T2" fmla="*/ 2147483647 w 29"/>
                <a:gd name="T3" fmla="*/ 2147483647 h 24"/>
                <a:gd name="T4" fmla="*/ 2147483647 w 29"/>
                <a:gd name="T5" fmla="*/ 2147483647 h 24"/>
                <a:gd name="T6" fmla="*/ 2147483647 w 29"/>
                <a:gd name="T7" fmla="*/ 0 h 24"/>
                <a:gd name="T8" fmla="*/ 2147483647 w 29"/>
                <a:gd name="T9" fmla="*/ 2147483647 h 24"/>
                <a:gd name="T10" fmla="*/ 2147483647 w 29"/>
                <a:gd name="T11" fmla="*/ 2147483647 h 24"/>
                <a:gd name="T12" fmla="*/ 2147483647 w 29"/>
                <a:gd name="T13" fmla="*/ 2147483647 h 24"/>
                <a:gd name="T14" fmla="*/ 2147483647 w 29"/>
                <a:gd name="T15" fmla="*/ 2147483647 h 24"/>
                <a:gd name="T16" fmla="*/ 2147483647 w 29"/>
                <a:gd name="T17" fmla="*/ 2147483647 h 24"/>
                <a:gd name="T18" fmla="*/ 0 w 29"/>
                <a:gd name="T19" fmla="*/ 2147483647 h 24"/>
                <a:gd name="T20" fmla="*/ 0 w 29"/>
                <a:gd name="T21" fmla="*/ 2147483647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4"/>
                <a:gd name="T35" fmla="*/ 29 w 2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4">
                  <a:moveTo>
                    <a:pt x="0" y="8"/>
                  </a:moveTo>
                  <a:lnTo>
                    <a:pt x="2" y="5"/>
                  </a:lnTo>
                  <a:lnTo>
                    <a:pt x="16" y="5"/>
                  </a:lnTo>
                  <a:lnTo>
                    <a:pt x="21" y="0"/>
                  </a:lnTo>
                  <a:lnTo>
                    <a:pt x="26" y="5"/>
                  </a:lnTo>
                  <a:lnTo>
                    <a:pt x="29" y="18"/>
                  </a:lnTo>
                  <a:lnTo>
                    <a:pt x="24" y="21"/>
                  </a:lnTo>
                  <a:lnTo>
                    <a:pt x="16" y="24"/>
                  </a:lnTo>
                  <a:lnTo>
                    <a:pt x="8" y="16"/>
                  </a:lnTo>
                  <a:lnTo>
                    <a:pt x="0" y="10"/>
                  </a:lnTo>
                  <a:lnTo>
                    <a:pt x="0" y="8"/>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73" name="Freeform 118" descr="右下がり対角線 (反転)"/>
            <p:cNvSpPr>
              <a:spLocks/>
            </p:cNvSpPr>
            <p:nvPr/>
          </p:nvSpPr>
          <p:spPr bwMode="auto">
            <a:xfrm>
              <a:off x="7467600" y="6153150"/>
              <a:ext cx="155575" cy="92075"/>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0 w 24"/>
                <a:gd name="T9" fmla="*/ 2147483647 h 14"/>
                <a:gd name="T10" fmla="*/ 0 w 24"/>
                <a:gd name="T11" fmla="*/ 2147483647 h 14"/>
                <a:gd name="T12" fmla="*/ 2147483647 w 24"/>
                <a:gd name="T13" fmla="*/ 2147483647 h 14"/>
                <a:gd name="T14" fmla="*/ 2147483647 w 24"/>
                <a:gd name="T15" fmla="*/ 0 h 14"/>
                <a:gd name="T16" fmla="*/ 2147483647 w 2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4"/>
                <a:gd name="T29" fmla="*/ 24 w 2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4">
                  <a:moveTo>
                    <a:pt x="24" y="6"/>
                  </a:moveTo>
                  <a:lnTo>
                    <a:pt x="19" y="11"/>
                  </a:lnTo>
                  <a:lnTo>
                    <a:pt x="5" y="11"/>
                  </a:lnTo>
                  <a:lnTo>
                    <a:pt x="3" y="14"/>
                  </a:lnTo>
                  <a:lnTo>
                    <a:pt x="0" y="11"/>
                  </a:lnTo>
                  <a:lnTo>
                    <a:pt x="0" y="3"/>
                  </a:lnTo>
                  <a:lnTo>
                    <a:pt x="8" y="3"/>
                  </a:lnTo>
                  <a:lnTo>
                    <a:pt x="16" y="0"/>
                  </a:lnTo>
                  <a:lnTo>
                    <a:pt x="24" y="6"/>
                  </a:lnTo>
                  <a:close/>
                </a:path>
              </a:pathLst>
            </a:custGeom>
            <a:solidFill>
              <a:srgbClr val="FF9C85"/>
            </a:solidFill>
            <a:ln w="9525">
              <a:solidFill>
                <a:srgbClr val="000000"/>
              </a:solidFill>
              <a:round/>
              <a:headEnd/>
              <a:tailEnd/>
            </a:ln>
          </p:spPr>
          <p:txBody>
            <a:bodyPr/>
            <a:lstStyle/>
            <a:p>
              <a:endParaRPr lang="ja-JP" altLang="en-US"/>
            </a:p>
          </p:txBody>
        </p:sp>
        <p:sp>
          <p:nvSpPr>
            <p:cNvPr id="174" name="Freeform 119"/>
            <p:cNvSpPr>
              <a:spLocks/>
            </p:cNvSpPr>
            <p:nvPr/>
          </p:nvSpPr>
          <p:spPr bwMode="auto">
            <a:xfrm>
              <a:off x="7156450" y="6173788"/>
              <a:ext cx="330200" cy="260350"/>
            </a:xfrm>
            <a:custGeom>
              <a:avLst/>
              <a:gdLst>
                <a:gd name="T0" fmla="*/ 2147483647 w 51"/>
                <a:gd name="T1" fmla="*/ 2147483647 h 40"/>
                <a:gd name="T2" fmla="*/ 2147483647 w 51"/>
                <a:gd name="T3" fmla="*/ 2147483647 h 40"/>
                <a:gd name="T4" fmla="*/ 2147483647 w 51"/>
                <a:gd name="T5" fmla="*/ 2147483647 h 40"/>
                <a:gd name="T6" fmla="*/ 2147483647 w 51"/>
                <a:gd name="T7" fmla="*/ 2147483647 h 40"/>
                <a:gd name="T8" fmla="*/ 2147483647 w 51"/>
                <a:gd name="T9" fmla="*/ 2147483647 h 40"/>
                <a:gd name="T10" fmla="*/ 2147483647 w 51"/>
                <a:gd name="T11" fmla="*/ 2147483647 h 40"/>
                <a:gd name="T12" fmla="*/ 2147483647 w 51"/>
                <a:gd name="T13" fmla="*/ 2147483647 h 40"/>
                <a:gd name="T14" fmla="*/ 2147483647 w 51"/>
                <a:gd name="T15" fmla="*/ 2147483647 h 40"/>
                <a:gd name="T16" fmla="*/ 2147483647 w 51"/>
                <a:gd name="T17" fmla="*/ 2147483647 h 40"/>
                <a:gd name="T18" fmla="*/ 2147483647 w 51"/>
                <a:gd name="T19" fmla="*/ 2147483647 h 40"/>
                <a:gd name="T20" fmla="*/ 2147483647 w 51"/>
                <a:gd name="T21" fmla="*/ 2147483647 h 40"/>
                <a:gd name="T22" fmla="*/ 2147483647 w 51"/>
                <a:gd name="T23" fmla="*/ 2147483647 h 40"/>
                <a:gd name="T24" fmla="*/ 2147483647 w 51"/>
                <a:gd name="T25" fmla="*/ 2147483647 h 40"/>
                <a:gd name="T26" fmla="*/ 2147483647 w 51"/>
                <a:gd name="T27" fmla="*/ 2147483647 h 40"/>
                <a:gd name="T28" fmla="*/ 2147483647 w 51"/>
                <a:gd name="T29" fmla="*/ 2147483647 h 40"/>
                <a:gd name="T30" fmla="*/ 2147483647 w 51"/>
                <a:gd name="T31" fmla="*/ 2147483647 h 40"/>
                <a:gd name="T32" fmla="*/ 2147483647 w 51"/>
                <a:gd name="T33" fmla="*/ 2147483647 h 40"/>
                <a:gd name="T34" fmla="*/ 2147483647 w 51"/>
                <a:gd name="T35" fmla="*/ 2147483647 h 40"/>
                <a:gd name="T36" fmla="*/ 0 w 51"/>
                <a:gd name="T37" fmla="*/ 2147483647 h 40"/>
                <a:gd name="T38" fmla="*/ 2147483647 w 51"/>
                <a:gd name="T39" fmla="*/ 2147483647 h 40"/>
                <a:gd name="T40" fmla="*/ 2147483647 w 51"/>
                <a:gd name="T41" fmla="*/ 2147483647 h 40"/>
                <a:gd name="T42" fmla="*/ 2147483647 w 51"/>
                <a:gd name="T43" fmla="*/ 2147483647 h 40"/>
                <a:gd name="T44" fmla="*/ 2147483647 w 51"/>
                <a:gd name="T45" fmla="*/ 2147483647 h 40"/>
                <a:gd name="T46" fmla="*/ 2147483647 w 51"/>
                <a:gd name="T47" fmla="*/ 2147483647 h 40"/>
                <a:gd name="T48" fmla="*/ 2147483647 w 51"/>
                <a:gd name="T49" fmla="*/ 2147483647 h 40"/>
                <a:gd name="T50" fmla="*/ 2147483647 w 51"/>
                <a:gd name="T51" fmla="*/ 0 h 40"/>
                <a:gd name="T52" fmla="*/ 2147483647 w 51"/>
                <a:gd name="T53" fmla="*/ 2147483647 h 40"/>
                <a:gd name="T54" fmla="*/ 2147483647 w 51"/>
                <a:gd name="T55" fmla="*/ 2147483647 h 40"/>
                <a:gd name="T56" fmla="*/ 2147483647 w 51"/>
                <a:gd name="T57" fmla="*/ 2147483647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40"/>
                <a:gd name="T89" fmla="*/ 51 w 51"/>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40">
                  <a:moveTo>
                    <a:pt x="48" y="8"/>
                  </a:moveTo>
                  <a:lnTo>
                    <a:pt x="51" y="11"/>
                  </a:lnTo>
                  <a:lnTo>
                    <a:pt x="51" y="13"/>
                  </a:lnTo>
                  <a:lnTo>
                    <a:pt x="43" y="13"/>
                  </a:lnTo>
                  <a:lnTo>
                    <a:pt x="37" y="16"/>
                  </a:lnTo>
                  <a:lnTo>
                    <a:pt x="32" y="16"/>
                  </a:lnTo>
                  <a:lnTo>
                    <a:pt x="29" y="19"/>
                  </a:lnTo>
                  <a:lnTo>
                    <a:pt x="24" y="21"/>
                  </a:lnTo>
                  <a:lnTo>
                    <a:pt x="19" y="27"/>
                  </a:lnTo>
                  <a:lnTo>
                    <a:pt x="16" y="32"/>
                  </a:lnTo>
                  <a:lnTo>
                    <a:pt x="13" y="37"/>
                  </a:lnTo>
                  <a:lnTo>
                    <a:pt x="11" y="40"/>
                  </a:lnTo>
                  <a:lnTo>
                    <a:pt x="8" y="40"/>
                  </a:lnTo>
                  <a:lnTo>
                    <a:pt x="8" y="35"/>
                  </a:lnTo>
                  <a:lnTo>
                    <a:pt x="11" y="29"/>
                  </a:lnTo>
                  <a:lnTo>
                    <a:pt x="11" y="27"/>
                  </a:lnTo>
                  <a:lnTo>
                    <a:pt x="8" y="24"/>
                  </a:lnTo>
                  <a:lnTo>
                    <a:pt x="3" y="21"/>
                  </a:lnTo>
                  <a:lnTo>
                    <a:pt x="0" y="21"/>
                  </a:lnTo>
                  <a:lnTo>
                    <a:pt x="3" y="19"/>
                  </a:lnTo>
                  <a:lnTo>
                    <a:pt x="8" y="16"/>
                  </a:lnTo>
                  <a:lnTo>
                    <a:pt x="16" y="13"/>
                  </a:lnTo>
                  <a:lnTo>
                    <a:pt x="19" y="11"/>
                  </a:lnTo>
                  <a:lnTo>
                    <a:pt x="21" y="3"/>
                  </a:lnTo>
                  <a:lnTo>
                    <a:pt x="24" y="3"/>
                  </a:lnTo>
                  <a:lnTo>
                    <a:pt x="29" y="0"/>
                  </a:lnTo>
                  <a:lnTo>
                    <a:pt x="32" y="5"/>
                  </a:lnTo>
                  <a:lnTo>
                    <a:pt x="40" y="8"/>
                  </a:lnTo>
                  <a:lnTo>
                    <a:pt x="48" y="8"/>
                  </a:lnTo>
                  <a:close/>
                </a:path>
              </a:pathLst>
            </a:custGeom>
            <a:solidFill>
              <a:srgbClr val="F59A8B"/>
            </a:solidFill>
            <a:ln w="9525">
              <a:solidFill>
                <a:srgbClr val="000000"/>
              </a:solidFill>
              <a:round/>
              <a:headEnd/>
              <a:tailEnd/>
            </a:ln>
          </p:spPr>
          <p:txBody>
            <a:bodyPr/>
            <a:lstStyle/>
            <a:p>
              <a:endParaRPr lang="ja-JP" altLang="en-US"/>
            </a:p>
          </p:txBody>
        </p:sp>
        <p:sp>
          <p:nvSpPr>
            <p:cNvPr id="175" name="Freeform 120" descr="ざらざら"/>
            <p:cNvSpPr>
              <a:spLocks/>
            </p:cNvSpPr>
            <p:nvPr/>
          </p:nvSpPr>
          <p:spPr bwMode="auto">
            <a:xfrm>
              <a:off x="7207250" y="6257925"/>
              <a:ext cx="384175" cy="228600"/>
            </a:xfrm>
            <a:custGeom>
              <a:avLst/>
              <a:gdLst>
                <a:gd name="T0" fmla="*/ 2147483647 w 59"/>
                <a:gd name="T1" fmla="*/ 0 h 35"/>
                <a:gd name="T2" fmla="*/ 2147483647 w 59"/>
                <a:gd name="T3" fmla="*/ 2147483647 h 35"/>
                <a:gd name="T4" fmla="*/ 2147483647 w 59"/>
                <a:gd name="T5" fmla="*/ 2147483647 h 35"/>
                <a:gd name="T6" fmla="*/ 2147483647 w 59"/>
                <a:gd name="T7" fmla="*/ 2147483647 h 35"/>
                <a:gd name="T8" fmla="*/ 2147483647 w 59"/>
                <a:gd name="T9" fmla="*/ 2147483647 h 35"/>
                <a:gd name="T10" fmla="*/ 2147483647 w 59"/>
                <a:gd name="T11" fmla="*/ 2147483647 h 35"/>
                <a:gd name="T12" fmla="*/ 2147483647 w 59"/>
                <a:gd name="T13" fmla="*/ 2147483647 h 35"/>
                <a:gd name="T14" fmla="*/ 2147483647 w 59"/>
                <a:gd name="T15" fmla="*/ 2147483647 h 35"/>
                <a:gd name="T16" fmla="*/ 2147483647 w 59"/>
                <a:gd name="T17" fmla="*/ 2147483647 h 35"/>
                <a:gd name="T18" fmla="*/ 2147483647 w 59"/>
                <a:gd name="T19" fmla="*/ 2147483647 h 35"/>
                <a:gd name="T20" fmla="*/ 2147483647 w 59"/>
                <a:gd name="T21" fmla="*/ 2147483647 h 35"/>
                <a:gd name="T22" fmla="*/ 2147483647 w 59"/>
                <a:gd name="T23" fmla="*/ 2147483647 h 35"/>
                <a:gd name="T24" fmla="*/ 2147483647 w 59"/>
                <a:gd name="T25" fmla="*/ 2147483647 h 35"/>
                <a:gd name="T26" fmla="*/ 2147483647 w 59"/>
                <a:gd name="T27" fmla="*/ 2147483647 h 35"/>
                <a:gd name="T28" fmla="*/ 0 w 59"/>
                <a:gd name="T29" fmla="*/ 2147483647 h 35"/>
                <a:gd name="T30" fmla="*/ 2147483647 w 59"/>
                <a:gd name="T31" fmla="*/ 2147483647 h 35"/>
                <a:gd name="T32" fmla="*/ 2147483647 w 59"/>
                <a:gd name="T33" fmla="*/ 2147483647 h 35"/>
                <a:gd name="T34" fmla="*/ 2147483647 w 59"/>
                <a:gd name="T35" fmla="*/ 2147483647 h 35"/>
                <a:gd name="T36" fmla="*/ 2147483647 w 59"/>
                <a:gd name="T37" fmla="*/ 2147483647 h 35"/>
                <a:gd name="T38" fmla="*/ 2147483647 w 59"/>
                <a:gd name="T39" fmla="*/ 2147483647 h 35"/>
                <a:gd name="T40" fmla="*/ 2147483647 w 59"/>
                <a:gd name="T41" fmla="*/ 2147483647 h 35"/>
                <a:gd name="T42" fmla="*/ 2147483647 w 59"/>
                <a:gd name="T43" fmla="*/ 2147483647 h 35"/>
                <a:gd name="T44" fmla="*/ 2147483647 w 59"/>
                <a:gd name="T45" fmla="*/ 2147483647 h 35"/>
                <a:gd name="T46" fmla="*/ 2147483647 w 59"/>
                <a:gd name="T47" fmla="*/ 0 h 35"/>
                <a:gd name="T48" fmla="*/ 2147483647 w 59"/>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5"/>
                <a:gd name="T77" fmla="*/ 59 w 59"/>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5">
                  <a:moveTo>
                    <a:pt x="43" y="0"/>
                  </a:moveTo>
                  <a:lnTo>
                    <a:pt x="51" y="6"/>
                  </a:lnTo>
                  <a:lnTo>
                    <a:pt x="59" y="14"/>
                  </a:lnTo>
                  <a:lnTo>
                    <a:pt x="53" y="16"/>
                  </a:lnTo>
                  <a:lnTo>
                    <a:pt x="48" y="24"/>
                  </a:lnTo>
                  <a:lnTo>
                    <a:pt x="43" y="16"/>
                  </a:lnTo>
                  <a:lnTo>
                    <a:pt x="37" y="14"/>
                  </a:lnTo>
                  <a:lnTo>
                    <a:pt x="35" y="14"/>
                  </a:lnTo>
                  <a:lnTo>
                    <a:pt x="29" y="16"/>
                  </a:lnTo>
                  <a:lnTo>
                    <a:pt x="24" y="22"/>
                  </a:lnTo>
                  <a:lnTo>
                    <a:pt x="16" y="27"/>
                  </a:lnTo>
                  <a:lnTo>
                    <a:pt x="13" y="35"/>
                  </a:lnTo>
                  <a:lnTo>
                    <a:pt x="8" y="32"/>
                  </a:lnTo>
                  <a:lnTo>
                    <a:pt x="3" y="30"/>
                  </a:lnTo>
                  <a:lnTo>
                    <a:pt x="0" y="27"/>
                  </a:lnTo>
                  <a:lnTo>
                    <a:pt x="3" y="27"/>
                  </a:lnTo>
                  <a:lnTo>
                    <a:pt x="5" y="24"/>
                  </a:lnTo>
                  <a:lnTo>
                    <a:pt x="8" y="19"/>
                  </a:lnTo>
                  <a:lnTo>
                    <a:pt x="11" y="14"/>
                  </a:lnTo>
                  <a:lnTo>
                    <a:pt x="16" y="8"/>
                  </a:lnTo>
                  <a:lnTo>
                    <a:pt x="21" y="6"/>
                  </a:lnTo>
                  <a:lnTo>
                    <a:pt x="24" y="3"/>
                  </a:lnTo>
                  <a:lnTo>
                    <a:pt x="29" y="3"/>
                  </a:lnTo>
                  <a:lnTo>
                    <a:pt x="35" y="0"/>
                  </a:lnTo>
                  <a:lnTo>
                    <a:pt x="43" y="0"/>
                  </a:lnTo>
                  <a:close/>
                </a:path>
              </a:pathLst>
            </a:custGeom>
            <a:solidFill>
              <a:srgbClr val="CCFFFF">
                <a:alpha val="69804"/>
              </a:srgbClr>
            </a:solidFill>
            <a:ln w="9525">
              <a:solidFill>
                <a:srgbClr val="000000"/>
              </a:solidFill>
              <a:round/>
              <a:headEnd/>
              <a:tailEnd/>
            </a:ln>
          </p:spPr>
          <p:txBody>
            <a:bodyPr/>
            <a:lstStyle/>
            <a:p>
              <a:endParaRPr lang="ja-JP" altLang="en-US"/>
            </a:p>
          </p:txBody>
        </p:sp>
        <p:sp>
          <p:nvSpPr>
            <p:cNvPr id="176" name="Freeform 121" descr="ざらざら"/>
            <p:cNvSpPr>
              <a:spLocks/>
            </p:cNvSpPr>
            <p:nvPr/>
          </p:nvSpPr>
          <p:spPr bwMode="auto">
            <a:xfrm>
              <a:off x="6791325" y="6121400"/>
              <a:ext cx="209550" cy="176213"/>
            </a:xfrm>
            <a:custGeom>
              <a:avLst/>
              <a:gdLst>
                <a:gd name="T0" fmla="*/ 2147483647 w 32"/>
                <a:gd name="T1" fmla="*/ 0 h 27"/>
                <a:gd name="T2" fmla="*/ 2147483647 w 32"/>
                <a:gd name="T3" fmla="*/ 2147483647 h 27"/>
                <a:gd name="T4" fmla="*/ 2147483647 w 32"/>
                <a:gd name="T5" fmla="*/ 2147483647 h 27"/>
                <a:gd name="T6" fmla="*/ 2147483647 w 32"/>
                <a:gd name="T7" fmla="*/ 2147483647 h 27"/>
                <a:gd name="T8" fmla="*/ 2147483647 w 32"/>
                <a:gd name="T9" fmla="*/ 2147483647 h 27"/>
                <a:gd name="T10" fmla="*/ 2147483647 w 32"/>
                <a:gd name="T11" fmla="*/ 2147483647 h 27"/>
                <a:gd name="T12" fmla="*/ 2147483647 w 32"/>
                <a:gd name="T13" fmla="*/ 2147483647 h 27"/>
                <a:gd name="T14" fmla="*/ 2147483647 w 32"/>
                <a:gd name="T15" fmla="*/ 2147483647 h 27"/>
                <a:gd name="T16" fmla="*/ 2147483647 w 32"/>
                <a:gd name="T17" fmla="*/ 2147483647 h 27"/>
                <a:gd name="T18" fmla="*/ 2147483647 w 32"/>
                <a:gd name="T19" fmla="*/ 2147483647 h 27"/>
                <a:gd name="T20" fmla="*/ 2147483647 w 32"/>
                <a:gd name="T21" fmla="*/ 2147483647 h 27"/>
                <a:gd name="T22" fmla="*/ 2147483647 w 32"/>
                <a:gd name="T23" fmla="*/ 2147483647 h 27"/>
                <a:gd name="T24" fmla="*/ 2147483647 w 32"/>
                <a:gd name="T25" fmla="*/ 2147483647 h 27"/>
                <a:gd name="T26" fmla="*/ 2147483647 w 32"/>
                <a:gd name="T27" fmla="*/ 2147483647 h 27"/>
                <a:gd name="T28" fmla="*/ 2147483647 w 32"/>
                <a:gd name="T29" fmla="*/ 2147483647 h 27"/>
                <a:gd name="T30" fmla="*/ 2147483647 w 32"/>
                <a:gd name="T31" fmla="*/ 2147483647 h 27"/>
                <a:gd name="T32" fmla="*/ 2147483647 w 32"/>
                <a:gd name="T33" fmla="*/ 2147483647 h 27"/>
                <a:gd name="T34" fmla="*/ 0 w 32"/>
                <a:gd name="T35" fmla="*/ 2147483647 h 27"/>
                <a:gd name="T36" fmla="*/ 2147483647 w 32"/>
                <a:gd name="T37" fmla="*/ 2147483647 h 27"/>
                <a:gd name="T38" fmla="*/ 2147483647 w 32"/>
                <a:gd name="T39" fmla="*/ 2147483647 h 27"/>
                <a:gd name="T40" fmla="*/ 2147483647 w 32"/>
                <a:gd name="T41" fmla="*/ 2147483647 h 27"/>
                <a:gd name="T42" fmla="*/ 2147483647 w 32"/>
                <a:gd name="T43" fmla="*/ 0 h 27"/>
                <a:gd name="T44" fmla="*/ 2147483647 w 32"/>
                <a:gd name="T45" fmla="*/ 0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27"/>
                <a:gd name="T71" fmla="*/ 32 w 32"/>
                <a:gd name="T72" fmla="*/ 27 h 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27">
                  <a:moveTo>
                    <a:pt x="29" y="0"/>
                  </a:moveTo>
                  <a:lnTo>
                    <a:pt x="29" y="8"/>
                  </a:lnTo>
                  <a:lnTo>
                    <a:pt x="32" y="13"/>
                  </a:lnTo>
                  <a:lnTo>
                    <a:pt x="29" y="16"/>
                  </a:lnTo>
                  <a:lnTo>
                    <a:pt x="19" y="16"/>
                  </a:lnTo>
                  <a:lnTo>
                    <a:pt x="19" y="19"/>
                  </a:lnTo>
                  <a:lnTo>
                    <a:pt x="21" y="24"/>
                  </a:lnTo>
                  <a:lnTo>
                    <a:pt x="16" y="27"/>
                  </a:lnTo>
                  <a:lnTo>
                    <a:pt x="13" y="24"/>
                  </a:lnTo>
                  <a:lnTo>
                    <a:pt x="11" y="24"/>
                  </a:lnTo>
                  <a:lnTo>
                    <a:pt x="8" y="27"/>
                  </a:lnTo>
                  <a:lnTo>
                    <a:pt x="5" y="24"/>
                  </a:lnTo>
                  <a:lnTo>
                    <a:pt x="5" y="21"/>
                  </a:lnTo>
                  <a:lnTo>
                    <a:pt x="11" y="16"/>
                  </a:lnTo>
                  <a:lnTo>
                    <a:pt x="13" y="13"/>
                  </a:lnTo>
                  <a:lnTo>
                    <a:pt x="11" y="11"/>
                  </a:lnTo>
                  <a:lnTo>
                    <a:pt x="8" y="11"/>
                  </a:lnTo>
                  <a:lnTo>
                    <a:pt x="0" y="8"/>
                  </a:lnTo>
                  <a:lnTo>
                    <a:pt x="3" y="5"/>
                  </a:lnTo>
                  <a:lnTo>
                    <a:pt x="11" y="5"/>
                  </a:lnTo>
                  <a:lnTo>
                    <a:pt x="13" y="3"/>
                  </a:lnTo>
                  <a:lnTo>
                    <a:pt x="21" y="0"/>
                  </a:lnTo>
                  <a:lnTo>
                    <a:pt x="29" y="0"/>
                  </a:lnTo>
                  <a:close/>
                </a:path>
              </a:pathLst>
            </a:custGeom>
            <a:noFill/>
            <a:ln w="9525">
              <a:solidFill>
                <a:srgbClr val="000000"/>
              </a:solidFill>
              <a:round/>
              <a:headEnd/>
              <a:tailEnd/>
            </a:ln>
          </p:spPr>
          <p:txBody>
            <a:bodyPr/>
            <a:lstStyle/>
            <a:p>
              <a:endParaRPr lang="ja-JP" altLang="en-US"/>
            </a:p>
          </p:txBody>
        </p:sp>
        <p:sp>
          <p:nvSpPr>
            <p:cNvPr id="177" name="Freeform 122" descr="ざらざら"/>
            <p:cNvSpPr>
              <a:spLocks/>
            </p:cNvSpPr>
            <p:nvPr/>
          </p:nvSpPr>
          <p:spPr bwMode="auto">
            <a:xfrm>
              <a:off x="6719888" y="6153150"/>
              <a:ext cx="157162" cy="123825"/>
            </a:xfrm>
            <a:custGeom>
              <a:avLst/>
              <a:gdLst>
                <a:gd name="T0" fmla="*/ 2147483647 w 24"/>
                <a:gd name="T1" fmla="*/ 2147483647 h 19"/>
                <a:gd name="T2" fmla="*/ 2147483647 w 24"/>
                <a:gd name="T3" fmla="*/ 2147483647 h 19"/>
                <a:gd name="T4" fmla="*/ 2147483647 w 24"/>
                <a:gd name="T5" fmla="*/ 2147483647 h 19"/>
                <a:gd name="T6" fmla="*/ 2147483647 w 24"/>
                <a:gd name="T7" fmla="*/ 2147483647 h 19"/>
                <a:gd name="T8" fmla="*/ 2147483647 w 24"/>
                <a:gd name="T9" fmla="*/ 2147483647 h 19"/>
                <a:gd name="T10" fmla="*/ 2147483647 w 24"/>
                <a:gd name="T11" fmla="*/ 2147483647 h 19"/>
                <a:gd name="T12" fmla="*/ 2147483647 w 24"/>
                <a:gd name="T13" fmla="*/ 2147483647 h 19"/>
                <a:gd name="T14" fmla="*/ 2147483647 w 24"/>
                <a:gd name="T15" fmla="*/ 2147483647 h 19"/>
                <a:gd name="T16" fmla="*/ 2147483647 w 24"/>
                <a:gd name="T17" fmla="*/ 2147483647 h 19"/>
                <a:gd name="T18" fmla="*/ 2147483647 w 24"/>
                <a:gd name="T19" fmla="*/ 2147483647 h 19"/>
                <a:gd name="T20" fmla="*/ 0 w 24"/>
                <a:gd name="T21" fmla="*/ 2147483647 h 19"/>
                <a:gd name="T22" fmla="*/ 0 w 24"/>
                <a:gd name="T23" fmla="*/ 2147483647 h 19"/>
                <a:gd name="T24" fmla="*/ 2147483647 w 24"/>
                <a:gd name="T25" fmla="*/ 0 h 19"/>
                <a:gd name="T26" fmla="*/ 2147483647 w 24"/>
                <a:gd name="T27" fmla="*/ 0 h 19"/>
                <a:gd name="T28" fmla="*/ 2147483647 w 24"/>
                <a:gd name="T29" fmla="*/ 2147483647 h 19"/>
                <a:gd name="T30" fmla="*/ 2147483647 w 24"/>
                <a:gd name="T31" fmla="*/ 2147483647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9"/>
                <a:gd name="T50" fmla="*/ 24 w 24"/>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9">
                  <a:moveTo>
                    <a:pt x="11" y="3"/>
                  </a:moveTo>
                  <a:lnTo>
                    <a:pt x="19" y="6"/>
                  </a:lnTo>
                  <a:lnTo>
                    <a:pt x="22" y="6"/>
                  </a:lnTo>
                  <a:lnTo>
                    <a:pt x="24" y="8"/>
                  </a:lnTo>
                  <a:lnTo>
                    <a:pt x="22" y="11"/>
                  </a:lnTo>
                  <a:lnTo>
                    <a:pt x="16" y="16"/>
                  </a:lnTo>
                  <a:lnTo>
                    <a:pt x="14" y="16"/>
                  </a:lnTo>
                  <a:lnTo>
                    <a:pt x="11" y="19"/>
                  </a:lnTo>
                  <a:lnTo>
                    <a:pt x="6" y="16"/>
                  </a:lnTo>
                  <a:lnTo>
                    <a:pt x="3" y="14"/>
                  </a:lnTo>
                  <a:lnTo>
                    <a:pt x="0" y="8"/>
                  </a:lnTo>
                  <a:lnTo>
                    <a:pt x="0" y="3"/>
                  </a:lnTo>
                  <a:lnTo>
                    <a:pt x="3" y="0"/>
                  </a:lnTo>
                  <a:lnTo>
                    <a:pt x="6" y="0"/>
                  </a:lnTo>
                  <a:lnTo>
                    <a:pt x="6" y="3"/>
                  </a:lnTo>
                  <a:lnTo>
                    <a:pt x="11" y="3"/>
                  </a:lnTo>
                  <a:close/>
                </a:path>
              </a:pathLst>
            </a:custGeom>
            <a:solidFill>
              <a:srgbClr val="FF9C85"/>
            </a:solidFill>
            <a:ln w="9525">
              <a:solidFill>
                <a:srgbClr val="000000"/>
              </a:solidFill>
              <a:round/>
              <a:headEnd/>
              <a:tailEnd/>
            </a:ln>
          </p:spPr>
          <p:txBody>
            <a:bodyPr/>
            <a:lstStyle/>
            <a:p>
              <a:endParaRPr lang="ja-JP" altLang="en-US"/>
            </a:p>
          </p:txBody>
        </p:sp>
        <p:sp>
          <p:nvSpPr>
            <p:cNvPr id="178" name="Freeform 123" descr="右上がり対角線"/>
            <p:cNvSpPr>
              <a:spLocks/>
            </p:cNvSpPr>
            <p:nvPr/>
          </p:nvSpPr>
          <p:spPr bwMode="auto">
            <a:xfrm>
              <a:off x="6669088" y="6173788"/>
              <a:ext cx="122237" cy="188912"/>
            </a:xfrm>
            <a:custGeom>
              <a:avLst/>
              <a:gdLst>
                <a:gd name="T0" fmla="*/ 2147483647 w 19"/>
                <a:gd name="T1" fmla="*/ 2147483647 h 29"/>
                <a:gd name="T2" fmla="*/ 2147483647 w 19"/>
                <a:gd name="T3" fmla="*/ 2147483647 h 29"/>
                <a:gd name="T4" fmla="*/ 2147483647 w 19"/>
                <a:gd name="T5" fmla="*/ 2147483647 h 29"/>
                <a:gd name="T6" fmla="*/ 2147483647 w 19"/>
                <a:gd name="T7" fmla="*/ 2147483647 h 29"/>
                <a:gd name="T8" fmla="*/ 2147483647 w 19"/>
                <a:gd name="T9" fmla="*/ 2147483647 h 29"/>
                <a:gd name="T10" fmla="*/ 2147483647 w 19"/>
                <a:gd name="T11" fmla="*/ 2147483647 h 29"/>
                <a:gd name="T12" fmla="*/ 2147483647 w 19"/>
                <a:gd name="T13" fmla="*/ 2147483647 h 29"/>
                <a:gd name="T14" fmla="*/ 2147483647 w 19"/>
                <a:gd name="T15" fmla="*/ 2147483647 h 29"/>
                <a:gd name="T16" fmla="*/ 2147483647 w 19"/>
                <a:gd name="T17" fmla="*/ 2147483647 h 29"/>
                <a:gd name="T18" fmla="*/ 2147483647 w 19"/>
                <a:gd name="T19" fmla="*/ 2147483647 h 29"/>
                <a:gd name="T20" fmla="*/ 2147483647 w 19"/>
                <a:gd name="T21" fmla="*/ 2147483647 h 29"/>
                <a:gd name="T22" fmla="*/ 0 w 19"/>
                <a:gd name="T23" fmla="*/ 2147483647 h 29"/>
                <a:gd name="T24" fmla="*/ 2147483647 w 19"/>
                <a:gd name="T25" fmla="*/ 2147483647 h 29"/>
                <a:gd name="T26" fmla="*/ 2147483647 w 19"/>
                <a:gd name="T27" fmla="*/ 2147483647 h 29"/>
                <a:gd name="T28" fmla="*/ 2147483647 w 19"/>
                <a:gd name="T29" fmla="*/ 2147483647 h 29"/>
                <a:gd name="T30" fmla="*/ 2147483647 w 19"/>
                <a:gd name="T31" fmla="*/ 2147483647 h 29"/>
                <a:gd name="T32" fmla="*/ 2147483647 w 19"/>
                <a:gd name="T33" fmla="*/ 2147483647 h 29"/>
                <a:gd name="T34" fmla="*/ 2147483647 w 19"/>
                <a:gd name="T35" fmla="*/ 2147483647 h 29"/>
                <a:gd name="T36" fmla="*/ 2147483647 w 19"/>
                <a:gd name="T37" fmla="*/ 2147483647 h 29"/>
                <a:gd name="T38" fmla="*/ 2147483647 w 19"/>
                <a:gd name="T39" fmla="*/ 0 h 29"/>
                <a:gd name="T40" fmla="*/ 2147483647 w 19"/>
                <a:gd name="T41" fmla="*/ 2147483647 h 29"/>
                <a:gd name="T42" fmla="*/ 2147483647 w 19"/>
                <a:gd name="T43" fmla="*/ 2147483647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29"/>
                <a:gd name="T68" fmla="*/ 19 w 19"/>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29">
                  <a:moveTo>
                    <a:pt x="11" y="11"/>
                  </a:moveTo>
                  <a:lnTo>
                    <a:pt x="14" y="13"/>
                  </a:lnTo>
                  <a:lnTo>
                    <a:pt x="19" y="16"/>
                  </a:lnTo>
                  <a:lnTo>
                    <a:pt x="19" y="27"/>
                  </a:lnTo>
                  <a:lnTo>
                    <a:pt x="16" y="27"/>
                  </a:lnTo>
                  <a:lnTo>
                    <a:pt x="14" y="24"/>
                  </a:lnTo>
                  <a:lnTo>
                    <a:pt x="8" y="27"/>
                  </a:lnTo>
                  <a:lnTo>
                    <a:pt x="6" y="29"/>
                  </a:lnTo>
                  <a:lnTo>
                    <a:pt x="3" y="29"/>
                  </a:lnTo>
                  <a:lnTo>
                    <a:pt x="6" y="24"/>
                  </a:lnTo>
                  <a:lnTo>
                    <a:pt x="3" y="19"/>
                  </a:lnTo>
                  <a:lnTo>
                    <a:pt x="0" y="16"/>
                  </a:lnTo>
                  <a:lnTo>
                    <a:pt x="3" y="13"/>
                  </a:lnTo>
                  <a:lnTo>
                    <a:pt x="6" y="13"/>
                  </a:lnTo>
                  <a:lnTo>
                    <a:pt x="6" y="16"/>
                  </a:lnTo>
                  <a:lnTo>
                    <a:pt x="11" y="19"/>
                  </a:lnTo>
                  <a:lnTo>
                    <a:pt x="11" y="16"/>
                  </a:lnTo>
                  <a:lnTo>
                    <a:pt x="6" y="8"/>
                  </a:lnTo>
                  <a:lnTo>
                    <a:pt x="3" y="5"/>
                  </a:lnTo>
                  <a:lnTo>
                    <a:pt x="8" y="0"/>
                  </a:lnTo>
                  <a:lnTo>
                    <a:pt x="6" y="5"/>
                  </a:lnTo>
                  <a:lnTo>
                    <a:pt x="11" y="11"/>
                  </a:lnTo>
                  <a:close/>
                </a:path>
              </a:pathLst>
            </a:custGeom>
            <a:solidFill>
              <a:srgbClr val="FF9C85"/>
            </a:solidFill>
            <a:ln w="9525">
              <a:solidFill>
                <a:srgbClr val="000000"/>
              </a:solidFill>
              <a:round/>
              <a:headEnd/>
              <a:tailEnd/>
            </a:ln>
          </p:spPr>
          <p:txBody>
            <a:bodyPr/>
            <a:lstStyle/>
            <a:p>
              <a:endParaRPr lang="ja-JP" altLang="en-US"/>
            </a:p>
          </p:txBody>
        </p:sp>
        <p:sp>
          <p:nvSpPr>
            <p:cNvPr id="179" name="Freeform 124" descr="右上がり対角線"/>
            <p:cNvSpPr>
              <a:spLocks/>
            </p:cNvSpPr>
            <p:nvPr/>
          </p:nvSpPr>
          <p:spPr bwMode="auto">
            <a:xfrm>
              <a:off x="6772275" y="6276975"/>
              <a:ext cx="207963" cy="228600"/>
            </a:xfrm>
            <a:custGeom>
              <a:avLst/>
              <a:gdLst>
                <a:gd name="T0" fmla="*/ 2147483647 w 32"/>
                <a:gd name="T1" fmla="*/ 2147483647 h 35"/>
                <a:gd name="T2" fmla="*/ 2147483647 w 32"/>
                <a:gd name="T3" fmla="*/ 0 h 35"/>
                <a:gd name="T4" fmla="*/ 2147483647 w 32"/>
                <a:gd name="T5" fmla="*/ 0 h 35"/>
                <a:gd name="T6" fmla="*/ 2147483647 w 32"/>
                <a:gd name="T7" fmla="*/ 2147483647 h 35"/>
                <a:gd name="T8" fmla="*/ 2147483647 w 32"/>
                <a:gd name="T9" fmla="*/ 0 h 35"/>
                <a:gd name="T10" fmla="*/ 2147483647 w 32"/>
                <a:gd name="T11" fmla="*/ 2147483647 h 35"/>
                <a:gd name="T12" fmla="*/ 2147483647 w 32"/>
                <a:gd name="T13" fmla="*/ 2147483647 h 35"/>
                <a:gd name="T14" fmla="*/ 2147483647 w 32"/>
                <a:gd name="T15" fmla="*/ 2147483647 h 35"/>
                <a:gd name="T16" fmla="*/ 2147483647 w 32"/>
                <a:gd name="T17" fmla="*/ 2147483647 h 35"/>
                <a:gd name="T18" fmla="*/ 2147483647 w 32"/>
                <a:gd name="T19" fmla="*/ 2147483647 h 35"/>
                <a:gd name="T20" fmla="*/ 2147483647 w 32"/>
                <a:gd name="T21" fmla="*/ 2147483647 h 35"/>
                <a:gd name="T22" fmla="*/ 2147483647 w 32"/>
                <a:gd name="T23" fmla="*/ 2147483647 h 35"/>
                <a:gd name="T24" fmla="*/ 2147483647 w 32"/>
                <a:gd name="T25" fmla="*/ 2147483647 h 35"/>
                <a:gd name="T26" fmla="*/ 2147483647 w 32"/>
                <a:gd name="T27" fmla="*/ 2147483647 h 35"/>
                <a:gd name="T28" fmla="*/ 2147483647 w 32"/>
                <a:gd name="T29" fmla="*/ 2147483647 h 35"/>
                <a:gd name="T30" fmla="*/ 0 w 32"/>
                <a:gd name="T31" fmla="*/ 2147483647 h 35"/>
                <a:gd name="T32" fmla="*/ 2147483647 w 32"/>
                <a:gd name="T33" fmla="*/ 2147483647 h 35"/>
                <a:gd name="T34" fmla="*/ 2147483647 w 32"/>
                <a:gd name="T35" fmla="*/ 2147483647 h 35"/>
                <a:gd name="T36" fmla="*/ 2147483647 w 32"/>
                <a:gd name="T37" fmla="*/ 2147483647 h 35"/>
                <a:gd name="T38" fmla="*/ 2147483647 w 32"/>
                <a:gd name="T39" fmla="*/ 2147483647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35"/>
                <a:gd name="T62" fmla="*/ 32 w 32"/>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35">
                  <a:moveTo>
                    <a:pt x="11" y="3"/>
                  </a:moveTo>
                  <a:lnTo>
                    <a:pt x="14" y="0"/>
                  </a:lnTo>
                  <a:lnTo>
                    <a:pt x="16" y="0"/>
                  </a:lnTo>
                  <a:lnTo>
                    <a:pt x="19" y="3"/>
                  </a:lnTo>
                  <a:lnTo>
                    <a:pt x="24" y="0"/>
                  </a:lnTo>
                  <a:lnTo>
                    <a:pt x="30" y="3"/>
                  </a:lnTo>
                  <a:lnTo>
                    <a:pt x="32" y="5"/>
                  </a:lnTo>
                  <a:lnTo>
                    <a:pt x="32" y="11"/>
                  </a:lnTo>
                  <a:lnTo>
                    <a:pt x="32" y="13"/>
                  </a:lnTo>
                  <a:lnTo>
                    <a:pt x="30" y="16"/>
                  </a:lnTo>
                  <a:lnTo>
                    <a:pt x="27" y="19"/>
                  </a:lnTo>
                  <a:lnTo>
                    <a:pt x="22" y="21"/>
                  </a:lnTo>
                  <a:lnTo>
                    <a:pt x="22" y="32"/>
                  </a:lnTo>
                  <a:lnTo>
                    <a:pt x="16" y="35"/>
                  </a:lnTo>
                  <a:lnTo>
                    <a:pt x="8" y="32"/>
                  </a:lnTo>
                  <a:lnTo>
                    <a:pt x="0" y="32"/>
                  </a:lnTo>
                  <a:lnTo>
                    <a:pt x="3" y="27"/>
                  </a:lnTo>
                  <a:lnTo>
                    <a:pt x="8" y="21"/>
                  </a:lnTo>
                  <a:lnTo>
                    <a:pt x="11" y="16"/>
                  </a:lnTo>
                  <a:lnTo>
                    <a:pt x="11" y="3"/>
                  </a:lnTo>
                  <a:close/>
                </a:path>
              </a:pathLst>
            </a:custGeom>
            <a:solidFill>
              <a:srgbClr val="FF9C85"/>
            </a:solidFill>
            <a:ln w="9525">
              <a:solidFill>
                <a:srgbClr val="000000"/>
              </a:solidFill>
              <a:round/>
              <a:headEnd/>
              <a:tailEnd/>
            </a:ln>
          </p:spPr>
          <p:txBody>
            <a:bodyPr/>
            <a:lstStyle/>
            <a:p>
              <a:endParaRPr lang="ja-JP" altLang="en-US"/>
            </a:p>
          </p:txBody>
        </p:sp>
        <p:sp>
          <p:nvSpPr>
            <p:cNvPr id="180" name="Freeform 125"/>
            <p:cNvSpPr>
              <a:spLocks/>
            </p:cNvSpPr>
            <p:nvPr/>
          </p:nvSpPr>
          <p:spPr bwMode="auto">
            <a:xfrm>
              <a:off x="6915150" y="6205538"/>
              <a:ext cx="207963" cy="195262"/>
            </a:xfrm>
            <a:custGeom>
              <a:avLst/>
              <a:gdLst>
                <a:gd name="T0" fmla="*/ 2147483647 w 32"/>
                <a:gd name="T1" fmla="*/ 0 h 30"/>
                <a:gd name="T2" fmla="*/ 2147483647 w 32"/>
                <a:gd name="T3" fmla="*/ 2147483647 h 30"/>
                <a:gd name="T4" fmla="*/ 2147483647 w 32"/>
                <a:gd name="T5" fmla="*/ 0 h 30"/>
                <a:gd name="T6" fmla="*/ 2147483647 w 32"/>
                <a:gd name="T7" fmla="*/ 2147483647 h 30"/>
                <a:gd name="T8" fmla="*/ 2147483647 w 32"/>
                <a:gd name="T9" fmla="*/ 2147483647 h 30"/>
                <a:gd name="T10" fmla="*/ 2147483647 w 32"/>
                <a:gd name="T11" fmla="*/ 2147483647 h 30"/>
                <a:gd name="T12" fmla="*/ 2147483647 w 32"/>
                <a:gd name="T13" fmla="*/ 2147483647 h 30"/>
                <a:gd name="T14" fmla="*/ 2147483647 w 32"/>
                <a:gd name="T15" fmla="*/ 2147483647 h 30"/>
                <a:gd name="T16" fmla="*/ 2147483647 w 32"/>
                <a:gd name="T17" fmla="*/ 2147483647 h 30"/>
                <a:gd name="T18" fmla="*/ 2147483647 w 32"/>
                <a:gd name="T19" fmla="*/ 2147483647 h 30"/>
                <a:gd name="T20" fmla="*/ 2147483647 w 32"/>
                <a:gd name="T21" fmla="*/ 2147483647 h 30"/>
                <a:gd name="T22" fmla="*/ 2147483647 w 32"/>
                <a:gd name="T23" fmla="*/ 2147483647 h 30"/>
                <a:gd name="T24" fmla="*/ 2147483647 w 32"/>
                <a:gd name="T25" fmla="*/ 2147483647 h 30"/>
                <a:gd name="T26" fmla="*/ 2147483647 w 32"/>
                <a:gd name="T27" fmla="*/ 2147483647 h 30"/>
                <a:gd name="T28" fmla="*/ 2147483647 w 32"/>
                <a:gd name="T29" fmla="*/ 2147483647 h 30"/>
                <a:gd name="T30" fmla="*/ 0 w 32"/>
                <a:gd name="T31" fmla="*/ 2147483647 h 30"/>
                <a:gd name="T32" fmla="*/ 0 w 32"/>
                <a:gd name="T33" fmla="*/ 2147483647 h 30"/>
                <a:gd name="T34" fmla="*/ 2147483647 w 32"/>
                <a:gd name="T35" fmla="*/ 2147483647 h 30"/>
                <a:gd name="T36" fmla="*/ 2147483647 w 32"/>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0"/>
                <a:gd name="T59" fmla="*/ 32 w 32"/>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0">
                  <a:moveTo>
                    <a:pt x="13" y="0"/>
                  </a:moveTo>
                  <a:lnTo>
                    <a:pt x="18" y="3"/>
                  </a:lnTo>
                  <a:lnTo>
                    <a:pt x="24" y="0"/>
                  </a:lnTo>
                  <a:lnTo>
                    <a:pt x="29" y="6"/>
                  </a:lnTo>
                  <a:lnTo>
                    <a:pt x="29" y="8"/>
                  </a:lnTo>
                  <a:lnTo>
                    <a:pt x="24" y="11"/>
                  </a:lnTo>
                  <a:lnTo>
                    <a:pt x="29" y="16"/>
                  </a:lnTo>
                  <a:lnTo>
                    <a:pt x="32" y="22"/>
                  </a:lnTo>
                  <a:lnTo>
                    <a:pt x="32" y="27"/>
                  </a:lnTo>
                  <a:lnTo>
                    <a:pt x="21" y="30"/>
                  </a:lnTo>
                  <a:lnTo>
                    <a:pt x="18" y="30"/>
                  </a:lnTo>
                  <a:lnTo>
                    <a:pt x="10" y="22"/>
                  </a:lnTo>
                  <a:lnTo>
                    <a:pt x="10" y="16"/>
                  </a:lnTo>
                  <a:lnTo>
                    <a:pt x="8" y="14"/>
                  </a:lnTo>
                  <a:lnTo>
                    <a:pt x="2" y="11"/>
                  </a:lnTo>
                  <a:lnTo>
                    <a:pt x="0" y="6"/>
                  </a:lnTo>
                  <a:lnTo>
                    <a:pt x="0" y="3"/>
                  </a:lnTo>
                  <a:lnTo>
                    <a:pt x="10" y="3"/>
                  </a:lnTo>
                  <a:lnTo>
                    <a:pt x="13" y="0"/>
                  </a:lnTo>
                  <a:close/>
                </a:path>
              </a:pathLst>
            </a:custGeom>
            <a:solidFill>
              <a:srgbClr val="F59A8B"/>
            </a:solidFill>
            <a:ln w="9525">
              <a:solidFill>
                <a:srgbClr val="000000"/>
              </a:solidFill>
              <a:round/>
              <a:headEnd/>
              <a:tailEnd/>
            </a:ln>
          </p:spPr>
          <p:txBody>
            <a:bodyPr/>
            <a:lstStyle/>
            <a:p>
              <a:endParaRPr lang="ja-JP" altLang="en-US"/>
            </a:p>
          </p:txBody>
        </p:sp>
        <p:sp>
          <p:nvSpPr>
            <p:cNvPr id="181" name="Freeform 126" descr="ざらざら"/>
            <p:cNvSpPr>
              <a:spLocks/>
            </p:cNvSpPr>
            <p:nvPr/>
          </p:nvSpPr>
          <p:spPr bwMode="auto">
            <a:xfrm>
              <a:off x="6862763" y="6350000"/>
              <a:ext cx="260350" cy="342900"/>
            </a:xfrm>
            <a:custGeom>
              <a:avLst/>
              <a:gdLst>
                <a:gd name="T0" fmla="*/ 2147483647 w 40"/>
                <a:gd name="T1" fmla="*/ 2147483647 h 53"/>
                <a:gd name="T2" fmla="*/ 2147483647 w 40"/>
                <a:gd name="T3" fmla="*/ 2147483647 h 53"/>
                <a:gd name="T4" fmla="*/ 2147483647 w 40"/>
                <a:gd name="T5" fmla="*/ 2147483647 h 53"/>
                <a:gd name="T6" fmla="*/ 2147483647 w 40"/>
                <a:gd name="T7" fmla="*/ 2147483647 h 53"/>
                <a:gd name="T8" fmla="*/ 2147483647 w 40"/>
                <a:gd name="T9" fmla="*/ 2147483647 h 53"/>
                <a:gd name="T10" fmla="*/ 2147483647 w 40"/>
                <a:gd name="T11" fmla="*/ 2147483647 h 53"/>
                <a:gd name="T12" fmla="*/ 2147483647 w 40"/>
                <a:gd name="T13" fmla="*/ 2147483647 h 53"/>
                <a:gd name="T14" fmla="*/ 2147483647 w 40"/>
                <a:gd name="T15" fmla="*/ 2147483647 h 53"/>
                <a:gd name="T16" fmla="*/ 2147483647 w 40"/>
                <a:gd name="T17" fmla="*/ 2147483647 h 53"/>
                <a:gd name="T18" fmla="*/ 2147483647 w 40"/>
                <a:gd name="T19" fmla="*/ 2147483647 h 53"/>
                <a:gd name="T20" fmla="*/ 2147483647 w 40"/>
                <a:gd name="T21" fmla="*/ 2147483647 h 53"/>
                <a:gd name="T22" fmla="*/ 0 w 40"/>
                <a:gd name="T23" fmla="*/ 2147483647 h 53"/>
                <a:gd name="T24" fmla="*/ 0 w 40"/>
                <a:gd name="T25" fmla="*/ 2147483647 h 53"/>
                <a:gd name="T26" fmla="*/ 2147483647 w 40"/>
                <a:gd name="T27" fmla="*/ 2147483647 h 53"/>
                <a:gd name="T28" fmla="*/ 2147483647 w 40"/>
                <a:gd name="T29" fmla="*/ 2147483647 h 53"/>
                <a:gd name="T30" fmla="*/ 2147483647 w 40"/>
                <a:gd name="T31" fmla="*/ 2147483647 h 53"/>
                <a:gd name="T32" fmla="*/ 2147483647 w 40"/>
                <a:gd name="T33" fmla="*/ 2147483647 h 53"/>
                <a:gd name="T34" fmla="*/ 2147483647 w 40"/>
                <a:gd name="T35" fmla="*/ 2147483647 h 53"/>
                <a:gd name="T36" fmla="*/ 2147483647 w 40"/>
                <a:gd name="T37" fmla="*/ 2147483647 h 53"/>
                <a:gd name="T38" fmla="*/ 2147483647 w 40"/>
                <a:gd name="T39" fmla="*/ 0 h 53"/>
                <a:gd name="T40" fmla="*/ 2147483647 w 40"/>
                <a:gd name="T41" fmla="*/ 2147483647 h 53"/>
                <a:gd name="T42" fmla="*/ 2147483647 w 40"/>
                <a:gd name="T43" fmla="*/ 2147483647 h 53"/>
                <a:gd name="T44" fmla="*/ 2147483647 w 40"/>
                <a:gd name="T45" fmla="*/ 2147483647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3"/>
                <a:gd name="T71" fmla="*/ 40 w 40"/>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3">
                  <a:moveTo>
                    <a:pt x="40" y="5"/>
                  </a:moveTo>
                  <a:lnTo>
                    <a:pt x="34" y="10"/>
                  </a:lnTo>
                  <a:lnTo>
                    <a:pt x="26" y="16"/>
                  </a:lnTo>
                  <a:lnTo>
                    <a:pt x="21" y="26"/>
                  </a:lnTo>
                  <a:lnTo>
                    <a:pt x="16" y="34"/>
                  </a:lnTo>
                  <a:lnTo>
                    <a:pt x="16" y="40"/>
                  </a:lnTo>
                  <a:lnTo>
                    <a:pt x="10" y="48"/>
                  </a:lnTo>
                  <a:lnTo>
                    <a:pt x="5" y="53"/>
                  </a:lnTo>
                  <a:lnTo>
                    <a:pt x="2" y="48"/>
                  </a:lnTo>
                  <a:lnTo>
                    <a:pt x="5" y="45"/>
                  </a:lnTo>
                  <a:lnTo>
                    <a:pt x="5" y="42"/>
                  </a:lnTo>
                  <a:lnTo>
                    <a:pt x="0" y="37"/>
                  </a:lnTo>
                  <a:lnTo>
                    <a:pt x="0" y="26"/>
                  </a:lnTo>
                  <a:lnTo>
                    <a:pt x="2" y="24"/>
                  </a:lnTo>
                  <a:lnTo>
                    <a:pt x="8" y="21"/>
                  </a:lnTo>
                  <a:lnTo>
                    <a:pt x="8" y="10"/>
                  </a:lnTo>
                  <a:lnTo>
                    <a:pt x="13" y="8"/>
                  </a:lnTo>
                  <a:lnTo>
                    <a:pt x="16" y="5"/>
                  </a:lnTo>
                  <a:lnTo>
                    <a:pt x="18" y="2"/>
                  </a:lnTo>
                  <a:lnTo>
                    <a:pt x="18" y="0"/>
                  </a:lnTo>
                  <a:lnTo>
                    <a:pt x="26" y="8"/>
                  </a:lnTo>
                  <a:lnTo>
                    <a:pt x="29" y="8"/>
                  </a:lnTo>
                  <a:lnTo>
                    <a:pt x="40" y="5"/>
                  </a:lnTo>
                  <a:close/>
                </a:path>
              </a:pathLst>
            </a:custGeom>
            <a:solidFill>
              <a:srgbClr val="FF9C85"/>
            </a:solidFill>
            <a:ln w="9525">
              <a:solidFill>
                <a:srgbClr val="000000"/>
              </a:solidFill>
              <a:round/>
              <a:headEnd/>
              <a:tailEnd/>
            </a:ln>
          </p:spPr>
          <p:txBody>
            <a:bodyPr/>
            <a:lstStyle/>
            <a:p>
              <a:endParaRPr lang="ja-JP" altLang="en-US"/>
            </a:p>
          </p:txBody>
        </p:sp>
        <p:sp>
          <p:nvSpPr>
            <p:cNvPr id="182" name="Freeform 127" descr="市松模様 (大)"/>
            <p:cNvSpPr>
              <a:spLocks/>
            </p:cNvSpPr>
            <p:nvPr/>
          </p:nvSpPr>
          <p:spPr bwMode="auto">
            <a:xfrm>
              <a:off x="6688138" y="6486525"/>
              <a:ext cx="207962" cy="239713"/>
            </a:xfrm>
            <a:custGeom>
              <a:avLst/>
              <a:gdLst>
                <a:gd name="T0" fmla="*/ 2147483647 w 32"/>
                <a:gd name="T1" fmla="*/ 2147483647 h 37"/>
                <a:gd name="T2" fmla="*/ 2147483647 w 32"/>
                <a:gd name="T3" fmla="*/ 2147483647 h 37"/>
                <a:gd name="T4" fmla="*/ 2147483647 w 32"/>
                <a:gd name="T5" fmla="*/ 2147483647 h 37"/>
                <a:gd name="T6" fmla="*/ 2147483647 w 32"/>
                <a:gd name="T7" fmla="*/ 2147483647 h 37"/>
                <a:gd name="T8" fmla="*/ 2147483647 w 32"/>
                <a:gd name="T9" fmla="*/ 2147483647 h 37"/>
                <a:gd name="T10" fmla="*/ 2147483647 w 32"/>
                <a:gd name="T11" fmla="*/ 2147483647 h 37"/>
                <a:gd name="T12" fmla="*/ 2147483647 w 32"/>
                <a:gd name="T13" fmla="*/ 2147483647 h 37"/>
                <a:gd name="T14" fmla="*/ 2147483647 w 32"/>
                <a:gd name="T15" fmla="*/ 2147483647 h 37"/>
                <a:gd name="T16" fmla="*/ 2147483647 w 32"/>
                <a:gd name="T17" fmla="*/ 2147483647 h 37"/>
                <a:gd name="T18" fmla="*/ 2147483647 w 32"/>
                <a:gd name="T19" fmla="*/ 2147483647 h 37"/>
                <a:gd name="T20" fmla="*/ 2147483647 w 32"/>
                <a:gd name="T21" fmla="*/ 2147483647 h 37"/>
                <a:gd name="T22" fmla="*/ 2147483647 w 32"/>
                <a:gd name="T23" fmla="*/ 2147483647 h 37"/>
                <a:gd name="T24" fmla="*/ 2147483647 w 32"/>
                <a:gd name="T25" fmla="*/ 2147483647 h 37"/>
                <a:gd name="T26" fmla="*/ 2147483647 w 32"/>
                <a:gd name="T27" fmla="*/ 2147483647 h 37"/>
                <a:gd name="T28" fmla="*/ 2147483647 w 32"/>
                <a:gd name="T29" fmla="*/ 2147483647 h 37"/>
                <a:gd name="T30" fmla="*/ 2147483647 w 32"/>
                <a:gd name="T31" fmla="*/ 2147483647 h 37"/>
                <a:gd name="T32" fmla="*/ 2147483647 w 32"/>
                <a:gd name="T33" fmla="*/ 2147483647 h 37"/>
                <a:gd name="T34" fmla="*/ 2147483647 w 32"/>
                <a:gd name="T35" fmla="*/ 2147483647 h 37"/>
                <a:gd name="T36" fmla="*/ 2147483647 w 32"/>
                <a:gd name="T37" fmla="*/ 2147483647 h 37"/>
                <a:gd name="T38" fmla="*/ 2147483647 w 32"/>
                <a:gd name="T39" fmla="*/ 2147483647 h 37"/>
                <a:gd name="T40" fmla="*/ 0 w 32"/>
                <a:gd name="T41" fmla="*/ 2147483647 h 37"/>
                <a:gd name="T42" fmla="*/ 0 w 32"/>
                <a:gd name="T43" fmla="*/ 2147483647 h 37"/>
                <a:gd name="T44" fmla="*/ 2147483647 w 32"/>
                <a:gd name="T45" fmla="*/ 2147483647 h 37"/>
                <a:gd name="T46" fmla="*/ 2147483647 w 32"/>
                <a:gd name="T47" fmla="*/ 2147483647 h 37"/>
                <a:gd name="T48" fmla="*/ 2147483647 w 32"/>
                <a:gd name="T49" fmla="*/ 2147483647 h 37"/>
                <a:gd name="T50" fmla="*/ 2147483647 w 32"/>
                <a:gd name="T51" fmla="*/ 2147483647 h 37"/>
                <a:gd name="T52" fmla="*/ 2147483647 w 32"/>
                <a:gd name="T53" fmla="*/ 2147483647 h 37"/>
                <a:gd name="T54" fmla="*/ 2147483647 w 32"/>
                <a:gd name="T55" fmla="*/ 0 h 37"/>
                <a:gd name="T56" fmla="*/ 2147483647 w 32"/>
                <a:gd name="T57" fmla="*/ 0 h 37"/>
                <a:gd name="T58" fmla="*/ 2147483647 w 32"/>
                <a:gd name="T59" fmla="*/ 0 h 37"/>
                <a:gd name="T60" fmla="*/ 2147483647 w 32"/>
                <a:gd name="T61" fmla="*/ 2147483647 h 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
                <a:gd name="T94" fmla="*/ 0 h 37"/>
                <a:gd name="T95" fmla="*/ 32 w 32"/>
                <a:gd name="T96" fmla="*/ 37 h 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 h="37">
                  <a:moveTo>
                    <a:pt x="29" y="3"/>
                  </a:moveTo>
                  <a:lnTo>
                    <a:pt x="27" y="5"/>
                  </a:lnTo>
                  <a:lnTo>
                    <a:pt x="27" y="16"/>
                  </a:lnTo>
                  <a:lnTo>
                    <a:pt x="32" y="21"/>
                  </a:lnTo>
                  <a:lnTo>
                    <a:pt x="32" y="24"/>
                  </a:lnTo>
                  <a:lnTo>
                    <a:pt x="29" y="27"/>
                  </a:lnTo>
                  <a:lnTo>
                    <a:pt x="27" y="29"/>
                  </a:lnTo>
                  <a:lnTo>
                    <a:pt x="24" y="35"/>
                  </a:lnTo>
                  <a:lnTo>
                    <a:pt x="21" y="37"/>
                  </a:lnTo>
                  <a:lnTo>
                    <a:pt x="19" y="35"/>
                  </a:lnTo>
                  <a:lnTo>
                    <a:pt x="13" y="37"/>
                  </a:lnTo>
                  <a:lnTo>
                    <a:pt x="13" y="35"/>
                  </a:lnTo>
                  <a:lnTo>
                    <a:pt x="16" y="35"/>
                  </a:lnTo>
                  <a:lnTo>
                    <a:pt x="19" y="29"/>
                  </a:lnTo>
                  <a:lnTo>
                    <a:pt x="19" y="24"/>
                  </a:lnTo>
                  <a:lnTo>
                    <a:pt x="16" y="21"/>
                  </a:lnTo>
                  <a:lnTo>
                    <a:pt x="13" y="21"/>
                  </a:lnTo>
                  <a:lnTo>
                    <a:pt x="13" y="32"/>
                  </a:lnTo>
                  <a:lnTo>
                    <a:pt x="8" y="29"/>
                  </a:lnTo>
                  <a:lnTo>
                    <a:pt x="3" y="27"/>
                  </a:lnTo>
                  <a:lnTo>
                    <a:pt x="0" y="27"/>
                  </a:lnTo>
                  <a:lnTo>
                    <a:pt x="0" y="24"/>
                  </a:lnTo>
                  <a:lnTo>
                    <a:pt x="5" y="21"/>
                  </a:lnTo>
                  <a:lnTo>
                    <a:pt x="11" y="19"/>
                  </a:lnTo>
                  <a:lnTo>
                    <a:pt x="8" y="13"/>
                  </a:lnTo>
                  <a:lnTo>
                    <a:pt x="5" y="11"/>
                  </a:lnTo>
                  <a:lnTo>
                    <a:pt x="5" y="5"/>
                  </a:lnTo>
                  <a:lnTo>
                    <a:pt x="8" y="0"/>
                  </a:lnTo>
                  <a:lnTo>
                    <a:pt x="13" y="0"/>
                  </a:lnTo>
                  <a:lnTo>
                    <a:pt x="21" y="0"/>
                  </a:lnTo>
                  <a:lnTo>
                    <a:pt x="29" y="3"/>
                  </a:lnTo>
                  <a:close/>
                </a:path>
              </a:pathLst>
            </a:custGeom>
            <a:solidFill>
              <a:srgbClr val="FF9C85"/>
            </a:solidFill>
            <a:ln w="9525">
              <a:solidFill>
                <a:srgbClr val="000000"/>
              </a:solidFill>
              <a:round/>
              <a:headEnd/>
              <a:tailEnd/>
            </a:ln>
          </p:spPr>
          <p:txBody>
            <a:bodyPr/>
            <a:lstStyle/>
            <a:p>
              <a:endParaRPr lang="ja-JP" altLang="en-US"/>
            </a:p>
          </p:txBody>
        </p:sp>
        <p:sp>
          <p:nvSpPr>
            <p:cNvPr id="183" name="Freeform 128" descr="ざらざら"/>
            <p:cNvSpPr>
              <a:spLocks/>
            </p:cNvSpPr>
            <p:nvPr/>
          </p:nvSpPr>
          <p:spPr bwMode="auto">
            <a:xfrm>
              <a:off x="7467600" y="6661150"/>
              <a:ext cx="176213" cy="117475"/>
            </a:xfrm>
            <a:custGeom>
              <a:avLst/>
              <a:gdLst>
                <a:gd name="T0" fmla="*/ 2147483647 w 27"/>
                <a:gd name="T1" fmla="*/ 0 h 18"/>
                <a:gd name="T2" fmla="*/ 2147483647 w 27"/>
                <a:gd name="T3" fmla="*/ 2147483647 h 18"/>
                <a:gd name="T4" fmla="*/ 2147483647 w 27"/>
                <a:gd name="T5" fmla="*/ 2147483647 h 18"/>
                <a:gd name="T6" fmla="*/ 2147483647 w 27"/>
                <a:gd name="T7" fmla="*/ 2147483647 h 18"/>
                <a:gd name="T8" fmla="*/ 2147483647 w 27"/>
                <a:gd name="T9" fmla="*/ 2147483647 h 18"/>
                <a:gd name="T10" fmla="*/ 2147483647 w 27"/>
                <a:gd name="T11" fmla="*/ 2147483647 h 18"/>
                <a:gd name="T12" fmla="*/ 2147483647 w 27"/>
                <a:gd name="T13" fmla="*/ 2147483647 h 18"/>
                <a:gd name="T14" fmla="*/ 2147483647 w 27"/>
                <a:gd name="T15" fmla="*/ 2147483647 h 18"/>
                <a:gd name="T16" fmla="*/ 0 w 27"/>
                <a:gd name="T17" fmla="*/ 2147483647 h 18"/>
                <a:gd name="T18" fmla="*/ 2147483647 w 27"/>
                <a:gd name="T19" fmla="*/ 2147483647 h 18"/>
                <a:gd name="T20" fmla="*/ 2147483647 w 27"/>
                <a:gd name="T21" fmla="*/ 2147483647 h 18"/>
                <a:gd name="T22" fmla="*/ 2147483647 w 27"/>
                <a:gd name="T23" fmla="*/ 2147483647 h 18"/>
                <a:gd name="T24" fmla="*/ 2147483647 w 27"/>
                <a:gd name="T25" fmla="*/ 2147483647 h 18"/>
                <a:gd name="T26" fmla="*/ 2147483647 w 27"/>
                <a:gd name="T27" fmla="*/ 2147483647 h 18"/>
                <a:gd name="T28" fmla="*/ 2147483647 w 2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8"/>
                <a:gd name="T47" fmla="*/ 27 w 2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8">
                  <a:moveTo>
                    <a:pt x="27" y="0"/>
                  </a:moveTo>
                  <a:lnTo>
                    <a:pt x="27" y="2"/>
                  </a:lnTo>
                  <a:lnTo>
                    <a:pt x="24" y="5"/>
                  </a:lnTo>
                  <a:lnTo>
                    <a:pt x="16" y="8"/>
                  </a:lnTo>
                  <a:lnTo>
                    <a:pt x="11" y="10"/>
                  </a:lnTo>
                  <a:lnTo>
                    <a:pt x="5" y="16"/>
                  </a:lnTo>
                  <a:lnTo>
                    <a:pt x="5" y="18"/>
                  </a:lnTo>
                  <a:lnTo>
                    <a:pt x="3" y="18"/>
                  </a:lnTo>
                  <a:lnTo>
                    <a:pt x="0" y="16"/>
                  </a:lnTo>
                  <a:lnTo>
                    <a:pt x="5" y="10"/>
                  </a:lnTo>
                  <a:lnTo>
                    <a:pt x="8" y="8"/>
                  </a:lnTo>
                  <a:lnTo>
                    <a:pt x="11" y="5"/>
                  </a:lnTo>
                  <a:lnTo>
                    <a:pt x="11" y="2"/>
                  </a:lnTo>
                  <a:lnTo>
                    <a:pt x="21" y="2"/>
                  </a:lnTo>
                  <a:lnTo>
                    <a:pt x="27" y="0"/>
                  </a:lnTo>
                  <a:close/>
                </a:path>
              </a:pathLst>
            </a:custGeom>
            <a:solidFill>
              <a:srgbClr val="F59A8B"/>
            </a:solidFill>
            <a:ln w="9525">
              <a:solidFill>
                <a:srgbClr val="000000"/>
              </a:solidFill>
              <a:round/>
              <a:headEnd/>
              <a:tailEnd/>
            </a:ln>
          </p:spPr>
          <p:txBody>
            <a:bodyPr/>
            <a:lstStyle/>
            <a:p>
              <a:endParaRPr lang="ja-JP" altLang="en-US"/>
            </a:p>
          </p:txBody>
        </p:sp>
        <p:sp>
          <p:nvSpPr>
            <p:cNvPr id="184" name="Freeform 129" descr="5%"/>
            <p:cNvSpPr>
              <a:spLocks/>
            </p:cNvSpPr>
            <p:nvPr/>
          </p:nvSpPr>
          <p:spPr bwMode="auto">
            <a:xfrm>
              <a:off x="7969251" y="5997575"/>
              <a:ext cx="50800" cy="71438"/>
            </a:xfrm>
            <a:custGeom>
              <a:avLst/>
              <a:gdLst>
                <a:gd name="T0" fmla="*/ 2147483647 w 8"/>
                <a:gd name="T1" fmla="*/ 0 h 11"/>
                <a:gd name="T2" fmla="*/ 2147483647 w 8"/>
                <a:gd name="T3" fmla="*/ 2147483647 h 11"/>
                <a:gd name="T4" fmla="*/ 2147483647 w 8"/>
                <a:gd name="T5" fmla="*/ 2147483647 h 11"/>
                <a:gd name="T6" fmla="*/ 2147483647 w 8"/>
                <a:gd name="T7" fmla="*/ 2147483647 h 11"/>
                <a:gd name="T8" fmla="*/ 0 w 8"/>
                <a:gd name="T9" fmla="*/ 2147483647 h 11"/>
                <a:gd name="T10" fmla="*/ 2147483647 w 8"/>
                <a:gd name="T11" fmla="*/ 2147483647 h 11"/>
                <a:gd name="T12" fmla="*/ 2147483647 w 8"/>
                <a:gd name="T13" fmla="*/ 0 h 11"/>
                <a:gd name="T14" fmla="*/ 2147483647 w 8"/>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1"/>
                <a:gd name="T26" fmla="*/ 8 w 8"/>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1">
                  <a:moveTo>
                    <a:pt x="8" y="0"/>
                  </a:moveTo>
                  <a:lnTo>
                    <a:pt x="8" y="6"/>
                  </a:lnTo>
                  <a:lnTo>
                    <a:pt x="6" y="8"/>
                  </a:lnTo>
                  <a:lnTo>
                    <a:pt x="3" y="11"/>
                  </a:lnTo>
                  <a:lnTo>
                    <a:pt x="0" y="8"/>
                  </a:lnTo>
                  <a:lnTo>
                    <a:pt x="3" y="3"/>
                  </a:lnTo>
                  <a:lnTo>
                    <a:pt x="6" y="0"/>
                  </a:lnTo>
                  <a:lnTo>
                    <a:pt x="8" y="0"/>
                  </a:lnTo>
                  <a:close/>
                </a:path>
              </a:pathLst>
            </a:custGeom>
            <a:solidFill>
              <a:schemeClr val="bg1"/>
            </a:solidFill>
            <a:ln w="9525">
              <a:solidFill>
                <a:srgbClr val="000000"/>
              </a:solidFill>
              <a:round/>
              <a:headEnd/>
              <a:tailEnd/>
            </a:ln>
          </p:spPr>
          <p:txBody>
            <a:bodyPr/>
            <a:lstStyle/>
            <a:p>
              <a:endParaRPr lang="ja-JP" altLang="en-US"/>
            </a:p>
          </p:txBody>
        </p:sp>
        <p:sp>
          <p:nvSpPr>
            <p:cNvPr id="185" name="Line 130"/>
            <p:cNvSpPr>
              <a:spLocks noChangeShapeType="1"/>
            </p:cNvSpPr>
            <p:nvPr/>
          </p:nvSpPr>
          <p:spPr bwMode="auto">
            <a:xfrm flipV="1">
              <a:off x="7240588" y="6569075"/>
              <a:ext cx="176212" cy="228600"/>
            </a:xfrm>
            <a:prstGeom prst="line">
              <a:avLst/>
            </a:prstGeom>
            <a:noFill/>
            <a:ln w="9525">
              <a:solidFill>
                <a:srgbClr val="000000"/>
              </a:solidFill>
              <a:round/>
              <a:headEnd/>
              <a:tailEnd/>
            </a:ln>
          </p:spPr>
          <p:txBody>
            <a:bodyPr/>
            <a:lstStyle/>
            <a:p>
              <a:endParaRPr lang="ja-JP" altLang="en-US"/>
            </a:p>
          </p:txBody>
        </p:sp>
        <p:sp>
          <p:nvSpPr>
            <p:cNvPr id="186" name="Line 131"/>
            <p:cNvSpPr>
              <a:spLocks noChangeShapeType="1"/>
            </p:cNvSpPr>
            <p:nvPr/>
          </p:nvSpPr>
          <p:spPr bwMode="auto">
            <a:xfrm>
              <a:off x="7416800" y="6569075"/>
              <a:ext cx="395288" cy="1588"/>
            </a:xfrm>
            <a:prstGeom prst="line">
              <a:avLst/>
            </a:prstGeom>
            <a:noFill/>
            <a:ln w="9525">
              <a:solidFill>
                <a:srgbClr val="000000"/>
              </a:solidFill>
              <a:round/>
              <a:headEnd/>
              <a:tailEnd/>
            </a:ln>
          </p:spPr>
          <p:txBody>
            <a:bodyPr/>
            <a:lstStyle/>
            <a:p>
              <a:endParaRPr lang="ja-JP" altLang="en-US"/>
            </a:p>
          </p:txBody>
        </p:sp>
      </p:grpSp>
      <p:sp>
        <p:nvSpPr>
          <p:cNvPr id="187" name="正方形/長方形 186"/>
          <p:cNvSpPr/>
          <p:nvPr/>
        </p:nvSpPr>
        <p:spPr bwMode="auto">
          <a:xfrm>
            <a:off x="5801964" y="957262"/>
            <a:ext cx="2199060" cy="12454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defRPr/>
            </a:pPr>
            <a:r>
              <a:rPr lang="ja-JP" altLang="en-US" sz="1000" dirty="0" smtClean="0">
                <a:solidFill>
                  <a:schemeClr val="tx1"/>
                </a:solidFill>
              </a:rPr>
              <a:t>高出生率地域</a:t>
            </a:r>
            <a:endParaRPr lang="en-US" altLang="ja-JP" sz="1000" dirty="0" smtClean="0">
              <a:solidFill>
                <a:schemeClr val="tx1"/>
              </a:solidFill>
            </a:endParaRPr>
          </a:p>
          <a:p>
            <a:pPr>
              <a:defRPr/>
            </a:pPr>
            <a:r>
              <a:rPr lang="ja-JP" altLang="en-US" sz="1000" dirty="0" smtClean="0">
                <a:solidFill>
                  <a:schemeClr val="tx1"/>
                </a:solidFill>
              </a:rPr>
              <a:t>（出生率が１．５０以上の地域）</a:t>
            </a:r>
            <a:endParaRPr lang="en-US" altLang="ja-JP" sz="1000" dirty="0" smtClean="0">
              <a:solidFill>
                <a:schemeClr val="tx1"/>
              </a:solidFill>
            </a:endParaRPr>
          </a:p>
          <a:p>
            <a:pPr marL="92075" indent="-92075">
              <a:defRPr/>
            </a:pPr>
            <a:r>
              <a:rPr lang="en-US" altLang="ja-JP" sz="1000" dirty="0" smtClean="0">
                <a:solidFill>
                  <a:schemeClr val="tx1"/>
                </a:solidFill>
              </a:rPr>
              <a:t>※</a:t>
            </a:r>
            <a:r>
              <a:rPr lang="ja-JP" altLang="en-US" sz="1000" dirty="0" smtClean="0">
                <a:solidFill>
                  <a:schemeClr val="tx1"/>
                </a:solidFill>
              </a:rPr>
              <a:t>出生率</a:t>
            </a:r>
            <a:r>
              <a:rPr lang="en-US" altLang="ja-JP" sz="1000" dirty="0" smtClean="0">
                <a:solidFill>
                  <a:schemeClr val="tx1"/>
                </a:solidFill>
              </a:rPr>
              <a:t>1.50</a:t>
            </a:r>
            <a:r>
              <a:rPr lang="ja-JP" altLang="en-US" sz="1000" dirty="0" smtClean="0">
                <a:solidFill>
                  <a:schemeClr val="tx1"/>
                </a:solidFill>
              </a:rPr>
              <a:t>は</a:t>
            </a:r>
            <a:r>
              <a:rPr lang="en-US" altLang="ja-JP" sz="1000" dirty="0" smtClean="0">
                <a:solidFill>
                  <a:schemeClr val="tx1"/>
                </a:solidFill>
              </a:rPr>
              <a:t>20</a:t>
            </a:r>
            <a:r>
              <a:rPr lang="ja-JP" altLang="en-US" sz="1000" dirty="0" smtClean="0">
                <a:solidFill>
                  <a:schemeClr val="tx1"/>
                </a:solidFill>
              </a:rPr>
              <a:t>年前（</a:t>
            </a:r>
            <a:r>
              <a:rPr lang="en-US" altLang="ja-JP" sz="1000" dirty="0" smtClean="0">
                <a:solidFill>
                  <a:schemeClr val="tx1"/>
                </a:solidFill>
              </a:rPr>
              <a:t>1993</a:t>
            </a:r>
            <a:r>
              <a:rPr lang="ja-JP" altLang="en-US" sz="1000" dirty="0" smtClean="0">
                <a:solidFill>
                  <a:schemeClr val="tx1"/>
                </a:solidFill>
              </a:rPr>
              <a:t>年：バブル期終了直後）の全国平均相当</a:t>
            </a:r>
            <a:endParaRPr lang="en-US" altLang="ja-JP" sz="1000" dirty="0" smtClean="0">
              <a:solidFill>
                <a:schemeClr val="tx1"/>
              </a:solidFill>
            </a:endParaRPr>
          </a:p>
          <a:p>
            <a:pPr>
              <a:defRPr/>
            </a:pPr>
            <a:endParaRPr lang="en-US" altLang="ja-JP" sz="500" dirty="0" smtClean="0">
              <a:solidFill>
                <a:schemeClr val="tx1"/>
              </a:solidFill>
            </a:endParaRPr>
          </a:p>
          <a:p>
            <a:pPr>
              <a:defRPr/>
            </a:pPr>
            <a:r>
              <a:rPr lang="ja-JP" altLang="en-US" sz="1000" dirty="0" smtClean="0">
                <a:solidFill>
                  <a:schemeClr val="tx1"/>
                </a:solidFill>
              </a:rPr>
              <a:t>人口減少対策地域</a:t>
            </a:r>
            <a:endParaRPr lang="en-US" altLang="ja-JP" sz="1000" dirty="0" smtClean="0">
              <a:solidFill>
                <a:schemeClr val="tx1"/>
              </a:solidFill>
            </a:endParaRPr>
          </a:p>
          <a:p>
            <a:pPr>
              <a:defRPr/>
            </a:pPr>
            <a:r>
              <a:rPr lang="ja-JP" altLang="en-US" sz="1000" dirty="0" smtClean="0">
                <a:solidFill>
                  <a:schemeClr val="tx1"/>
                </a:solidFill>
              </a:rPr>
              <a:t>（人口の社会増加率が全国平均以下</a:t>
            </a:r>
            <a:r>
              <a:rPr lang="en-US" altLang="ja-JP" sz="1000" dirty="0" smtClean="0">
                <a:solidFill>
                  <a:schemeClr val="tx1"/>
                </a:solidFill>
              </a:rPr>
              <a:t/>
            </a:r>
            <a:br>
              <a:rPr lang="en-US" altLang="ja-JP" sz="1000" dirty="0" smtClean="0">
                <a:solidFill>
                  <a:schemeClr val="tx1"/>
                </a:solidFill>
              </a:rPr>
            </a:br>
            <a:r>
              <a:rPr lang="ja-JP" altLang="en-US" sz="1000" dirty="0" smtClean="0">
                <a:solidFill>
                  <a:schemeClr val="tx1"/>
                </a:solidFill>
              </a:rPr>
              <a:t>　の地域）</a:t>
            </a:r>
            <a:endParaRPr lang="en-US" altLang="ja-JP" sz="1000" dirty="0">
              <a:solidFill>
                <a:schemeClr val="tx1"/>
              </a:solidFill>
            </a:endParaRPr>
          </a:p>
        </p:txBody>
      </p:sp>
      <p:grpSp>
        <p:nvGrpSpPr>
          <p:cNvPr id="3" name="グループ化 103"/>
          <p:cNvGrpSpPr/>
          <p:nvPr/>
        </p:nvGrpSpPr>
        <p:grpSpPr>
          <a:xfrm>
            <a:off x="428596" y="1857364"/>
            <a:ext cx="4631897" cy="936997"/>
            <a:chOff x="266765" y="2543169"/>
            <a:chExt cx="6537483" cy="920887"/>
          </a:xfrm>
        </p:grpSpPr>
        <p:pic>
          <p:nvPicPr>
            <p:cNvPr id="189" name="Picture 21" descr="http://bmb.oidc.jp/images/Image/199_倉庫＿001.jpg"/>
            <p:cNvPicPr>
              <a:picLocks noChangeAspect="1" noChangeArrowheads="1"/>
            </p:cNvPicPr>
            <p:nvPr/>
          </p:nvPicPr>
          <p:blipFill>
            <a:blip r:embed="rId2" cstate="screen"/>
            <a:srcRect/>
            <a:stretch>
              <a:fillRect/>
            </a:stretch>
          </p:blipFill>
          <p:spPr bwMode="auto">
            <a:xfrm>
              <a:off x="5490065" y="3006079"/>
              <a:ext cx="1224136" cy="457977"/>
            </a:xfrm>
            <a:prstGeom prst="rect">
              <a:avLst/>
            </a:prstGeom>
            <a:noFill/>
            <a:ln w="9525">
              <a:noFill/>
              <a:miter lim="800000"/>
              <a:headEnd/>
              <a:tailEnd/>
            </a:ln>
          </p:spPr>
        </p:pic>
        <p:sp>
          <p:nvSpPr>
            <p:cNvPr id="190" name="テキスト ボックス 9"/>
            <p:cNvSpPr txBox="1">
              <a:spLocks noChangeArrowheads="1"/>
            </p:cNvSpPr>
            <p:nvPr/>
          </p:nvSpPr>
          <p:spPr bwMode="auto">
            <a:xfrm>
              <a:off x="1835696" y="2774051"/>
              <a:ext cx="1044627" cy="370381"/>
            </a:xfrm>
            <a:prstGeom prst="rect">
              <a:avLst/>
            </a:prstGeom>
            <a:noFill/>
            <a:ln w="9525">
              <a:noFill/>
              <a:miter lim="800000"/>
              <a:headEnd/>
              <a:tailEnd/>
            </a:ln>
          </p:spPr>
          <p:txBody>
            <a:bodyPr wrap="none">
              <a:spAutoFit/>
            </a:bodyPr>
            <a:lstStyle/>
            <a:p>
              <a:r>
                <a:rPr lang="ja-JP" altLang="en-US" sz="1000" b="1" dirty="0" smtClean="0"/>
                <a:t>利益還流</a:t>
              </a:r>
              <a:endParaRPr lang="en-US" altLang="ja-JP" sz="1000" b="1" dirty="0" smtClean="0"/>
            </a:p>
            <a:p>
              <a:r>
                <a:rPr lang="ja-JP" altLang="en-US" sz="1000" b="1" dirty="0" smtClean="0"/>
                <a:t>（約３兆円）</a:t>
              </a:r>
              <a:endParaRPr lang="ja-JP" altLang="en-US" sz="1000" b="1" dirty="0"/>
            </a:p>
          </p:txBody>
        </p:sp>
        <p:sp>
          <p:nvSpPr>
            <p:cNvPr id="191" name="テキスト ボックス 190"/>
            <p:cNvSpPr txBox="1"/>
            <p:nvPr/>
          </p:nvSpPr>
          <p:spPr>
            <a:xfrm>
              <a:off x="5774973" y="2873820"/>
              <a:ext cx="984634" cy="393231"/>
            </a:xfrm>
            <a:prstGeom prst="rect">
              <a:avLst/>
            </a:prstGeom>
            <a:noFill/>
          </p:spPr>
          <p:txBody>
            <a:bodyPr wrap="none">
              <a:spAutoFit/>
            </a:bodyPr>
            <a:lstStyle/>
            <a:p>
              <a:pPr>
                <a:defRPr/>
              </a:pPr>
              <a:r>
                <a:rPr lang="ja-JP" altLang="en-US" sz="1000" b="1" dirty="0" smtClean="0">
                  <a:solidFill>
                    <a:schemeClr val="tx1">
                      <a:lumMod val="85000"/>
                      <a:lumOff val="15000"/>
                    </a:schemeClr>
                  </a:solidFill>
                  <a:ea typeface="ＭＳ Ｐゴシック" charset="-128"/>
                </a:rPr>
                <a:t>研究開発</a:t>
              </a:r>
              <a:endParaRPr lang="en-US" altLang="ja-JP" sz="1000" b="1" dirty="0" smtClean="0">
                <a:solidFill>
                  <a:schemeClr val="tx1">
                    <a:lumMod val="85000"/>
                    <a:lumOff val="15000"/>
                  </a:schemeClr>
                </a:solidFill>
                <a:ea typeface="ＭＳ Ｐゴシック" charset="-128"/>
              </a:endParaRPr>
            </a:p>
            <a:p>
              <a:pPr>
                <a:defRPr/>
              </a:pPr>
              <a:r>
                <a:rPr lang="ja-JP" altLang="en-US" sz="1000" b="1" dirty="0" smtClean="0">
                  <a:solidFill>
                    <a:schemeClr val="tx1">
                      <a:lumMod val="85000"/>
                      <a:lumOff val="15000"/>
                    </a:schemeClr>
                  </a:solidFill>
                  <a:ea typeface="ＭＳ Ｐゴシック" charset="-128"/>
                </a:rPr>
                <a:t>　　　拠点</a:t>
              </a:r>
              <a:endParaRPr lang="ja-JP" altLang="en-US" sz="1000" b="1" dirty="0">
                <a:solidFill>
                  <a:schemeClr val="tx1">
                    <a:lumMod val="85000"/>
                    <a:lumOff val="15000"/>
                  </a:schemeClr>
                </a:solidFill>
                <a:ea typeface="ＭＳ Ｐゴシック" charset="-128"/>
              </a:endParaRPr>
            </a:p>
          </p:txBody>
        </p:sp>
        <p:grpSp>
          <p:nvGrpSpPr>
            <p:cNvPr id="4" name="グループ化 191"/>
            <p:cNvGrpSpPr/>
            <p:nvPr/>
          </p:nvGrpSpPr>
          <p:grpSpPr>
            <a:xfrm>
              <a:off x="266765" y="2543171"/>
              <a:ext cx="1424914" cy="884276"/>
              <a:chOff x="1009133" y="1902031"/>
              <a:chExt cx="1481026" cy="1089004"/>
            </a:xfrm>
          </p:grpSpPr>
          <p:pic>
            <p:nvPicPr>
              <p:cNvPr id="202" name="Picture 23" descr="http://freesozais.com/free/i_structure/structure_016.jpg"/>
              <p:cNvPicPr>
                <a:picLocks noChangeAspect="1" noChangeArrowheads="1"/>
              </p:cNvPicPr>
              <p:nvPr/>
            </p:nvPicPr>
            <p:blipFill>
              <a:blip r:embed="rId3" cstate="screen"/>
              <a:srcRect/>
              <a:stretch>
                <a:fillRect/>
              </a:stretch>
            </p:blipFill>
            <p:spPr bwMode="auto">
              <a:xfrm>
                <a:off x="1726525" y="2227795"/>
                <a:ext cx="763241" cy="763240"/>
              </a:xfrm>
              <a:prstGeom prst="rect">
                <a:avLst/>
              </a:prstGeom>
              <a:noFill/>
              <a:ln w="9525">
                <a:noFill/>
                <a:miter lim="800000"/>
                <a:headEnd/>
                <a:tailEnd/>
              </a:ln>
            </p:spPr>
          </p:pic>
          <p:sp>
            <p:nvSpPr>
              <p:cNvPr id="203" name="正方形/長方形 202"/>
              <p:cNvSpPr/>
              <p:nvPr/>
            </p:nvSpPr>
            <p:spPr>
              <a:xfrm>
                <a:off x="1080571" y="2116344"/>
                <a:ext cx="1409588" cy="84984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p>
            </p:txBody>
          </p:sp>
          <p:sp>
            <p:nvSpPr>
              <p:cNvPr id="204" name="円/楕円 203"/>
              <p:cNvSpPr/>
              <p:nvPr/>
            </p:nvSpPr>
            <p:spPr>
              <a:xfrm>
                <a:off x="1009133" y="1902031"/>
                <a:ext cx="987088" cy="288998"/>
              </a:xfrm>
              <a:prstGeom prst="ellipse">
                <a:avLst/>
              </a:prstGeom>
              <a:ln/>
            </p:spPr>
            <p:style>
              <a:lnRef idx="1">
                <a:schemeClr val="accent1"/>
              </a:lnRef>
              <a:fillRef idx="2">
                <a:schemeClr val="accent1"/>
              </a:fillRef>
              <a:effectRef idx="1">
                <a:schemeClr val="accent1"/>
              </a:effectRef>
              <a:fontRef idx="minor">
                <a:schemeClr val="dk1"/>
              </a:fontRef>
            </p:style>
            <p:txBody>
              <a:bodyPr lIns="36000" rIns="36000" anchor="ctr"/>
              <a:lstStyle/>
              <a:p>
                <a:pPr algn="ctr">
                  <a:defRPr/>
                </a:pPr>
                <a:r>
                  <a:rPr lang="ja-JP" altLang="en-US" sz="1000" b="1" dirty="0">
                    <a:solidFill>
                      <a:schemeClr val="tx1"/>
                    </a:solidFill>
                  </a:rPr>
                  <a:t>海　外</a:t>
                </a:r>
              </a:p>
            </p:txBody>
          </p:sp>
          <p:sp>
            <p:nvSpPr>
              <p:cNvPr id="205" name="テキスト ボックス 204"/>
              <p:cNvSpPr txBox="1"/>
              <p:nvPr/>
            </p:nvSpPr>
            <p:spPr>
              <a:xfrm>
                <a:off x="1009133" y="2227793"/>
                <a:ext cx="963940" cy="280696"/>
              </a:xfrm>
              <a:prstGeom prst="rect">
                <a:avLst/>
              </a:prstGeom>
              <a:noFill/>
            </p:spPr>
            <p:txBody>
              <a:bodyPr wrap="none">
                <a:spAutoFit/>
              </a:bodyPr>
              <a:lstStyle/>
              <a:p>
                <a:pPr>
                  <a:defRPr/>
                </a:pPr>
                <a:r>
                  <a:rPr lang="ja-JP" altLang="en-US" sz="1000" b="1" dirty="0" smtClean="0">
                    <a:solidFill>
                      <a:schemeClr val="tx1">
                        <a:lumMod val="85000"/>
                        <a:lumOff val="15000"/>
                      </a:schemeClr>
                    </a:solidFill>
                    <a:ea typeface="ＭＳ Ｐゴシック" charset="-128"/>
                  </a:rPr>
                  <a:t>生産拠点</a:t>
                </a:r>
                <a:endParaRPr lang="ja-JP" altLang="en-US" sz="1000" b="1" dirty="0">
                  <a:solidFill>
                    <a:schemeClr val="tx1">
                      <a:lumMod val="85000"/>
                      <a:lumOff val="15000"/>
                    </a:schemeClr>
                  </a:solidFill>
                  <a:ea typeface="ＭＳ Ｐゴシック" charset="-128"/>
                </a:endParaRPr>
              </a:p>
            </p:txBody>
          </p:sp>
        </p:grpSp>
        <p:sp>
          <p:nvSpPr>
            <p:cNvPr id="193" name="正方形/長方形 192"/>
            <p:cNvSpPr/>
            <p:nvPr/>
          </p:nvSpPr>
          <p:spPr>
            <a:xfrm>
              <a:off x="2837254" y="2717191"/>
              <a:ext cx="1446714" cy="69007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p>
          </p:txBody>
        </p:sp>
        <p:pic>
          <p:nvPicPr>
            <p:cNvPr id="194" name="Picture 2"/>
            <p:cNvPicPr>
              <a:picLocks noChangeAspect="1" noChangeArrowheads="1"/>
            </p:cNvPicPr>
            <p:nvPr/>
          </p:nvPicPr>
          <p:blipFill>
            <a:blip r:embed="rId4" cstate="screen"/>
            <a:srcRect/>
            <a:stretch>
              <a:fillRect/>
            </a:stretch>
          </p:blipFill>
          <p:spPr bwMode="auto">
            <a:xfrm>
              <a:off x="3588453" y="2668781"/>
              <a:ext cx="667014" cy="734080"/>
            </a:xfrm>
            <a:prstGeom prst="rect">
              <a:avLst/>
            </a:prstGeom>
            <a:noFill/>
            <a:ln w="9525">
              <a:noFill/>
              <a:miter lim="800000"/>
              <a:headEnd/>
              <a:tailEnd/>
            </a:ln>
          </p:spPr>
        </p:pic>
        <p:sp>
          <p:nvSpPr>
            <p:cNvPr id="195" name="テキスト ボックス 194"/>
            <p:cNvSpPr txBox="1"/>
            <p:nvPr/>
          </p:nvSpPr>
          <p:spPr>
            <a:xfrm>
              <a:off x="2974716" y="2833207"/>
              <a:ext cx="586456" cy="227926"/>
            </a:xfrm>
            <a:prstGeom prst="rect">
              <a:avLst/>
            </a:prstGeom>
            <a:noFill/>
          </p:spPr>
          <p:txBody>
            <a:bodyPr wrap="none">
              <a:spAutoFit/>
            </a:bodyPr>
            <a:lstStyle/>
            <a:p>
              <a:pPr>
                <a:defRPr/>
              </a:pPr>
              <a:r>
                <a:rPr lang="ja-JP" altLang="en-US" sz="1000" b="1" dirty="0" smtClean="0">
                  <a:solidFill>
                    <a:schemeClr val="tx1">
                      <a:lumMod val="85000"/>
                      <a:lumOff val="15000"/>
                    </a:schemeClr>
                  </a:solidFill>
                  <a:ea typeface="ＭＳ Ｐゴシック" charset="-128"/>
                </a:rPr>
                <a:t>本社</a:t>
              </a:r>
              <a:endParaRPr lang="ja-JP" altLang="en-US" sz="1000" b="1" dirty="0">
                <a:solidFill>
                  <a:schemeClr val="tx1">
                    <a:lumMod val="85000"/>
                    <a:lumOff val="15000"/>
                  </a:schemeClr>
                </a:solidFill>
                <a:ea typeface="ＭＳ Ｐゴシック" charset="-128"/>
              </a:endParaRPr>
            </a:p>
          </p:txBody>
        </p:sp>
        <p:sp>
          <p:nvSpPr>
            <p:cNvPr id="196" name="下カーブ矢印 195"/>
            <p:cNvSpPr/>
            <p:nvPr/>
          </p:nvSpPr>
          <p:spPr>
            <a:xfrm rot="10800000" flipH="1">
              <a:off x="1691302" y="3006078"/>
              <a:ext cx="1614475" cy="360890"/>
            </a:xfrm>
            <a:prstGeom prst="curvedDownArrow">
              <a:avLst>
                <a:gd name="adj1" fmla="val 48290"/>
                <a:gd name="adj2" fmla="val 110566"/>
                <a:gd name="adj3" fmla="val 50995"/>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solidFill>
                  <a:schemeClr val="tx1"/>
                </a:solidFill>
              </a:endParaRPr>
            </a:p>
          </p:txBody>
        </p:sp>
        <p:sp>
          <p:nvSpPr>
            <p:cNvPr id="197" name="正方形/長方形 196"/>
            <p:cNvSpPr/>
            <p:nvPr/>
          </p:nvSpPr>
          <p:spPr>
            <a:xfrm>
              <a:off x="5436096" y="2717190"/>
              <a:ext cx="1368152" cy="69007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p>
          </p:txBody>
        </p:sp>
        <p:sp>
          <p:nvSpPr>
            <p:cNvPr id="198" name="円/楕円 197"/>
            <p:cNvSpPr/>
            <p:nvPr/>
          </p:nvSpPr>
          <p:spPr>
            <a:xfrm>
              <a:off x="5367366" y="2601175"/>
              <a:ext cx="1150733" cy="290039"/>
            </a:xfrm>
            <a:prstGeom prst="ellipse">
              <a:avLst/>
            </a:prstGeom>
            <a:ln/>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ja-JP" altLang="en-US" sz="1000" b="1" dirty="0" smtClean="0">
                  <a:solidFill>
                    <a:schemeClr val="tx1"/>
                  </a:solidFill>
                </a:rPr>
                <a:t>国　内</a:t>
              </a:r>
              <a:r>
                <a:rPr lang="en-US" altLang="ja-JP" sz="1000" b="1" dirty="0" smtClean="0">
                  <a:solidFill>
                    <a:schemeClr val="tx1"/>
                  </a:solidFill>
                </a:rPr>
                <a:t/>
              </a:r>
              <a:br>
                <a:rPr lang="en-US" altLang="ja-JP" sz="1000" b="1" dirty="0" smtClean="0">
                  <a:solidFill>
                    <a:schemeClr val="tx1"/>
                  </a:solidFill>
                </a:rPr>
              </a:br>
              <a:r>
                <a:rPr lang="ja-JP" altLang="en-US" sz="1000" b="1" dirty="0" smtClean="0">
                  <a:solidFill>
                    <a:schemeClr val="tx1"/>
                  </a:solidFill>
                </a:rPr>
                <a:t>（地　方）</a:t>
              </a:r>
              <a:endParaRPr lang="ja-JP" altLang="en-US" sz="1000" b="1" dirty="0">
                <a:solidFill>
                  <a:schemeClr val="tx1"/>
                </a:solidFill>
              </a:endParaRPr>
            </a:p>
          </p:txBody>
        </p:sp>
        <p:sp>
          <p:nvSpPr>
            <p:cNvPr id="199" name="下カーブ矢印 198"/>
            <p:cNvSpPr/>
            <p:nvPr/>
          </p:nvSpPr>
          <p:spPr>
            <a:xfrm rot="10800000" flipH="1">
              <a:off x="4283969" y="3044803"/>
              <a:ext cx="1396034" cy="291926"/>
            </a:xfrm>
            <a:prstGeom prst="curvedDownArrow">
              <a:avLst>
                <a:gd name="adj1" fmla="val 48290"/>
                <a:gd name="adj2" fmla="val 110566"/>
                <a:gd name="adj3" fmla="val 50995"/>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solidFill>
                  <a:schemeClr val="tx1"/>
                </a:solidFill>
              </a:endParaRPr>
            </a:p>
          </p:txBody>
        </p:sp>
        <p:sp>
          <p:nvSpPr>
            <p:cNvPr id="200" name="テキスト ボックス 9"/>
            <p:cNvSpPr txBox="1">
              <a:spLocks noChangeArrowheads="1"/>
            </p:cNvSpPr>
            <p:nvPr/>
          </p:nvSpPr>
          <p:spPr bwMode="auto">
            <a:xfrm>
              <a:off x="4355976" y="2708919"/>
              <a:ext cx="1000572" cy="370381"/>
            </a:xfrm>
            <a:prstGeom prst="rect">
              <a:avLst/>
            </a:prstGeom>
            <a:noFill/>
            <a:ln w="9525">
              <a:noFill/>
              <a:miter lim="800000"/>
              <a:headEnd/>
              <a:tailEnd/>
            </a:ln>
          </p:spPr>
          <p:txBody>
            <a:bodyPr wrap="square">
              <a:spAutoFit/>
            </a:bodyPr>
            <a:lstStyle/>
            <a:p>
              <a:pPr algn="ctr"/>
              <a:r>
                <a:rPr lang="ja-JP" altLang="en-US" sz="1000" b="1" dirty="0" smtClean="0"/>
                <a:t>指定地域　　</a:t>
              </a:r>
              <a:r>
                <a:rPr lang="ja-JP" altLang="en-US" sz="1000" b="1" dirty="0" err="1" smtClean="0"/>
                <a:t>への</a:t>
              </a:r>
              <a:r>
                <a:rPr lang="ja-JP" altLang="en-US" sz="1000" b="1" dirty="0" smtClean="0"/>
                <a:t>投資</a:t>
              </a:r>
              <a:endParaRPr lang="ja-JP" altLang="en-US" sz="1000" b="1" dirty="0"/>
            </a:p>
          </p:txBody>
        </p:sp>
        <p:sp>
          <p:nvSpPr>
            <p:cNvPr id="201" name="円/楕円 200"/>
            <p:cNvSpPr/>
            <p:nvPr/>
          </p:nvSpPr>
          <p:spPr>
            <a:xfrm>
              <a:off x="2699792" y="2543169"/>
              <a:ext cx="995124" cy="290039"/>
            </a:xfrm>
            <a:prstGeom prst="ellipse">
              <a:avLst/>
            </a:prstGeom>
            <a:ln/>
          </p:spPr>
          <p:style>
            <a:lnRef idx="1">
              <a:schemeClr val="accent3"/>
            </a:lnRef>
            <a:fillRef idx="2">
              <a:schemeClr val="accent3"/>
            </a:fillRef>
            <a:effectRef idx="1">
              <a:schemeClr val="accent3"/>
            </a:effectRef>
            <a:fontRef idx="minor">
              <a:schemeClr val="dk1"/>
            </a:fontRef>
          </p:style>
          <p:txBody>
            <a:bodyPr lIns="0" rIns="0" anchor="ctr"/>
            <a:lstStyle/>
            <a:p>
              <a:pPr algn="ctr">
                <a:defRPr/>
              </a:pPr>
              <a:r>
                <a:rPr lang="ja-JP" altLang="en-US" sz="1000" b="1" dirty="0" smtClean="0">
                  <a:solidFill>
                    <a:schemeClr val="tx1"/>
                  </a:solidFill>
                </a:rPr>
                <a:t>国　内</a:t>
              </a:r>
              <a:r>
                <a:rPr lang="en-US" altLang="ja-JP" sz="1000" b="1" dirty="0" smtClean="0">
                  <a:solidFill>
                    <a:schemeClr val="tx1"/>
                  </a:solidFill>
                </a:rPr>
                <a:t/>
              </a:r>
              <a:br>
                <a:rPr lang="en-US" altLang="ja-JP" sz="1000" b="1" dirty="0" smtClean="0">
                  <a:solidFill>
                    <a:schemeClr val="tx1"/>
                  </a:solidFill>
                </a:rPr>
              </a:br>
              <a:r>
                <a:rPr lang="ja-JP" altLang="en-US" sz="1000" b="1" dirty="0" smtClean="0">
                  <a:solidFill>
                    <a:schemeClr val="tx1"/>
                  </a:solidFill>
                </a:rPr>
                <a:t>（都　市）</a:t>
              </a:r>
              <a:endParaRPr lang="ja-JP" altLang="en-US" sz="1000" b="1" dirty="0">
                <a:solidFill>
                  <a:schemeClr val="tx1"/>
                </a:solidFill>
              </a:endParaRPr>
            </a:p>
          </p:txBody>
        </p:sp>
      </p:grpSp>
      <p:sp>
        <p:nvSpPr>
          <p:cNvPr id="206" name="角丸四角形 205"/>
          <p:cNvSpPr/>
          <p:nvPr/>
        </p:nvSpPr>
        <p:spPr>
          <a:xfrm>
            <a:off x="5357818" y="690562"/>
            <a:ext cx="3468718" cy="166670"/>
          </a:xfrm>
          <a:prstGeom prst="roundRect">
            <a:avLst>
              <a:gd name="adj" fmla="val 27282"/>
            </a:avLst>
          </a:prstGeom>
          <a:solidFill>
            <a:schemeClr val="accent1">
              <a:lumMod val="20000"/>
              <a:lumOff val="8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100" dirty="0" smtClean="0">
                <a:solidFill>
                  <a:schemeClr val="tx1"/>
                </a:solidFill>
                <a:latin typeface="+mj-ea"/>
              </a:rPr>
              <a:t>分散立地促進地域（高出生率および人口減少対策地域）</a:t>
            </a:r>
            <a:endParaRPr lang="ja-JP" altLang="en-US" sz="1100" dirty="0">
              <a:solidFill>
                <a:schemeClr val="tx1"/>
              </a:solidFill>
            </a:endParaRPr>
          </a:p>
        </p:txBody>
      </p:sp>
      <p:grpSp>
        <p:nvGrpSpPr>
          <p:cNvPr id="5" name="グループ化 206"/>
          <p:cNvGrpSpPr/>
          <p:nvPr/>
        </p:nvGrpSpPr>
        <p:grpSpPr>
          <a:xfrm>
            <a:off x="144494" y="285728"/>
            <a:ext cx="8928100" cy="298472"/>
            <a:chOff x="0" y="-234968"/>
            <a:chExt cx="8928100" cy="298472"/>
          </a:xfrm>
        </p:grpSpPr>
        <p:sp>
          <p:nvSpPr>
            <p:cNvPr id="208" name="正方形/長方形 207"/>
            <p:cNvSpPr/>
            <p:nvPr/>
          </p:nvSpPr>
          <p:spPr>
            <a:xfrm>
              <a:off x="0" y="-234968"/>
              <a:ext cx="8928100" cy="298472"/>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209" name="正方形/長方形 208"/>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１－１</a:t>
              </a:r>
              <a:endParaRPr lang="ja-JP" altLang="en-US" sz="1400" b="1" dirty="0">
                <a:solidFill>
                  <a:schemeClr val="tx1"/>
                </a:solidFill>
                <a:latin typeface="ＭＳ ゴシック" pitchFamily="49" charset="-128"/>
                <a:ea typeface="ＭＳ ゴシック" pitchFamily="49" charset="-128"/>
              </a:endParaRPr>
            </a:p>
          </p:txBody>
        </p:sp>
        <p:sp>
          <p:nvSpPr>
            <p:cNvPr id="210" name="正方形/長方形 209"/>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研究開発拠点の分散立地</a:t>
              </a:r>
              <a:r>
                <a:rPr lang="en-US" altLang="ja-JP" sz="1400" dirty="0" smtClean="0">
                  <a:solidFill>
                    <a:schemeClr val="tx1"/>
                  </a:solidFill>
                </a:rPr>
                <a:t>	</a:t>
              </a:r>
              <a:endParaRPr lang="ja-JP" altLang="en-US" sz="1400" b="1" dirty="0">
                <a:solidFill>
                  <a:schemeClr val="tx1"/>
                </a:solidFill>
                <a:latin typeface="ＭＳ ゴシック" pitchFamily="49" charset="-128"/>
                <a:ea typeface="ＭＳ ゴシック" pitchFamily="49" charset="-128"/>
              </a:endParaRPr>
            </a:p>
          </p:txBody>
        </p:sp>
      </p:grpSp>
      <p:sp>
        <p:nvSpPr>
          <p:cNvPr id="211" name="正方形/長方形 210"/>
          <p:cNvSpPr/>
          <p:nvPr/>
        </p:nvSpPr>
        <p:spPr>
          <a:xfrm>
            <a:off x="203200" y="3394080"/>
            <a:ext cx="8740775" cy="1892308"/>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214" name="テキスト ボックス 28"/>
          <p:cNvSpPr txBox="1">
            <a:spLocks noChangeArrowheads="1"/>
          </p:cNvSpPr>
          <p:nvPr/>
        </p:nvSpPr>
        <p:spPr bwMode="auto">
          <a:xfrm>
            <a:off x="214282" y="3491543"/>
            <a:ext cx="3786214" cy="692497"/>
          </a:xfrm>
          <a:prstGeom prst="rect">
            <a:avLst/>
          </a:prstGeom>
          <a:noFill/>
          <a:ln w="9525">
            <a:noFill/>
            <a:miter lim="800000"/>
            <a:headEnd/>
            <a:tailEnd/>
          </a:ln>
        </p:spPr>
        <p:txBody>
          <a:bodyPr wrap="square" lIns="72000" rIns="36000">
            <a:spAutoFit/>
          </a:bodyPr>
          <a:lstStyle/>
          <a:p>
            <a:pPr marL="85725" indent="-85725" eaLnBrk="0" hangingPunct="0">
              <a:spcBef>
                <a:spcPts val="0"/>
              </a:spcBef>
              <a:spcAft>
                <a:spcPts val="0"/>
              </a:spcAft>
              <a:defRPr/>
            </a:pPr>
            <a:r>
              <a:rPr lang="ja-JP" altLang="en-US" sz="1200" dirty="0" smtClean="0">
                <a:latin typeface="ＭＳ Ｐゴシック" charset="-128"/>
              </a:rPr>
              <a:t>○企業誘致にかかる優遇税制の創設</a:t>
            </a:r>
            <a:endParaRPr lang="en-US" altLang="ja-JP" sz="1200" dirty="0" smtClean="0">
              <a:latin typeface="ＭＳ Ｐゴシック" charset="-128"/>
            </a:endParaRPr>
          </a:p>
          <a:p>
            <a:pPr marL="85725" indent="-85725" eaLnBrk="0" hangingPunct="0">
              <a:spcBef>
                <a:spcPts val="0"/>
              </a:spcBef>
              <a:spcAft>
                <a:spcPts val="0"/>
              </a:spcAft>
              <a:defRPr/>
            </a:pPr>
            <a:endParaRPr lang="en-US" altLang="ja-JP" sz="300" dirty="0" smtClean="0">
              <a:latin typeface="ＭＳ Ｐゴシック" charset="-128"/>
            </a:endParaRPr>
          </a:p>
          <a:p>
            <a:pPr marL="261938" indent="-90488">
              <a:spcBef>
                <a:spcPts val="0"/>
              </a:spcBef>
              <a:spcAft>
                <a:spcPts val="0"/>
              </a:spcAft>
              <a:defRPr/>
            </a:pPr>
            <a:r>
              <a:rPr lang="ja-JP" altLang="en-US" sz="1200" dirty="0" smtClean="0">
                <a:latin typeface="ＭＳ Ｐ明朝" pitchFamily="18" charset="-128"/>
                <a:ea typeface="ＭＳ Ｐ明朝" pitchFamily="18" charset="-128"/>
              </a:rPr>
              <a:t>　</a:t>
            </a:r>
            <a:r>
              <a:rPr lang="ja-JP" altLang="ja-JP" sz="1200" dirty="0" smtClean="0">
                <a:latin typeface="ＭＳ Ｐ明朝" pitchFamily="18" charset="-128"/>
                <a:ea typeface="ＭＳ Ｐ明朝" pitchFamily="18" charset="-128"/>
              </a:rPr>
              <a:t>企業誘致のインセンティブを高めるため、補助金等の益金不算入制度を、地方に分散立地する企業に適用</a:t>
            </a:r>
            <a:endParaRPr lang="en-US" altLang="ja-JP" sz="1200" dirty="0" smtClean="0">
              <a:latin typeface="ＭＳ Ｐ明朝" pitchFamily="18" charset="-128"/>
              <a:ea typeface="ＭＳ Ｐ明朝" pitchFamily="18" charset="-128"/>
            </a:endParaRPr>
          </a:p>
        </p:txBody>
      </p:sp>
      <p:sp>
        <p:nvSpPr>
          <p:cNvPr id="215" name="テキスト ボックス 214"/>
          <p:cNvSpPr txBox="1"/>
          <p:nvPr/>
        </p:nvSpPr>
        <p:spPr>
          <a:xfrm>
            <a:off x="4000496" y="3429000"/>
            <a:ext cx="4429156" cy="261610"/>
          </a:xfrm>
          <a:prstGeom prst="rect">
            <a:avLst/>
          </a:prstGeom>
          <a:noFill/>
        </p:spPr>
        <p:txBody>
          <a:bodyPr wrap="square" rtlCol="0">
            <a:spAutoFit/>
          </a:bodyPr>
          <a:lstStyle/>
          <a:p>
            <a:r>
              <a:rPr lang="ja-JP" altLang="en-US" sz="1100" dirty="0" smtClean="0">
                <a:latin typeface="ＭＳ Ｐ明朝" pitchFamily="18" charset="-128"/>
                <a:ea typeface="ＭＳ Ｐ明朝" pitchFamily="18" charset="-128"/>
              </a:rPr>
              <a:t>≪試算前提≫　・</a:t>
            </a:r>
            <a:r>
              <a:rPr kumimoji="1" lang="ja-JP" altLang="en-US" sz="1100" dirty="0" smtClean="0">
                <a:latin typeface="ＭＳ Ｐ明朝" pitchFamily="18" charset="-128"/>
                <a:ea typeface="ＭＳ Ｐ明朝" pitchFamily="18" charset="-128"/>
              </a:rPr>
              <a:t>工場建設費</a:t>
            </a:r>
            <a:r>
              <a:rPr kumimoji="1" lang="en-US" altLang="ja-JP" sz="1100" dirty="0" smtClean="0">
                <a:latin typeface="ＭＳ Ｐ明朝" pitchFamily="18" charset="-128"/>
                <a:ea typeface="ＭＳ Ｐ明朝" pitchFamily="18" charset="-128"/>
              </a:rPr>
              <a:t>100</a:t>
            </a:r>
            <a:r>
              <a:rPr kumimoji="1" lang="ja-JP" altLang="en-US" sz="1100" dirty="0" smtClean="0">
                <a:latin typeface="ＭＳ Ｐ明朝" pitchFamily="18" charset="-128"/>
                <a:ea typeface="ＭＳ Ｐ明朝" pitchFamily="18" charset="-128"/>
              </a:rPr>
              <a:t>億円、</a:t>
            </a:r>
            <a:r>
              <a:rPr lang="ja-JP" altLang="en-US" sz="1100" dirty="0" smtClean="0">
                <a:latin typeface="ＭＳ Ｐ明朝" pitchFamily="18" charset="-128"/>
                <a:ea typeface="ＭＳ Ｐ明朝" pitchFamily="18" charset="-128"/>
              </a:rPr>
              <a:t>補助金</a:t>
            </a:r>
            <a:r>
              <a:rPr lang="en-US" altLang="ja-JP" sz="1100" dirty="0" smtClean="0">
                <a:latin typeface="ＭＳ Ｐ明朝" pitchFamily="18" charset="-128"/>
                <a:ea typeface="ＭＳ Ｐ明朝" pitchFamily="18" charset="-128"/>
              </a:rPr>
              <a:t>50</a:t>
            </a:r>
            <a:r>
              <a:rPr lang="ja-JP" altLang="en-US" sz="1100" dirty="0" smtClean="0">
                <a:latin typeface="ＭＳ Ｐ明朝" pitchFamily="18" charset="-128"/>
                <a:ea typeface="ＭＳ Ｐ明朝" pitchFamily="18" charset="-128"/>
              </a:rPr>
              <a:t>億円、</a:t>
            </a:r>
            <a:r>
              <a:rPr kumimoji="1" lang="ja-JP" altLang="en-US" sz="1100" dirty="0" smtClean="0">
                <a:latin typeface="ＭＳ Ｐ明朝" pitchFamily="18" charset="-128"/>
                <a:ea typeface="ＭＳ Ｐ明朝" pitchFamily="18" charset="-128"/>
              </a:rPr>
              <a:t>税率</a:t>
            </a:r>
            <a:r>
              <a:rPr kumimoji="1" lang="en-US" altLang="ja-JP" sz="1100" dirty="0" smtClean="0">
                <a:latin typeface="ＭＳ Ｐ明朝" pitchFamily="18" charset="-128"/>
                <a:ea typeface="ＭＳ Ｐ明朝" pitchFamily="18" charset="-128"/>
              </a:rPr>
              <a:t>10%</a:t>
            </a:r>
            <a:r>
              <a:rPr kumimoji="1" lang="ja-JP" altLang="en-US" sz="1100" dirty="0" smtClean="0">
                <a:latin typeface="ＭＳ Ｐ明朝" pitchFamily="18" charset="-128"/>
                <a:ea typeface="ＭＳ Ｐ明朝" pitchFamily="18" charset="-128"/>
              </a:rPr>
              <a:t>と想定</a:t>
            </a:r>
            <a:endParaRPr kumimoji="1" lang="en-US" altLang="ja-JP" sz="1100" dirty="0" smtClean="0">
              <a:latin typeface="ＭＳ Ｐ明朝" pitchFamily="18" charset="-128"/>
              <a:ea typeface="ＭＳ Ｐ明朝" pitchFamily="18" charset="-128"/>
            </a:endParaRPr>
          </a:p>
        </p:txBody>
      </p:sp>
      <p:sp>
        <p:nvSpPr>
          <p:cNvPr id="216" name="フローチャート: 処理 215"/>
          <p:cNvSpPr/>
          <p:nvPr/>
        </p:nvSpPr>
        <p:spPr>
          <a:xfrm>
            <a:off x="6072198" y="4029072"/>
            <a:ext cx="1009712" cy="325753"/>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dirty="0" smtClean="0">
                <a:latin typeface="ＭＳ Ｐ明朝" pitchFamily="18" charset="-128"/>
                <a:ea typeface="ＭＳ Ｐ明朝" pitchFamily="18" charset="-128"/>
              </a:rPr>
              <a:t>益金</a:t>
            </a:r>
            <a:r>
              <a:rPr kumimoji="1" lang="en-US" altLang="ja-JP" sz="1100" dirty="0" smtClean="0">
                <a:latin typeface="ＭＳ Ｐ明朝" pitchFamily="18" charset="-128"/>
                <a:ea typeface="ＭＳ Ｐ明朝" pitchFamily="18" charset="-128"/>
              </a:rPr>
              <a:t>50</a:t>
            </a:r>
            <a:r>
              <a:rPr kumimoji="1" lang="ja-JP" altLang="en-US" sz="1100" dirty="0" smtClean="0">
                <a:latin typeface="ＭＳ Ｐ明朝" pitchFamily="18" charset="-128"/>
                <a:ea typeface="ＭＳ Ｐ明朝" pitchFamily="18" charset="-128"/>
              </a:rPr>
              <a:t>億円</a:t>
            </a:r>
            <a:endParaRPr kumimoji="1" lang="en-US" altLang="ja-JP" sz="1100" dirty="0" smtClean="0">
              <a:latin typeface="ＭＳ Ｐ明朝" pitchFamily="18" charset="-128"/>
              <a:ea typeface="ＭＳ Ｐ明朝" pitchFamily="18" charset="-128"/>
            </a:endParaRPr>
          </a:p>
          <a:p>
            <a:pPr algn="ctr"/>
            <a:r>
              <a:rPr lang="ja-JP" altLang="en-US" sz="1100" dirty="0" smtClean="0">
                <a:latin typeface="ＭＳ Ｐ明朝" pitchFamily="18" charset="-128"/>
                <a:ea typeface="ＭＳ Ｐ明朝" pitchFamily="18" charset="-128"/>
              </a:rPr>
              <a:t>（補助金）</a:t>
            </a:r>
            <a:endParaRPr kumimoji="1" lang="ja-JP" altLang="en-US" sz="1100" dirty="0">
              <a:latin typeface="ＭＳ Ｐ明朝" pitchFamily="18" charset="-128"/>
              <a:ea typeface="ＭＳ Ｐ明朝" pitchFamily="18" charset="-128"/>
            </a:endParaRPr>
          </a:p>
        </p:txBody>
      </p:sp>
      <p:sp>
        <p:nvSpPr>
          <p:cNvPr id="217" name="フローチャート: 処理 216"/>
          <p:cNvSpPr/>
          <p:nvPr/>
        </p:nvSpPr>
        <p:spPr>
          <a:xfrm>
            <a:off x="6072199" y="3689388"/>
            <a:ext cx="1006535" cy="339684"/>
          </a:xfrm>
          <a:prstGeom prst="flowChartProcess">
            <a:avLst/>
          </a:prstGeom>
          <a:ln w="12700">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100" dirty="0" smtClean="0">
                <a:latin typeface="ＭＳ Ｐ明朝" pitchFamily="18" charset="-128"/>
                <a:ea typeface="ＭＳ Ｐ明朝" pitchFamily="18" charset="-128"/>
              </a:rPr>
              <a:t>損金・益金差額</a:t>
            </a:r>
            <a:endParaRPr kumimoji="1" lang="en-US" altLang="ja-JP" sz="1100" dirty="0" smtClean="0">
              <a:latin typeface="ＭＳ Ｐ明朝" pitchFamily="18" charset="-128"/>
              <a:ea typeface="ＭＳ Ｐ明朝" pitchFamily="18" charset="-128"/>
            </a:endParaRPr>
          </a:p>
          <a:p>
            <a:pPr algn="ctr"/>
            <a:r>
              <a:rPr lang="ja-JP" altLang="en-US" sz="1100" dirty="0" smtClean="0">
                <a:latin typeface="ＭＳ Ｐ明朝" pitchFamily="18" charset="-128"/>
                <a:ea typeface="ＭＳ Ｐ明朝" pitchFamily="18" charset="-128"/>
              </a:rPr>
              <a:t>△</a:t>
            </a:r>
            <a:r>
              <a:rPr lang="en-US" altLang="ja-JP" sz="1100" dirty="0" smtClean="0">
                <a:latin typeface="ＭＳ Ｐ明朝" pitchFamily="18" charset="-128"/>
                <a:ea typeface="ＭＳ Ｐ明朝" pitchFamily="18" charset="-128"/>
              </a:rPr>
              <a:t>50</a:t>
            </a:r>
            <a:r>
              <a:rPr lang="ja-JP" altLang="en-US" sz="1100" dirty="0" smtClean="0">
                <a:latin typeface="ＭＳ Ｐ明朝" pitchFamily="18" charset="-128"/>
                <a:ea typeface="ＭＳ Ｐ明朝" pitchFamily="18" charset="-128"/>
              </a:rPr>
              <a:t>億円</a:t>
            </a:r>
            <a:endParaRPr kumimoji="1" lang="ja-JP" altLang="en-US" sz="1100" dirty="0">
              <a:latin typeface="ＭＳ Ｐ明朝" pitchFamily="18" charset="-128"/>
              <a:ea typeface="ＭＳ Ｐ明朝" pitchFamily="18" charset="-128"/>
            </a:endParaRPr>
          </a:p>
        </p:txBody>
      </p:sp>
      <p:sp>
        <p:nvSpPr>
          <p:cNvPr id="218" name="テキスト ボックス 217"/>
          <p:cNvSpPr txBox="1"/>
          <p:nvPr/>
        </p:nvSpPr>
        <p:spPr>
          <a:xfrm>
            <a:off x="7022322" y="4725676"/>
            <a:ext cx="2121678" cy="261610"/>
          </a:xfrm>
          <a:prstGeom prst="rect">
            <a:avLst/>
          </a:prstGeom>
          <a:noFill/>
        </p:spPr>
        <p:txBody>
          <a:bodyPr wrap="square" rtlCol="0">
            <a:spAutoFit/>
          </a:bodyPr>
          <a:lstStyle/>
          <a:p>
            <a:r>
              <a:rPr kumimoji="1" lang="en-US" altLang="ja-JP" sz="1100" dirty="0" smtClean="0">
                <a:latin typeface="ＭＳ Ｐ明朝" pitchFamily="18" charset="-128"/>
                <a:ea typeface="ＭＳ Ｐ明朝" pitchFamily="18" charset="-128"/>
              </a:rPr>
              <a:t>×</a:t>
            </a:r>
            <a:r>
              <a:rPr kumimoji="1" lang="ja-JP" altLang="en-US" sz="1100" dirty="0" smtClean="0">
                <a:latin typeface="ＭＳ Ｐ明朝" pitchFamily="18" charset="-128"/>
                <a:ea typeface="ＭＳ Ｐ明朝" pitchFamily="18" charset="-128"/>
              </a:rPr>
              <a:t>税率</a:t>
            </a:r>
            <a:r>
              <a:rPr kumimoji="1" lang="en-US" altLang="ja-JP" sz="1100" dirty="0" smtClean="0">
                <a:latin typeface="ＭＳ Ｐ明朝" pitchFamily="18" charset="-128"/>
                <a:ea typeface="ＭＳ Ｐ明朝" pitchFamily="18" charset="-128"/>
              </a:rPr>
              <a:t>10%</a:t>
            </a:r>
            <a:r>
              <a:rPr kumimoji="1" lang="ja-JP" altLang="en-US" sz="1100" dirty="0" smtClean="0">
                <a:latin typeface="ＭＳ Ｐ明朝" pitchFamily="18" charset="-128"/>
                <a:ea typeface="ＭＳ Ｐ明朝" pitchFamily="18" charset="-128"/>
              </a:rPr>
              <a:t>＝　</a:t>
            </a:r>
            <a:r>
              <a:rPr kumimoji="1" lang="ja-JP" altLang="en-US" sz="1100" u="sng" dirty="0" smtClean="0">
                <a:latin typeface="ＭＳ Ｐ明朝" pitchFamily="18" charset="-128"/>
                <a:ea typeface="ＭＳ Ｐ明朝" pitchFamily="18" charset="-128"/>
              </a:rPr>
              <a:t>税額△</a:t>
            </a:r>
            <a:r>
              <a:rPr lang="ja-JP" altLang="en-US" sz="1100" u="sng" dirty="0">
                <a:latin typeface="ＭＳ Ｐ明朝" pitchFamily="18" charset="-128"/>
                <a:ea typeface="ＭＳ Ｐ明朝" pitchFamily="18" charset="-128"/>
              </a:rPr>
              <a:t>１０</a:t>
            </a:r>
            <a:r>
              <a:rPr kumimoji="1" lang="ja-JP" altLang="en-US" sz="1100" u="sng" dirty="0" smtClean="0">
                <a:latin typeface="ＭＳ Ｐ明朝" pitchFamily="18" charset="-128"/>
                <a:ea typeface="ＭＳ Ｐ明朝" pitchFamily="18" charset="-128"/>
              </a:rPr>
              <a:t>億円</a:t>
            </a:r>
            <a:endParaRPr kumimoji="1" lang="ja-JP" altLang="en-US" sz="1100" u="sng" dirty="0">
              <a:latin typeface="ＭＳ Ｐ明朝" pitchFamily="18" charset="-128"/>
              <a:ea typeface="ＭＳ Ｐ明朝" pitchFamily="18" charset="-128"/>
            </a:endParaRPr>
          </a:p>
        </p:txBody>
      </p:sp>
      <p:sp>
        <p:nvSpPr>
          <p:cNvPr id="219" name="フローチャート: 処理 218"/>
          <p:cNvSpPr/>
          <p:nvPr/>
        </p:nvSpPr>
        <p:spPr>
          <a:xfrm>
            <a:off x="5043553" y="3676628"/>
            <a:ext cx="1016062" cy="681066"/>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dirty="0" smtClean="0">
                <a:latin typeface="ＭＳ Ｐ明朝" pitchFamily="18" charset="-128"/>
                <a:ea typeface="ＭＳ Ｐ明朝" pitchFamily="18" charset="-128"/>
              </a:rPr>
              <a:t>損金</a:t>
            </a:r>
            <a:r>
              <a:rPr kumimoji="1" lang="en-US" altLang="ja-JP" sz="1100" dirty="0" smtClean="0">
                <a:latin typeface="ＭＳ Ｐ明朝" pitchFamily="18" charset="-128"/>
                <a:ea typeface="ＭＳ Ｐ明朝" pitchFamily="18" charset="-128"/>
              </a:rPr>
              <a:t>100</a:t>
            </a:r>
            <a:r>
              <a:rPr kumimoji="1" lang="ja-JP" altLang="en-US" sz="1100" dirty="0" smtClean="0">
                <a:latin typeface="ＭＳ Ｐ明朝" pitchFamily="18" charset="-128"/>
                <a:ea typeface="ＭＳ Ｐ明朝" pitchFamily="18" charset="-128"/>
              </a:rPr>
              <a:t>億円</a:t>
            </a:r>
            <a:endParaRPr kumimoji="1" lang="en-US" altLang="ja-JP" sz="1100" dirty="0" smtClean="0">
              <a:latin typeface="ＭＳ Ｐ明朝" pitchFamily="18" charset="-128"/>
              <a:ea typeface="ＭＳ Ｐ明朝" pitchFamily="18" charset="-128"/>
            </a:endParaRPr>
          </a:p>
          <a:p>
            <a:pPr algn="ctr"/>
            <a:r>
              <a:rPr lang="ja-JP" altLang="en-US" sz="1100" dirty="0" smtClean="0">
                <a:latin typeface="ＭＳ Ｐ明朝" pitchFamily="18" charset="-128"/>
                <a:ea typeface="ＭＳ Ｐ明朝" pitchFamily="18" charset="-128"/>
              </a:rPr>
              <a:t>（設備投資）</a:t>
            </a:r>
            <a:endParaRPr kumimoji="1" lang="ja-JP" altLang="en-US" sz="1100" dirty="0">
              <a:latin typeface="ＭＳ Ｐ明朝" pitchFamily="18" charset="-128"/>
              <a:ea typeface="ＭＳ Ｐ明朝" pitchFamily="18" charset="-128"/>
            </a:endParaRPr>
          </a:p>
        </p:txBody>
      </p:sp>
      <p:sp>
        <p:nvSpPr>
          <p:cNvPr id="220" name="フローチャート: 処理 219"/>
          <p:cNvSpPr/>
          <p:nvPr/>
        </p:nvSpPr>
        <p:spPr>
          <a:xfrm>
            <a:off x="6072198" y="4516160"/>
            <a:ext cx="1000132" cy="666729"/>
          </a:xfrm>
          <a:prstGeom prst="flowChartProcess">
            <a:avLst/>
          </a:prstGeom>
          <a:ln w="12700">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100" dirty="0" smtClean="0">
                <a:latin typeface="ＭＳ Ｐ明朝" pitchFamily="18" charset="-128"/>
                <a:ea typeface="ＭＳ Ｐ明朝" pitchFamily="18" charset="-128"/>
              </a:rPr>
              <a:t>損金・益金差額</a:t>
            </a:r>
            <a:endParaRPr kumimoji="1" lang="en-US" altLang="ja-JP" sz="1100" dirty="0" smtClean="0">
              <a:latin typeface="ＭＳ Ｐ明朝" pitchFamily="18" charset="-128"/>
              <a:ea typeface="ＭＳ Ｐ明朝" pitchFamily="18" charset="-128"/>
            </a:endParaRPr>
          </a:p>
          <a:p>
            <a:pPr algn="ctr"/>
            <a:r>
              <a:rPr lang="ja-JP" altLang="en-US" sz="1100" dirty="0" smtClean="0">
                <a:latin typeface="ＭＳ Ｐ明朝" pitchFamily="18" charset="-128"/>
                <a:ea typeface="ＭＳ Ｐ明朝" pitchFamily="18" charset="-128"/>
              </a:rPr>
              <a:t>△</a:t>
            </a:r>
            <a:r>
              <a:rPr lang="en-US" altLang="ja-JP" sz="1100" dirty="0" smtClean="0">
                <a:latin typeface="ＭＳ Ｐ明朝" pitchFamily="18" charset="-128"/>
                <a:ea typeface="ＭＳ Ｐ明朝" pitchFamily="18" charset="-128"/>
              </a:rPr>
              <a:t>100</a:t>
            </a:r>
            <a:r>
              <a:rPr lang="ja-JP" altLang="en-US" sz="1100" dirty="0" smtClean="0">
                <a:latin typeface="ＭＳ Ｐ明朝" pitchFamily="18" charset="-128"/>
                <a:ea typeface="ＭＳ Ｐ明朝" pitchFamily="18" charset="-128"/>
              </a:rPr>
              <a:t>億円</a:t>
            </a:r>
            <a:endParaRPr kumimoji="1" lang="ja-JP" altLang="en-US" sz="1100" dirty="0">
              <a:latin typeface="ＭＳ Ｐ明朝" pitchFamily="18" charset="-128"/>
              <a:ea typeface="ＭＳ Ｐ明朝" pitchFamily="18" charset="-128"/>
            </a:endParaRPr>
          </a:p>
        </p:txBody>
      </p:sp>
      <p:sp>
        <p:nvSpPr>
          <p:cNvPr id="221" name="テキスト ボックス 220"/>
          <p:cNvSpPr txBox="1"/>
          <p:nvPr/>
        </p:nvSpPr>
        <p:spPr>
          <a:xfrm>
            <a:off x="7072330" y="3743320"/>
            <a:ext cx="2071702" cy="261610"/>
          </a:xfrm>
          <a:prstGeom prst="rect">
            <a:avLst/>
          </a:prstGeom>
          <a:noFill/>
        </p:spPr>
        <p:txBody>
          <a:bodyPr wrap="square" rIns="36000" rtlCol="0">
            <a:spAutoFit/>
          </a:bodyPr>
          <a:lstStyle/>
          <a:p>
            <a:r>
              <a:rPr kumimoji="1" lang="en-US" altLang="ja-JP" sz="1100" dirty="0" smtClean="0">
                <a:latin typeface="ＭＳ Ｐ明朝" pitchFamily="18" charset="-128"/>
                <a:ea typeface="ＭＳ Ｐ明朝" pitchFamily="18" charset="-128"/>
              </a:rPr>
              <a:t>×</a:t>
            </a:r>
            <a:r>
              <a:rPr kumimoji="1" lang="ja-JP" altLang="en-US" sz="1100" dirty="0" smtClean="0">
                <a:latin typeface="ＭＳ Ｐ明朝" pitchFamily="18" charset="-128"/>
                <a:ea typeface="ＭＳ Ｐ明朝" pitchFamily="18" charset="-128"/>
              </a:rPr>
              <a:t>税率</a:t>
            </a:r>
            <a:r>
              <a:rPr kumimoji="1" lang="en-US" altLang="ja-JP" sz="1100" dirty="0" smtClean="0">
                <a:latin typeface="ＭＳ Ｐ明朝" pitchFamily="18" charset="-128"/>
                <a:ea typeface="ＭＳ Ｐ明朝" pitchFamily="18" charset="-128"/>
              </a:rPr>
              <a:t>10%</a:t>
            </a:r>
            <a:r>
              <a:rPr kumimoji="1" lang="ja-JP" altLang="en-US" sz="1100" dirty="0" smtClean="0">
                <a:latin typeface="ＭＳ Ｐ明朝" pitchFamily="18" charset="-128"/>
                <a:ea typeface="ＭＳ Ｐ明朝" pitchFamily="18" charset="-128"/>
              </a:rPr>
              <a:t>＝　</a:t>
            </a:r>
            <a:r>
              <a:rPr kumimoji="1" lang="ja-JP" altLang="en-US" sz="1100" u="sng" dirty="0" smtClean="0">
                <a:latin typeface="ＭＳ Ｐ明朝" pitchFamily="18" charset="-128"/>
                <a:ea typeface="ＭＳ Ｐ明朝" pitchFamily="18" charset="-128"/>
              </a:rPr>
              <a:t>税額△</a:t>
            </a:r>
            <a:r>
              <a:rPr lang="ja-JP" altLang="en-US" sz="1100" u="sng" dirty="0">
                <a:latin typeface="ＭＳ Ｐ明朝" pitchFamily="18" charset="-128"/>
                <a:ea typeface="ＭＳ Ｐ明朝" pitchFamily="18" charset="-128"/>
              </a:rPr>
              <a:t>５</a:t>
            </a:r>
            <a:r>
              <a:rPr kumimoji="1" lang="ja-JP" altLang="en-US" sz="1100" u="sng" dirty="0" smtClean="0">
                <a:latin typeface="ＭＳ Ｐ明朝" pitchFamily="18" charset="-128"/>
                <a:ea typeface="ＭＳ Ｐ明朝" pitchFamily="18" charset="-128"/>
              </a:rPr>
              <a:t>億円</a:t>
            </a:r>
            <a:endParaRPr kumimoji="1" lang="ja-JP" altLang="en-US" sz="1100" u="sng" dirty="0">
              <a:latin typeface="ＭＳ Ｐ明朝" pitchFamily="18" charset="-128"/>
              <a:ea typeface="ＭＳ Ｐ明朝" pitchFamily="18" charset="-128"/>
            </a:endParaRPr>
          </a:p>
        </p:txBody>
      </p:sp>
      <p:sp>
        <p:nvSpPr>
          <p:cNvPr id="222" name="テキスト ボックス 221"/>
          <p:cNvSpPr txBox="1"/>
          <p:nvPr/>
        </p:nvSpPr>
        <p:spPr>
          <a:xfrm>
            <a:off x="4000496" y="3738802"/>
            <a:ext cx="1143008" cy="600164"/>
          </a:xfrm>
          <a:prstGeom prst="rect">
            <a:avLst/>
          </a:prstGeom>
          <a:noFill/>
        </p:spPr>
        <p:txBody>
          <a:bodyPr wrap="square" rtlCol="0">
            <a:spAutoFit/>
          </a:bodyPr>
          <a:lstStyle/>
          <a:p>
            <a:r>
              <a:rPr lang="en-US" altLang="ja-JP" sz="1100" dirty="0" smtClean="0">
                <a:latin typeface="ＭＳ ゴシック" pitchFamily="49" charset="-128"/>
                <a:ea typeface="ＭＳ ゴシック" pitchFamily="49" charset="-128"/>
              </a:rPr>
              <a:t>【 </a:t>
            </a:r>
            <a:r>
              <a:rPr lang="ja-JP" altLang="en-US" sz="1100" dirty="0" smtClean="0">
                <a:latin typeface="ＭＳ ゴシック" pitchFamily="49" charset="-128"/>
                <a:ea typeface="ＭＳ ゴシック" pitchFamily="49" charset="-128"/>
              </a:rPr>
              <a:t>現 行 </a:t>
            </a:r>
            <a:r>
              <a:rPr lang="en-US" altLang="ja-JP" sz="1100" dirty="0" smtClean="0">
                <a:latin typeface="ＭＳ ゴシック" pitchFamily="49" charset="-128"/>
                <a:ea typeface="ＭＳ ゴシック" pitchFamily="49" charset="-128"/>
              </a:rPr>
              <a:t>】</a:t>
            </a:r>
          </a:p>
          <a:p>
            <a:r>
              <a:rPr kumimoji="1" lang="ja-JP" altLang="en-US" sz="1100" dirty="0" smtClean="0">
                <a:latin typeface="ＭＳ Ｐ明朝" pitchFamily="18" charset="-128"/>
                <a:ea typeface="ＭＳ Ｐ明朝" pitchFamily="18" charset="-128"/>
              </a:rPr>
              <a:t>補助金</a:t>
            </a:r>
            <a:r>
              <a:rPr kumimoji="1" lang="en-US" altLang="ja-JP" sz="1100" dirty="0" smtClean="0">
                <a:latin typeface="ＭＳ Ｐ明朝" pitchFamily="18" charset="-128"/>
                <a:ea typeface="ＭＳ Ｐ明朝" pitchFamily="18" charset="-128"/>
              </a:rPr>
              <a:t>50</a:t>
            </a:r>
            <a:r>
              <a:rPr kumimoji="1" lang="ja-JP" altLang="en-US" sz="1100" dirty="0" smtClean="0">
                <a:latin typeface="ＭＳ Ｐ明朝" pitchFamily="18" charset="-128"/>
                <a:ea typeface="ＭＳ Ｐ明朝" pitchFamily="18" charset="-128"/>
              </a:rPr>
              <a:t>億円は益金に算入</a:t>
            </a:r>
            <a:endParaRPr kumimoji="1" lang="ja-JP" altLang="en-US" sz="1100" dirty="0">
              <a:latin typeface="ＭＳ Ｐ明朝" pitchFamily="18" charset="-128"/>
              <a:ea typeface="ＭＳ Ｐ明朝" pitchFamily="18" charset="-128"/>
            </a:endParaRPr>
          </a:p>
        </p:txBody>
      </p:sp>
      <p:sp>
        <p:nvSpPr>
          <p:cNvPr id="223" name="テキスト ボックス 222"/>
          <p:cNvSpPr txBox="1"/>
          <p:nvPr/>
        </p:nvSpPr>
        <p:spPr>
          <a:xfrm>
            <a:off x="3929058" y="4543348"/>
            <a:ext cx="1214446" cy="600164"/>
          </a:xfrm>
          <a:prstGeom prst="rect">
            <a:avLst/>
          </a:prstGeom>
          <a:noFill/>
        </p:spPr>
        <p:txBody>
          <a:bodyPr wrap="square" rtlCol="0">
            <a:spAutoFit/>
          </a:bodyPr>
          <a:lstStyle/>
          <a:p>
            <a:r>
              <a:rPr lang="en-US" altLang="ja-JP" sz="1100" dirty="0" smtClean="0">
                <a:latin typeface="ＭＳ ゴシック" pitchFamily="49" charset="-128"/>
                <a:ea typeface="ＭＳ ゴシック" pitchFamily="49" charset="-128"/>
              </a:rPr>
              <a:t>【</a:t>
            </a:r>
            <a:r>
              <a:rPr lang="ja-JP" altLang="en-US" sz="1100" dirty="0" smtClean="0">
                <a:latin typeface="ＭＳ ゴシック" pitchFamily="49" charset="-128"/>
                <a:ea typeface="ＭＳ ゴシック" pitchFamily="49" charset="-128"/>
              </a:rPr>
              <a:t>見直し後</a:t>
            </a:r>
            <a:r>
              <a:rPr lang="en-US" altLang="ja-JP" sz="1100" dirty="0" smtClean="0">
                <a:latin typeface="ＭＳ ゴシック" pitchFamily="49" charset="-128"/>
                <a:ea typeface="ＭＳ ゴシック" pitchFamily="49" charset="-128"/>
              </a:rPr>
              <a:t>】</a:t>
            </a:r>
          </a:p>
          <a:p>
            <a:r>
              <a:rPr kumimoji="1" lang="ja-JP" altLang="en-US" sz="1100" dirty="0" smtClean="0">
                <a:latin typeface="ＭＳ Ｐ明朝" pitchFamily="18" charset="-128"/>
                <a:ea typeface="ＭＳ Ｐ明朝" pitchFamily="18" charset="-128"/>
              </a:rPr>
              <a:t>補助金</a:t>
            </a:r>
            <a:r>
              <a:rPr kumimoji="1" lang="en-US" altLang="ja-JP" sz="1100" dirty="0" smtClean="0">
                <a:latin typeface="ＭＳ Ｐ明朝" pitchFamily="18" charset="-128"/>
                <a:ea typeface="ＭＳ Ｐ明朝" pitchFamily="18" charset="-128"/>
              </a:rPr>
              <a:t>50</a:t>
            </a:r>
            <a:r>
              <a:rPr kumimoji="1" lang="ja-JP" altLang="en-US" sz="1100" dirty="0" smtClean="0">
                <a:latin typeface="ＭＳ Ｐ明朝" pitchFamily="18" charset="-128"/>
                <a:ea typeface="ＭＳ Ｐ明朝" pitchFamily="18" charset="-128"/>
              </a:rPr>
              <a:t>億円は益金に不算入</a:t>
            </a:r>
            <a:endParaRPr kumimoji="1" lang="ja-JP" altLang="en-US" sz="1100" dirty="0">
              <a:latin typeface="ＭＳ Ｐ明朝" pitchFamily="18" charset="-128"/>
              <a:ea typeface="ＭＳ Ｐ明朝" pitchFamily="18" charset="-128"/>
            </a:endParaRPr>
          </a:p>
        </p:txBody>
      </p:sp>
      <p:sp>
        <p:nvSpPr>
          <p:cNvPr id="224" name="テキスト ボックス 223"/>
          <p:cNvSpPr txBox="1"/>
          <p:nvPr/>
        </p:nvSpPr>
        <p:spPr>
          <a:xfrm>
            <a:off x="7572396" y="4141121"/>
            <a:ext cx="1071569" cy="430887"/>
          </a:xfrm>
          <a:prstGeom prst="rect">
            <a:avLst/>
          </a:prstGeom>
          <a:solidFill>
            <a:schemeClr val="bg1"/>
          </a:solidFill>
        </p:spPr>
        <p:txBody>
          <a:bodyPr wrap="square" lIns="36000" rIns="36000" rtlCol="0">
            <a:spAutoFit/>
          </a:bodyPr>
          <a:lstStyle/>
          <a:p>
            <a:pPr algn="ctr"/>
            <a:r>
              <a:rPr lang="ja-JP" altLang="en-US" sz="1100" dirty="0">
                <a:latin typeface="ＭＳ Ｐ明朝" pitchFamily="18" charset="-128"/>
                <a:ea typeface="ＭＳ Ｐ明朝" pitchFamily="18" charset="-128"/>
              </a:rPr>
              <a:t>企業の</a:t>
            </a:r>
            <a:r>
              <a:rPr kumimoji="1" lang="ja-JP" altLang="en-US" sz="1100" dirty="0" smtClean="0">
                <a:latin typeface="ＭＳ Ｐ明朝" pitchFamily="18" charset="-128"/>
                <a:ea typeface="ＭＳ Ｐ明朝" pitchFamily="18" charset="-128"/>
              </a:rPr>
              <a:t>税負担</a:t>
            </a:r>
            <a:r>
              <a:rPr lang="ja-JP" altLang="en-US" sz="1100" dirty="0">
                <a:latin typeface="ＭＳ Ｐ明朝" pitchFamily="18" charset="-128"/>
                <a:ea typeface="ＭＳ Ｐ明朝" pitchFamily="18" charset="-128"/>
              </a:rPr>
              <a:t>は</a:t>
            </a:r>
            <a:r>
              <a:rPr lang="en-US" altLang="ja-JP" sz="1100" dirty="0" smtClean="0">
                <a:latin typeface="ＭＳ Ｐ明朝" pitchFamily="18" charset="-128"/>
                <a:ea typeface="ＭＳ Ｐ明朝" pitchFamily="18" charset="-128"/>
              </a:rPr>
              <a:t>5</a:t>
            </a:r>
            <a:r>
              <a:rPr kumimoji="1" lang="ja-JP" altLang="en-US" sz="1100" dirty="0" smtClean="0">
                <a:latin typeface="ＭＳ Ｐ明朝" pitchFamily="18" charset="-128"/>
                <a:ea typeface="ＭＳ Ｐ明朝" pitchFamily="18" charset="-128"/>
              </a:rPr>
              <a:t>億円</a:t>
            </a:r>
            <a:r>
              <a:rPr lang="ja-JP" altLang="en-US" sz="1100" dirty="0" smtClean="0">
                <a:latin typeface="ＭＳ Ｐ明朝" pitchFamily="18" charset="-128"/>
                <a:ea typeface="ＭＳ Ｐ明朝" pitchFamily="18" charset="-128"/>
              </a:rPr>
              <a:t>減少</a:t>
            </a:r>
            <a:endParaRPr kumimoji="1" lang="ja-JP" altLang="en-US" sz="1100" dirty="0">
              <a:latin typeface="ＭＳ Ｐ明朝" pitchFamily="18" charset="-128"/>
              <a:ea typeface="ＭＳ Ｐ明朝" pitchFamily="18" charset="-128"/>
            </a:endParaRPr>
          </a:p>
        </p:txBody>
      </p:sp>
      <p:sp>
        <p:nvSpPr>
          <p:cNvPr id="225" name="フローチャート: 処理 224"/>
          <p:cNvSpPr/>
          <p:nvPr/>
        </p:nvSpPr>
        <p:spPr>
          <a:xfrm>
            <a:off x="5057973" y="4506574"/>
            <a:ext cx="1006478" cy="684234"/>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dirty="0" smtClean="0">
                <a:latin typeface="ＭＳ Ｐ明朝" pitchFamily="18" charset="-128"/>
                <a:ea typeface="ＭＳ Ｐ明朝" pitchFamily="18" charset="-128"/>
              </a:rPr>
              <a:t>損金</a:t>
            </a:r>
            <a:r>
              <a:rPr kumimoji="1" lang="en-US" altLang="ja-JP" sz="1100" dirty="0" smtClean="0">
                <a:latin typeface="ＭＳ Ｐ明朝" pitchFamily="18" charset="-128"/>
                <a:ea typeface="ＭＳ Ｐ明朝" pitchFamily="18" charset="-128"/>
              </a:rPr>
              <a:t>100</a:t>
            </a:r>
            <a:r>
              <a:rPr kumimoji="1" lang="ja-JP" altLang="en-US" sz="1100" dirty="0" smtClean="0">
                <a:latin typeface="ＭＳ Ｐ明朝" pitchFamily="18" charset="-128"/>
                <a:ea typeface="ＭＳ Ｐ明朝" pitchFamily="18" charset="-128"/>
              </a:rPr>
              <a:t>億円</a:t>
            </a:r>
            <a:endParaRPr kumimoji="1" lang="en-US" altLang="ja-JP" sz="1100" dirty="0" smtClean="0">
              <a:latin typeface="ＭＳ Ｐ明朝" pitchFamily="18" charset="-128"/>
              <a:ea typeface="ＭＳ Ｐ明朝" pitchFamily="18" charset="-128"/>
            </a:endParaRPr>
          </a:p>
          <a:p>
            <a:pPr algn="ctr"/>
            <a:r>
              <a:rPr lang="ja-JP" altLang="en-US" sz="1100" dirty="0" smtClean="0">
                <a:latin typeface="ＭＳ Ｐ明朝" pitchFamily="18" charset="-128"/>
                <a:ea typeface="ＭＳ Ｐ明朝" pitchFamily="18" charset="-128"/>
              </a:rPr>
              <a:t>（設備投資）</a:t>
            </a:r>
            <a:endParaRPr kumimoji="1" lang="ja-JP" altLang="en-US" sz="1100" dirty="0">
              <a:latin typeface="ＭＳ Ｐ明朝" pitchFamily="18" charset="-128"/>
              <a:ea typeface="ＭＳ Ｐ明朝" pitchFamily="18" charset="-128"/>
            </a:endParaRPr>
          </a:p>
        </p:txBody>
      </p:sp>
      <p:cxnSp>
        <p:nvCxnSpPr>
          <p:cNvPr id="226" name="直線矢印コネクタ 225"/>
          <p:cNvCxnSpPr/>
          <p:nvPr/>
        </p:nvCxnSpPr>
        <p:spPr>
          <a:xfrm rot="5400000">
            <a:off x="8358216" y="4357694"/>
            <a:ext cx="714380" cy="1"/>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6" name="グループ化 226"/>
          <p:cNvGrpSpPr/>
          <p:nvPr/>
        </p:nvGrpSpPr>
        <p:grpSpPr>
          <a:xfrm>
            <a:off x="144494" y="3071810"/>
            <a:ext cx="8928100" cy="301633"/>
            <a:chOff x="0" y="-234968"/>
            <a:chExt cx="8928100" cy="301633"/>
          </a:xfrm>
        </p:grpSpPr>
        <p:sp>
          <p:nvSpPr>
            <p:cNvPr id="228" name="正方形/長方形 227"/>
            <p:cNvSpPr/>
            <p:nvPr/>
          </p:nvSpPr>
          <p:spPr>
            <a:xfrm>
              <a:off x="0" y="-234968"/>
              <a:ext cx="8928100" cy="301633"/>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229" name="正方形/長方形 228"/>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１－２</a:t>
              </a:r>
              <a:endParaRPr lang="ja-JP" altLang="en-US" sz="1400" b="1" dirty="0">
                <a:solidFill>
                  <a:schemeClr val="tx1"/>
                </a:solidFill>
                <a:latin typeface="ＭＳ ゴシック" pitchFamily="49" charset="-128"/>
                <a:ea typeface="ＭＳ ゴシック" pitchFamily="49" charset="-128"/>
              </a:endParaRPr>
            </a:p>
          </p:txBody>
        </p:sp>
        <p:sp>
          <p:nvSpPr>
            <p:cNvPr id="230" name="正方形/長方形 229"/>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企業立地補助金の益金不算入</a:t>
              </a:r>
              <a:r>
                <a:rPr lang="en-US" altLang="ja-JP" sz="1400" dirty="0" smtClean="0">
                  <a:solidFill>
                    <a:schemeClr val="tx1"/>
                  </a:solidFill>
                </a:rPr>
                <a:t>	</a:t>
              </a:r>
              <a:endParaRPr lang="ja-JP" altLang="en-US" sz="1400" dirty="0">
                <a:solidFill>
                  <a:schemeClr val="tx1"/>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EBF4">
            <a:alpha val="69804"/>
          </a:srgbClr>
        </a:solidFill>
        <a:effectLst/>
      </p:bgPr>
    </p:bg>
    <p:spTree>
      <p:nvGrpSpPr>
        <p:cNvPr id="1" name=""/>
        <p:cNvGrpSpPr/>
        <p:nvPr/>
      </p:nvGrpSpPr>
      <p:grpSpPr>
        <a:xfrm>
          <a:off x="0" y="0"/>
          <a:ext cx="0" cy="0"/>
          <a:chOff x="0" y="0"/>
          <a:chExt cx="0" cy="0"/>
        </a:xfrm>
      </p:grpSpPr>
      <p:sp>
        <p:nvSpPr>
          <p:cNvPr id="226" name="正方形/長方形 225"/>
          <p:cNvSpPr/>
          <p:nvPr/>
        </p:nvSpPr>
        <p:spPr>
          <a:xfrm>
            <a:off x="28575" y="428604"/>
            <a:ext cx="8829705" cy="474662"/>
          </a:xfrm>
          <a:prstGeom prst="rect">
            <a:avLst/>
          </a:prstGeom>
          <a:noFill/>
          <a:ln w="76200" cmpd="thinThick">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b="1" dirty="0">
                <a:solidFill>
                  <a:schemeClr val="tx1"/>
                </a:solidFill>
                <a:latin typeface="ＭＳ ゴシック" pitchFamily="49" charset="-128"/>
                <a:ea typeface="ＭＳ ゴシック" pitchFamily="49" charset="-128"/>
              </a:rPr>
              <a:t>２</a:t>
            </a:r>
            <a:r>
              <a:rPr lang="ja-JP" altLang="en-US" b="1" dirty="0" smtClean="0">
                <a:solidFill>
                  <a:schemeClr val="tx1"/>
                </a:solidFill>
                <a:latin typeface="ＭＳ ゴシック" pitchFamily="49" charset="-128"/>
                <a:ea typeface="ＭＳ ゴシック" pitchFamily="49" charset="-128"/>
              </a:rPr>
              <a:t>．人の分散</a:t>
            </a:r>
            <a:endParaRPr lang="ja-JP" altLang="en-US" b="1" dirty="0">
              <a:solidFill>
                <a:schemeClr val="tx1"/>
              </a:solidFill>
              <a:latin typeface="ＭＳ ゴシック" pitchFamily="49" charset="-128"/>
              <a:ea typeface="ＭＳ ゴシック" pitchFamily="49" charset="-128"/>
            </a:endParaRPr>
          </a:p>
        </p:txBody>
      </p:sp>
      <p:grpSp>
        <p:nvGrpSpPr>
          <p:cNvPr id="15363" name="グループ化 332"/>
          <p:cNvGrpSpPr>
            <a:grpSpLocks/>
          </p:cNvGrpSpPr>
          <p:nvPr/>
        </p:nvGrpSpPr>
        <p:grpSpPr bwMode="auto">
          <a:xfrm>
            <a:off x="571472" y="3071810"/>
            <a:ext cx="3714776" cy="3594102"/>
            <a:chOff x="5338770" y="3600449"/>
            <a:chExt cx="3507605" cy="3380297"/>
          </a:xfrm>
        </p:grpSpPr>
        <p:pic>
          <p:nvPicPr>
            <p:cNvPr id="15373" name="Picture 6"/>
            <p:cNvPicPr>
              <a:picLocks noChangeAspect="1" noChangeArrowheads="1"/>
            </p:cNvPicPr>
            <p:nvPr/>
          </p:nvPicPr>
          <p:blipFill>
            <a:blip r:embed="rId2" cstate="screen"/>
            <a:srcRect/>
            <a:stretch>
              <a:fillRect/>
            </a:stretch>
          </p:blipFill>
          <p:spPr bwMode="auto">
            <a:xfrm>
              <a:off x="5343530" y="3600449"/>
              <a:ext cx="3448073" cy="3380297"/>
            </a:xfrm>
            <a:prstGeom prst="rect">
              <a:avLst/>
            </a:prstGeom>
            <a:noFill/>
            <a:ln w="9525">
              <a:noFill/>
              <a:miter lim="800000"/>
              <a:headEnd/>
              <a:tailEnd/>
            </a:ln>
          </p:spPr>
        </p:pic>
        <p:sp>
          <p:nvSpPr>
            <p:cNvPr id="15374" name="Rectangle 96"/>
            <p:cNvSpPr>
              <a:spLocks noChangeArrowheads="1"/>
            </p:cNvSpPr>
            <p:nvPr/>
          </p:nvSpPr>
          <p:spPr bwMode="auto">
            <a:xfrm>
              <a:off x="5678660" y="3610166"/>
              <a:ext cx="1788951" cy="153888"/>
            </a:xfrm>
            <a:prstGeom prst="rect">
              <a:avLst/>
            </a:prstGeom>
            <a:noFill/>
            <a:ln w="9525">
              <a:noFill/>
              <a:miter lim="800000"/>
              <a:headEnd/>
              <a:tailEnd/>
            </a:ln>
          </p:spPr>
          <p:txBody>
            <a:bodyPr wrap="none" lIns="0" tIns="0" rIns="0" bIns="0">
              <a:spAutoFit/>
            </a:bodyPr>
            <a:lstStyle/>
            <a:p>
              <a:r>
                <a:rPr lang="ja-JP" altLang="en-US" sz="1000" b="1" dirty="0">
                  <a:solidFill>
                    <a:srgbClr val="000000"/>
                  </a:solidFill>
                  <a:latin typeface="ＭＳ Ｐゴシック" charset="-128"/>
                </a:rPr>
                <a:t>我が国の人口は大都市圏に集中</a:t>
              </a:r>
              <a:endParaRPr lang="ja-JP" b="1" dirty="0"/>
            </a:p>
          </p:txBody>
        </p:sp>
        <p:sp>
          <p:nvSpPr>
            <p:cNvPr id="15375" name="テキスト ボックス 283"/>
            <p:cNvSpPr txBox="1">
              <a:spLocks noChangeArrowheads="1"/>
            </p:cNvSpPr>
            <p:nvPr/>
          </p:nvSpPr>
          <p:spPr bwMode="auto">
            <a:xfrm>
              <a:off x="8029604" y="3802857"/>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北海道</a:t>
              </a:r>
            </a:p>
          </p:txBody>
        </p:sp>
        <p:sp>
          <p:nvSpPr>
            <p:cNvPr id="15376" name="テキスト ボックス 284"/>
            <p:cNvSpPr txBox="1">
              <a:spLocks noChangeArrowheads="1"/>
            </p:cNvSpPr>
            <p:nvPr/>
          </p:nvSpPr>
          <p:spPr bwMode="auto">
            <a:xfrm>
              <a:off x="8033886" y="4233591"/>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青森</a:t>
              </a:r>
            </a:p>
          </p:txBody>
        </p:sp>
        <p:sp>
          <p:nvSpPr>
            <p:cNvPr id="15377" name="テキスト ボックス 285"/>
            <p:cNvSpPr txBox="1">
              <a:spLocks noChangeArrowheads="1"/>
            </p:cNvSpPr>
            <p:nvPr/>
          </p:nvSpPr>
          <p:spPr bwMode="auto">
            <a:xfrm>
              <a:off x="8129614" y="4402657"/>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岩手</a:t>
              </a:r>
            </a:p>
          </p:txBody>
        </p:sp>
        <p:sp>
          <p:nvSpPr>
            <p:cNvPr id="15378" name="テキスト ボックス 286"/>
            <p:cNvSpPr txBox="1">
              <a:spLocks noChangeArrowheads="1"/>
            </p:cNvSpPr>
            <p:nvPr/>
          </p:nvSpPr>
          <p:spPr bwMode="auto">
            <a:xfrm>
              <a:off x="7912919" y="4366942"/>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秋田</a:t>
              </a:r>
            </a:p>
          </p:txBody>
        </p:sp>
        <p:sp>
          <p:nvSpPr>
            <p:cNvPr id="15379" name="テキスト ボックス 287"/>
            <p:cNvSpPr txBox="1">
              <a:spLocks noChangeArrowheads="1"/>
            </p:cNvSpPr>
            <p:nvPr/>
          </p:nvSpPr>
          <p:spPr bwMode="auto">
            <a:xfrm>
              <a:off x="8248191" y="4576017"/>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宮城</a:t>
              </a:r>
            </a:p>
          </p:txBody>
        </p:sp>
        <p:sp>
          <p:nvSpPr>
            <p:cNvPr id="15380" name="テキスト ボックス 288"/>
            <p:cNvSpPr txBox="1">
              <a:spLocks noChangeArrowheads="1"/>
            </p:cNvSpPr>
            <p:nvPr/>
          </p:nvSpPr>
          <p:spPr bwMode="auto">
            <a:xfrm>
              <a:off x="7915292" y="4519618"/>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山形</a:t>
              </a:r>
            </a:p>
          </p:txBody>
        </p:sp>
        <p:sp>
          <p:nvSpPr>
            <p:cNvPr id="15381" name="テキスト ボックス 289"/>
            <p:cNvSpPr txBox="1">
              <a:spLocks noChangeArrowheads="1"/>
            </p:cNvSpPr>
            <p:nvPr/>
          </p:nvSpPr>
          <p:spPr bwMode="auto">
            <a:xfrm>
              <a:off x="8217719" y="4754616"/>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福島</a:t>
              </a:r>
            </a:p>
          </p:txBody>
        </p:sp>
        <p:sp>
          <p:nvSpPr>
            <p:cNvPr id="15382" name="テキスト ボックス 290"/>
            <p:cNvSpPr txBox="1">
              <a:spLocks noChangeArrowheads="1"/>
            </p:cNvSpPr>
            <p:nvPr/>
          </p:nvSpPr>
          <p:spPr bwMode="auto">
            <a:xfrm>
              <a:off x="7922443" y="4785569"/>
              <a:ext cx="428628" cy="143629"/>
            </a:xfrm>
            <a:prstGeom prst="rect">
              <a:avLst/>
            </a:prstGeom>
            <a:noFill/>
            <a:ln w="9525">
              <a:noFill/>
              <a:miter lim="800000"/>
              <a:headEnd/>
              <a:tailEnd/>
            </a:ln>
          </p:spPr>
          <p:txBody>
            <a:bodyPr>
              <a:spAutoFit/>
            </a:bodyPr>
            <a:lstStyle/>
            <a:p>
              <a:pPr algn="ctr">
                <a:lnSpc>
                  <a:spcPts val="400"/>
                </a:lnSpc>
              </a:pPr>
              <a:r>
                <a:rPr lang="ja-JP" altLang="en-US" sz="500" dirty="0">
                  <a:latin typeface="ＭＳ Ｐ明朝" charset="-128"/>
                  <a:ea typeface="ＭＳ Ｐ明朝" charset="-128"/>
                </a:rPr>
                <a:t>新潟</a:t>
              </a:r>
            </a:p>
          </p:txBody>
        </p:sp>
        <p:sp>
          <p:nvSpPr>
            <p:cNvPr id="15383" name="テキスト ボックス 291"/>
            <p:cNvSpPr txBox="1">
              <a:spLocks noChangeArrowheads="1"/>
            </p:cNvSpPr>
            <p:nvPr/>
          </p:nvSpPr>
          <p:spPr bwMode="auto">
            <a:xfrm>
              <a:off x="7648596" y="4900618"/>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富山</a:t>
              </a:r>
            </a:p>
          </p:txBody>
        </p:sp>
        <p:sp>
          <p:nvSpPr>
            <p:cNvPr id="15384" name="テキスト ボックス 292"/>
            <p:cNvSpPr txBox="1">
              <a:spLocks noChangeArrowheads="1"/>
            </p:cNvSpPr>
            <p:nvPr/>
          </p:nvSpPr>
          <p:spPr bwMode="auto">
            <a:xfrm>
              <a:off x="7412853" y="4899873"/>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石川</a:t>
              </a:r>
            </a:p>
          </p:txBody>
        </p:sp>
        <p:sp>
          <p:nvSpPr>
            <p:cNvPr id="15385" name="テキスト ボックス 293"/>
            <p:cNvSpPr txBox="1">
              <a:spLocks noChangeArrowheads="1"/>
            </p:cNvSpPr>
            <p:nvPr/>
          </p:nvSpPr>
          <p:spPr bwMode="auto">
            <a:xfrm>
              <a:off x="7410472" y="5018931"/>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福井</a:t>
              </a:r>
            </a:p>
          </p:txBody>
        </p:sp>
        <p:sp>
          <p:nvSpPr>
            <p:cNvPr id="15386" name="テキスト ボックス 294"/>
            <p:cNvSpPr txBox="1">
              <a:spLocks noChangeArrowheads="1"/>
            </p:cNvSpPr>
            <p:nvPr/>
          </p:nvSpPr>
          <p:spPr bwMode="auto">
            <a:xfrm>
              <a:off x="8181523" y="4962532"/>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栃木</a:t>
              </a:r>
            </a:p>
          </p:txBody>
        </p:sp>
        <p:sp>
          <p:nvSpPr>
            <p:cNvPr id="15387" name="テキスト ボックス 295"/>
            <p:cNvSpPr txBox="1">
              <a:spLocks noChangeArrowheads="1"/>
            </p:cNvSpPr>
            <p:nvPr/>
          </p:nvSpPr>
          <p:spPr bwMode="auto">
            <a:xfrm>
              <a:off x="8417747" y="5485663"/>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茨城</a:t>
              </a:r>
            </a:p>
          </p:txBody>
        </p:sp>
        <p:sp>
          <p:nvSpPr>
            <p:cNvPr id="15388" name="テキスト ボックス 296"/>
            <p:cNvSpPr txBox="1">
              <a:spLocks noChangeArrowheads="1"/>
            </p:cNvSpPr>
            <p:nvPr/>
          </p:nvSpPr>
          <p:spPr bwMode="auto">
            <a:xfrm>
              <a:off x="8143900" y="5386398"/>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埼玉</a:t>
              </a:r>
            </a:p>
          </p:txBody>
        </p:sp>
        <p:sp>
          <p:nvSpPr>
            <p:cNvPr id="15389" name="テキスト ボックス 297"/>
            <p:cNvSpPr txBox="1">
              <a:spLocks noChangeArrowheads="1"/>
            </p:cNvSpPr>
            <p:nvPr/>
          </p:nvSpPr>
          <p:spPr bwMode="auto">
            <a:xfrm>
              <a:off x="8417747" y="6033349"/>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千葉</a:t>
              </a:r>
            </a:p>
          </p:txBody>
        </p:sp>
        <p:sp>
          <p:nvSpPr>
            <p:cNvPr id="15390" name="テキスト ボックス 298"/>
            <p:cNvSpPr txBox="1">
              <a:spLocks noChangeArrowheads="1"/>
            </p:cNvSpPr>
            <p:nvPr/>
          </p:nvSpPr>
          <p:spPr bwMode="auto">
            <a:xfrm>
              <a:off x="8079605" y="6143644"/>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東京</a:t>
              </a:r>
            </a:p>
          </p:txBody>
        </p:sp>
        <p:sp>
          <p:nvSpPr>
            <p:cNvPr id="15391" name="テキスト ボックス 299"/>
            <p:cNvSpPr txBox="1">
              <a:spLocks noChangeArrowheads="1"/>
            </p:cNvSpPr>
            <p:nvPr/>
          </p:nvSpPr>
          <p:spPr bwMode="auto">
            <a:xfrm>
              <a:off x="7748613" y="6071453"/>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神奈川</a:t>
              </a:r>
            </a:p>
          </p:txBody>
        </p:sp>
        <p:sp>
          <p:nvSpPr>
            <p:cNvPr id="15392" name="テキスト ボックス 300"/>
            <p:cNvSpPr txBox="1">
              <a:spLocks noChangeArrowheads="1"/>
            </p:cNvSpPr>
            <p:nvPr/>
          </p:nvSpPr>
          <p:spPr bwMode="auto">
            <a:xfrm>
              <a:off x="7758132" y="5372115"/>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山梨</a:t>
              </a:r>
            </a:p>
          </p:txBody>
        </p:sp>
        <p:sp>
          <p:nvSpPr>
            <p:cNvPr id="15393" name="テキスト ボックス 301"/>
            <p:cNvSpPr txBox="1">
              <a:spLocks noChangeArrowheads="1"/>
            </p:cNvSpPr>
            <p:nvPr/>
          </p:nvSpPr>
          <p:spPr bwMode="auto">
            <a:xfrm>
              <a:off x="7748606" y="5142759"/>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長野</a:t>
              </a:r>
            </a:p>
          </p:txBody>
        </p:sp>
        <p:sp>
          <p:nvSpPr>
            <p:cNvPr id="15394" name="テキスト ボックス 302"/>
            <p:cNvSpPr txBox="1">
              <a:spLocks noChangeArrowheads="1"/>
            </p:cNvSpPr>
            <p:nvPr/>
          </p:nvSpPr>
          <p:spPr bwMode="auto">
            <a:xfrm>
              <a:off x="7534292" y="5214950"/>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岐阜</a:t>
              </a:r>
            </a:p>
          </p:txBody>
        </p:sp>
        <p:sp>
          <p:nvSpPr>
            <p:cNvPr id="15395" name="テキスト ボックス 303"/>
            <p:cNvSpPr txBox="1">
              <a:spLocks noChangeArrowheads="1"/>
            </p:cNvSpPr>
            <p:nvPr/>
          </p:nvSpPr>
          <p:spPr bwMode="auto">
            <a:xfrm>
              <a:off x="7362838" y="5214950"/>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滋賀</a:t>
              </a:r>
            </a:p>
          </p:txBody>
        </p:sp>
        <p:sp>
          <p:nvSpPr>
            <p:cNvPr id="15396" name="テキスト ボックス 304"/>
            <p:cNvSpPr txBox="1">
              <a:spLocks noChangeArrowheads="1"/>
            </p:cNvSpPr>
            <p:nvPr/>
          </p:nvSpPr>
          <p:spPr bwMode="auto">
            <a:xfrm>
              <a:off x="7700983" y="5838108"/>
              <a:ext cx="147639" cy="19492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静岡</a:t>
              </a:r>
            </a:p>
          </p:txBody>
        </p:sp>
        <p:sp>
          <p:nvSpPr>
            <p:cNvPr id="15397" name="テキスト ボックス 305"/>
            <p:cNvSpPr txBox="1">
              <a:spLocks noChangeArrowheads="1"/>
            </p:cNvSpPr>
            <p:nvPr/>
          </p:nvSpPr>
          <p:spPr bwMode="auto">
            <a:xfrm>
              <a:off x="7391416" y="5857892"/>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愛知</a:t>
              </a:r>
            </a:p>
          </p:txBody>
        </p:sp>
        <p:sp>
          <p:nvSpPr>
            <p:cNvPr id="15398" name="テキスト ボックス 306"/>
            <p:cNvSpPr txBox="1">
              <a:spLocks noChangeArrowheads="1"/>
            </p:cNvSpPr>
            <p:nvPr/>
          </p:nvSpPr>
          <p:spPr bwMode="auto">
            <a:xfrm>
              <a:off x="7181865" y="5667393"/>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三重</a:t>
              </a:r>
            </a:p>
          </p:txBody>
        </p:sp>
        <p:sp>
          <p:nvSpPr>
            <p:cNvPr id="15399" name="テキスト ボックス 307"/>
            <p:cNvSpPr txBox="1">
              <a:spLocks noChangeArrowheads="1"/>
            </p:cNvSpPr>
            <p:nvPr/>
          </p:nvSpPr>
          <p:spPr bwMode="auto">
            <a:xfrm>
              <a:off x="7158057" y="5405456"/>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奈良</a:t>
              </a:r>
            </a:p>
          </p:txBody>
        </p:sp>
        <p:sp>
          <p:nvSpPr>
            <p:cNvPr id="15400" name="テキスト ボックス 308"/>
            <p:cNvSpPr txBox="1">
              <a:spLocks noChangeArrowheads="1"/>
            </p:cNvSpPr>
            <p:nvPr/>
          </p:nvSpPr>
          <p:spPr bwMode="auto">
            <a:xfrm>
              <a:off x="7100901" y="5148275"/>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京都</a:t>
              </a:r>
            </a:p>
          </p:txBody>
        </p:sp>
        <p:sp>
          <p:nvSpPr>
            <p:cNvPr id="15401" name="テキスト ボックス 309"/>
            <p:cNvSpPr txBox="1">
              <a:spLocks noChangeArrowheads="1"/>
            </p:cNvSpPr>
            <p:nvPr/>
          </p:nvSpPr>
          <p:spPr bwMode="auto">
            <a:xfrm>
              <a:off x="6700854" y="5143512"/>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兵庫</a:t>
              </a:r>
            </a:p>
          </p:txBody>
        </p:sp>
        <p:sp>
          <p:nvSpPr>
            <p:cNvPr id="15402" name="テキスト ボックス 310"/>
            <p:cNvSpPr txBox="1">
              <a:spLocks noChangeArrowheads="1"/>
            </p:cNvSpPr>
            <p:nvPr/>
          </p:nvSpPr>
          <p:spPr bwMode="auto">
            <a:xfrm>
              <a:off x="6796104" y="5623773"/>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大阪</a:t>
              </a:r>
            </a:p>
          </p:txBody>
        </p:sp>
        <p:sp>
          <p:nvSpPr>
            <p:cNvPr id="15403" name="テキスト ボックス 311"/>
            <p:cNvSpPr txBox="1">
              <a:spLocks noChangeArrowheads="1"/>
            </p:cNvSpPr>
            <p:nvPr/>
          </p:nvSpPr>
          <p:spPr bwMode="auto">
            <a:xfrm>
              <a:off x="7200917" y="5729291"/>
              <a:ext cx="147639" cy="246221"/>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和歌山</a:t>
              </a:r>
            </a:p>
          </p:txBody>
        </p:sp>
        <p:sp>
          <p:nvSpPr>
            <p:cNvPr id="15404" name="テキスト ボックス 313"/>
            <p:cNvSpPr txBox="1">
              <a:spLocks noChangeArrowheads="1"/>
            </p:cNvSpPr>
            <p:nvPr/>
          </p:nvSpPr>
          <p:spPr bwMode="auto">
            <a:xfrm>
              <a:off x="6343664" y="5023691"/>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鳥取</a:t>
              </a:r>
            </a:p>
          </p:txBody>
        </p:sp>
        <p:sp>
          <p:nvSpPr>
            <p:cNvPr id="15405" name="テキスト ボックス 314"/>
            <p:cNvSpPr txBox="1">
              <a:spLocks noChangeArrowheads="1"/>
            </p:cNvSpPr>
            <p:nvPr/>
          </p:nvSpPr>
          <p:spPr bwMode="auto">
            <a:xfrm>
              <a:off x="6162691" y="5019688"/>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島根</a:t>
              </a:r>
            </a:p>
          </p:txBody>
        </p:sp>
        <p:sp>
          <p:nvSpPr>
            <p:cNvPr id="15406" name="テキスト ボックス 315"/>
            <p:cNvSpPr txBox="1">
              <a:spLocks noChangeArrowheads="1"/>
            </p:cNvSpPr>
            <p:nvPr/>
          </p:nvSpPr>
          <p:spPr bwMode="auto">
            <a:xfrm>
              <a:off x="6350807" y="5238756"/>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岡山</a:t>
              </a:r>
            </a:p>
          </p:txBody>
        </p:sp>
        <p:sp>
          <p:nvSpPr>
            <p:cNvPr id="15407" name="テキスト ボックス 316"/>
            <p:cNvSpPr txBox="1">
              <a:spLocks noChangeArrowheads="1"/>
            </p:cNvSpPr>
            <p:nvPr/>
          </p:nvSpPr>
          <p:spPr bwMode="auto">
            <a:xfrm>
              <a:off x="6148399" y="5238765"/>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広島</a:t>
              </a:r>
            </a:p>
          </p:txBody>
        </p:sp>
        <p:sp>
          <p:nvSpPr>
            <p:cNvPr id="15408" name="テキスト ボックス 318"/>
            <p:cNvSpPr txBox="1">
              <a:spLocks noChangeArrowheads="1"/>
            </p:cNvSpPr>
            <p:nvPr/>
          </p:nvSpPr>
          <p:spPr bwMode="auto">
            <a:xfrm>
              <a:off x="6100778" y="5153368"/>
              <a:ext cx="147639" cy="19492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山口</a:t>
              </a:r>
            </a:p>
          </p:txBody>
        </p:sp>
        <p:sp>
          <p:nvSpPr>
            <p:cNvPr id="15409" name="テキスト ボックス 319"/>
            <p:cNvSpPr txBox="1">
              <a:spLocks noChangeArrowheads="1"/>
            </p:cNvSpPr>
            <p:nvPr/>
          </p:nvSpPr>
          <p:spPr bwMode="auto">
            <a:xfrm>
              <a:off x="6286513" y="5671397"/>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香川</a:t>
              </a:r>
            </a:p>
          </p:txBody>
        </p:sp>
        <p:sp>
          <p:nvSpPr>
            <p:cNvPr id="15410" name="テキスト ボックス 320"/>
            <p:cNvSpPr txBox="1">
              <a:spLocks noChangeArrowheads="1"/>
            </p:cNvSpPr>
            <p:nvPr/>
          </p:nvSpPr>
          <p:spPr bwMode="auto">
            <a:xfrm>
              <a:off x="6267459" y="5784071"/>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徳島</a:t>
              </a:r>
            </a:p>
          </p:txBody>
        </p:sp>
        <p:sp>
          <p:nvSpPr>
            <p:cNvPr id="15411" name="テキスト ボックス 321"/>
            <p:cNvSpPr txBox="1">
              <a:spLocks noChangeArrowheads="1"/>
            </p:cNvSpPr>
            <p:nvPr/>
          </p:nvSpPr>
          <p:spPr bwMode="auto">
            <a:xfrm>
              <a:off x="6024570" y="5711881"/>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愛媛</a:t>
              </a:r>
            </a:p>
          </p:txBody>
        </p:sp>
        <p:sp>
          <p:nvSpPr>
            <p:cNvPr id="15412" name="テキスト ボックス 322"/>
            <p:cNvSpPr txBox="1">
              <a:spLocks noChangeArrowheads="1"/>
            </p:cNvSpPr>
            <p:nvPr/>
          </p:nvSpPr>
          <p:spPr bwMode="auto">
            <a:xfrm>
              <a:off x="6165074" y="5876191"/>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高知</a:t>
              </a:r>
            </a:p>
          </p:txBody>
        </p:sp>
        <p:sp>
          <p:nvSpPr>
            <p:cNvPr id="15413" name="テキスト ボックス 323"/>
            <p:cNvSpPr txBox="1">
              <a:spLocks noChangeArrowheads="1"/>
            </p:cNvSpPr>
            <p:nvPr/>
          </p:nvSpPr>
          <p:spPr bwMode="auto">
            <a:xfrm>
              <a:off x="5700719" y="5253054"/>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福岡</a:t>
              </a:r>
            </a:p>
          </p:txBody>
        </p:sp>
        <p:sp>
          <p:nvSpPr>
            <p:cNvPr id="15414" name="テキスト ボックス 324"/>
            <p:cNvSpPr txBox="1">
              <a:spLocks noChangeArrowheads="1"/>
            </p:cNvSpPr>
            <p:nvPr/>
          </p:nvSpPr>
          <p:spPr bwMode="auto">
            <a:xfrm>
              <a:off x="5634044" y="5215271"/>
              <a:ext cx="147639" cy="19492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佐賀</a:t>
              </a:r>
            </a:p>
          </p:txBody>
        </p:sp>
        <p:sp>
          <p:nvSpPr>
            <p:cNvPr id="15415" name="テキスト ボックス 325"/>
            <p:cNvSpPr txBox="1">
              <a:spLocks noChangeArrowheads="1"/>
            </p:cNvSpPr>
            <p:nvPr/>
          </p:nvSpPr>
          <p:spPr bwMode="auto">
            <a:xfrm>
              <a:off x="5451478" y="6377347"/>
              <a:ext cx="147639" cy="194925"/>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沖縄</a:t>
              </a:r>
            </a:p>
          </p:txBody>
        </p:sp>
        <p:sp>
          <p:nvSpPr>
            <p:cNvPr id="15416" name="テキスト ボックス 326"/>
            <p:cNvSpPr txBox="1">
              <a:spLocks noChangeArrowheads="1"/>
            </p:cNvSpPr>
            <p:nvPr/>
          </p:nvSpPr>
          <p:spPr bwMode="auto">
            <a:xfrm>
              <a:off x="5710245" y="5610244"/>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大分</a:t>
              </a:r>
            </a:p>
          </p:txBody>
        </p:sp>
        <p:sp>
          <p:nvSpPr>
            <p:cNvPr id="15417" name="テキスト ボックス 327"/>
            <p:cNvSpPr txBox="1">
              <a:spLocks noChangeArrowheads="1"/>
            </p:cNvSpPr>
            <p:nvPr/>
          </p:nvSpPr>
          <p:spPr bwMode="auto">
            <a:xfrm>
              <a:off x="5719755" y="5795227"/>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宮崎</a:t>
              </a:r>
            </a:p>
          </p:txBody>
        </p:sp>
        <p:sp>
          <p:nvSpPr>
            <p:cNvPr id="15418" name="テキスト ボックス 328"/>
            <p:cNvSpPr txBox="1">
              <a:spLocks noChangeArrowheads="1"/>
            </p:cNvSpPr>
            <p:nvPr/>
          </p:nvSpPr>
          <p:spPr bwMode="auto">
            <a:xfrm>
              <a:off x="5500687" y="5828568"/>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鹿児島</a:t>
              </a:r>
            </a:p>
          </p:txBody>
        </p:sp>
        <p:sp>
          <p:nvSpPr>
            <p:cNvPr id="15419" name="テキスト ボックス 329"/>
            <p:cNvSpPr txBox="1">
              <a:spLocks noChangeArrowheads="1"/>
            </p:cNvSpPr>
            <p:nvPr/>
          </p:nvSpPr>
          <p:spPr bwMode="auto">
            <a:xfrm>
              <a:off x="5457827" y="5557870"/>
              <a:ext cx="428628" cy="143629"/>
            </a:xfrm>
            <a:prstGeom prst="rect">
              <a:avLst/>
            </a:prstGeom>
            <a:noFill/>
            <a:ln w="9525">
              <a:noFill/>
              <a:miter lim="800000"/>
              <a:headEnd/>
              <a:tailEnd/>
            </a:ln>
          </p:spPr>
          <p:txBody>
            <a:bodyPr>
              <a:spAutoFit/>
            </a:bodyPr>
            <a:lstStyle/>
            <a:p>
              <a:pPr algn="ctr">
                <a:lnSpc>
                  <a:spcPts val="400"/>
                </a:lnSpc>
              </a:pPr>
              <a:r>
                <a:rPr lang="ja-JP" altLang="en-US" sz="500" dirty="0" smtClean="0">
                  <a:latin typeface="ＭＳ Ｐ明朝" charset="-128"/>
                  <a:ea typeface="ＭＳ Ｐ明朝" charset="-128"/>
                </a:rPr>
                <a:t>熊本</a:t>
              </a:r>
              <a:endParaRPr lang="ja-JP" altLang="en-US" sz="500" dirty="0">
                <a:latin typeface="ＭＳ Ｐ明朝" charset="-128"/>
                <a:ea typeface="ＭＳ Ｐ明朝" charset="-128"/>
              </a:endParaRPr>
            </a:p>
          </p:txBody>
        </p:sp>
        <p:sp>
          <p:nvSpPr>
            <p:cNvPr id="15420" name="テキスト ボックス 331"/>
            <p:cNvSpPr txBox="1">
              <a:spLocks noChangeArrowheads="1"/>
            </p:cNvSpPr>
            <p:nvPr/>
          </p:nvSpPr>
          <p:spPr bwMode="auto">
            <a:xfrm>
              <a:off x="5338770" y="5222093"/>
              <a:ext cx="428628" cy="143629"/>
            </a:xfrm>
            <a:prstGeom prst="rect">
              <a:avLst/>
            </a:prstGeom>
            <a:noFill/>
            <a:ln w="9525">
              <a:noFill/>
              <a:miter lim="800000"/>
              <a:headEnd/>
              <a:tailEnd/>
            </a:ln>
          </p:spPr>
          <p:txBody>
            <a:bodyPr>
              <a:spAutoFit/>
            </a:bodyPr>
            <a:lstStyle/>
            <a:p>
              <a:pPr algn="ctr">
                <a:lnSpc>
                  <a:spcPts val="400"/>
                </a:lnSpc>
              </a:pPr>
              <a:r>
                <a:rPr lang="ja-JP" altLang="en-US" sz="500">
                  <a:latin typeface="ＭＳ Ｐ明朝" charset="-128"/>
                  <a:ea typeface="ＭＳ Ｐ明朝" charset="-128"/>
                </a:rPr>
                <a:t>長崎</a:t>
              </a:r>
            </a:p>
          </p:txBody>
        </p:sp>
      </p:grpSp>
      <p:graphicFrame>
        <p:nvGraphicFramePr>
          <p:cNvPr id="192" name="表 191"/>
          <p:cNvGraphicFramePr>
            <a:graphicFrameLocks noGrp="1"/>
          </p:cNvGraphicFramePr>
          <p:nvPr/>
        </p:nvGraphicFramePr>
        <p:xfrm>
          <a:off x="928662" y="6286520"/>
          <a:ext cx="2218780" cy="204605"/>
        </p:xfrm>
        <a:graphic>
          <a:graphicData uri="http://schemas.openxmlformats.org/drawingml/2006/table">
            <a:tbl>
              <a:tblPr/>
              <a:tblGrid>
                <a:gridCol w="2218780"/>
              </a:tblGrid>
              <a:tr h="204605">
                <a:tc>
                  <a:txBody>
                    <a:bodyPr/>
                    <a:lstStyle/>
                    <a:p>
                      <a:pPr algn="l" fontAlgn="ctr"/>
                      <a:r>
                        <a:rPr lang="en-US" altLang="ja-JP" sz="600" b="0" i="1" u="none" strike="noStrike" dirty="0">
                          <a:solidFill>
                            <a:schemeClr val="tx1"/>
                          </a:solidFill>
                          <a:latin typeface="ＭＳ Ｐゴシック"/>
                        </a:rPr>
                        <a:t>※</a:t>
                      </a:r>
                      <a:r>
                        <a:rPr lang="ja-JP" altLang="en-US" sz="600" b="0" i="1" u="none" strike="noStrike" dirty="0">
                          <a:solidFill>
                            <a:schemeClr val="tx1"/>
                          </a:solidFill>
                          <a:latin typeface="ＭＳ Ｐゴシック"/>
                        </a:rPr>
                        <a:t>「カルトグラム」（統計データに基づき地図を変形し</a:t>
                      </a:r>
                      <a:r>
                        <a:rPr lang="en-US" altLang="ja-JP" sz="600" b="0" i="1" u="none" strike="noStrike" dirty="0">
                          <a:solidFill>
                            <a:schemeClr val="tx1"/>
                          </a:solidFill>
                          <a:latin typeface="ＭＳ Ｐゴシック"/>
                        </a:rPr>
                        <a:t>,</a:t>
                      </a:r>
                      <a:r>
                        <a:rPr lang="ja-JP" altLang="en-US" sz="600" b="0" i="1" u="none" strike="noStrike" dirty="0">
                          <a:solidFill>
                            <a:schemeClr val="tx1"/>
                          </a:solidFill>
                          <a:latin typeface="ＭＳ Ｐゴシック"/>
                        </a:rPr>
                        <a:t>地域の</a:t>
                      </a:r>
                      <a:br>
                        <a:rPr lang="ja-JP" altLang="en-US" sz="600" b="0" i="1" u="none" strike="noStrike" dirty="0">
                          <a:solidFill>
                            <a:schemeClr val="tx1"/>
                          </a:solidFill>
                          <a:latin typeface="ＭＳ Ｐゴシック"/>
                        </a:rPr>
                      </a:br>
                      <a:r>
                        <a:rPr lang="ja-JP" altLang="en-US" sz="600" b="0" i="1" u="none" strike="noStrike" dirty="0">
                          <a:solidFill>
                            <a:schemeClr val="tx1"/>
                          </a:solidFill>
                          <a:latin typeface="ＭＳ Ｐゴシック"/>
                        </a:rPr>
                        <a:t>特徴を　視覚的に表現する地図）の手法を用いて独自作成</a:t>
                      </a:r>
                    </a:p>
                  </a:txBody>
                  <a:tcPr marL="9525" marR="9525" marT="9525" marB="0" anchor="ctr">
                    <a:lnL>
                      <a:noFill/>
                    </a:lnL>
                    <a:lnR>
                      <a:noFill/>
                    </a:lnR>
                    <a:lnT>
                      <a:noFill/>
                    </a:lnT>
                    <a:lnB>
                      <a:noFill/>
                    </a:lnB>
                  </a:tcPr>
                </a:tc>
              </a:tr>
            </a:tbl>
          </a:graphicData>
        </a:graphic>
      </p:graphicFrame>
      <p:graphicFrame>
        <p:nvGraphicFramePr>
          <p:cNvPr id="62" name="グラフ 61"/>
          <p:cNvGraphicFramePr/>
          <p:nvPr/>
        </p:nvGraphicFramePr>
        <p:xfrm>
          <a:off x="4113293" y="3143248"/>
          <a:ext cx="4931102" cy="3071834"/>
        </p:xfrm>
        <a:graphic>
          <a:graphicData uri="http://schemas.openxmlformats.org/drawingml/2006/chart">
            <c:chart xmlns:c="http://schemas.openxmlformats.org/drawingml/2006/chart" xmlns:r="http://schemas.openxmlformats.org/officeDocument/2006/relationships" r:id="rId3"/>
          </a:graphicData>
        </a:graphic>
      </p:graphicFrame>
      <p:sp>
        <p:nvSpPr>
          <p:cNvPr id="63" name="Rectangle 15"/>
          <p:cNvSpPr>
            <a:spLocks noChangeArrowheads="1"/>
          </p:cNvSpPr>
          <p:nvPr/>
        </p:nvSpPr>
        <p:spPr bwMode="auto">
          <a:xfrm>
            <a:off x="5143504" y="2857496"/>
            <a:ext cx="3424993" cy="310582"/>
          </a:xfrm>
          <a:prstGeom prst="rect">
            <a:avLst/>
          </a:prstGeom>
          <a:noFill/>
          <a:ln w="9525">
            <a:noFill/>
            <a:miter lim="800000"/>
            <a:headEnd/>
            <a:tailEnd/>
          </a:ln>
        </p:spPr>
        <p:txBody>
          <a:bodyPr wrap="none" anchor="ctr"/>
          <a:lstStyle/>
          <a:p>
            <a:pPr algn="ctr"/>
            <a:r>
              <a:rPr lang="ja-JP" altLang="en-US" sz="1000" b="1" dirty="0"/>
              <a:t>都道府県別　高齢者数（</a:t>
            </a:r>
            <a:r>
              <a:rPr lang="en-US" altLang="ja-JP" sz="1000" b="1" dirty="0"/>
              <a:t>65</a:t>
            </a:r>
            <a:r>
              <a:rPr lang="ja-JP" altLang="en-US" sz="1000" b="1" dirty="0"/>
              <a:t>歳以上）の推移（</a:t>
            </a:r>
            <a:r>
              <a:rPr lang="en-US" altLang="ja-JP" sz="1000" b="1" dirty="0"/>
              <a:t>2010</a:t>
            </a:r>
            <a:r>
              <a:rPr lang="ja-JP" altLang="en-US" sz="1000" b="1" dirty="0"/>
              <a:t>年－</a:t>
            </a:r>
            <a:r>
              <a:rPr lang="en-US" altLang="ja-JP" sz="1000" b="1" dirty="0"/>
              <a:t>2025</a:t>
            </a:r>
            <a:r>
              <a:rPr lang="ja-JP" altLang="en-US" sz="1000" b="1" dirty="0"/>
              <a:t>年）</a:t>
            </a:r>
          </a:p>
        </p:txBody>
      </p:sp>
      <p:sp>
        <p:nvSpPr>
          <p:cNvPr id="59" name="テキスト ボックス 563"/>
          <p:cNvSpPr txBox="1">
            <a:spLocks noChangeArrowheads="1"/>
          </p:cNvSpPr>
          <p:nvPr/>
        </p:nvSpPr>
        <p:spPr bwMode="auto">
          <a:xfrm>
            <a:off x="4214810" y="3071810"/>
            <a:ext cx="533400" cy="215444"/>
          </a:xfrm>
          <a:prstGeom prst="rect">
            <a:avLst/>
          </a:prstGeom>
          <a:noFill/>
          <a:ln w="9525">
            <a:noFill/>
            <a:miter lim="800000"/>
            <a:headEnd/>
            <a:tailEnd/>
          </a:ln>
        </p:spPr>
        <p:txBody>
          <a:bodyPr>
            <a:spAutoFit/>
          </a:bodyPr>
          <a:lstStyle/>
          <a:p>
            <a:r>
              <a:rPr lang="ja-JP" altLang="en-US" sz="800" dirty="0" smtClean="0">
                <a:latin typeface="ＭＳ Ｐ明朝" charset="-128"/>
                <a:ea typeface="ＭＳ Ｐ明朝" charset="-128"/>
              </a:rPr>
              <a:t>（千人</a:t>
            </a:r>
            <a:r>
              <a:rPr lang="ja-JP" altLang="en-US" sz="800" dirty="0">
                <a:latin typeface="ＭＳ Ｐ明朝" charset="-128"/>
                <a:ea typeface="ＭＳ Ｐ明朝" charset="-128"/>
              </a:rPr>
              <a:t>）</a:t>
            </a:r>
          </a:p>
        </p:txBody>
      </p:sp>
      <p:sp>
        <p:nvSpPr>
          <p:cNvPr id="60" name="Rectangle 284"/>
          <p:cNvSpPr>
            <a:spLocks noChangeArrowheads="1"/>
          </p:cNvSpPr>
          <p:nvPr/>
        </p:nvSpPr>
        <p:spPr bwMode="auto">
          <a:xfrm>
            <a:off x="7542234" y="4349757"/>
            <a:ext cx="136525" cy="112712"/>
          </a:xfrm>
          <a:prstGeom prst="rect">
            <a:avLst/>
          </a:prstGeom>
          <a:solidFill>
            <a:schemeClr val="accent1"/>
          </a:solidFill>
          <a:ln w="6350">
            <a:noFill/>
            <a:miter lim="800000"/>
            <a:headEnd/>
            <a:tailEnd/>
          </a:ln>
        </p:spPr>
        <p:txBody>
          <a:bodyPr/>
          <a:lstStyle/>
          <a:p>
            <a:endParaRPr lang="ja-JP" altLang="en-US"/>
          </a:p>
        </p:txBody>
      </p:sp>
      <p:sp>
        <p:nvSpPr>
          <p:cNvPr id="61" name="Rectangle 290"/>
          <p:cNvSpPr>
            <a:spLocks noChangeArrowheads="1"/>
          </p:cNvSpPr>
          <p:nvPr/>
        </p:nvSpPr>
        <p:spPr bwMode="auto">
          <a:xfrm>
            <a:off x="7715272" y="4357694"/>
            <a:ext cx="269875" cy="107950"/>
          </a:xfrm>
          <a:prstGeom prst="rect">
            <a:avLst/>
          </a:prstGeom>
          <a:noFill/>
          <a:ln w="6350">
            <a:noFill/>
            <a:miter lim="800000"/>
            <a:headEnd/>
            <a:tailEnd/>
          </a:ln>
        </p:spPr>
        <p:txBody>
          <a:bodyPr wrap="none" lIns="0" tIns="0" rIns="0" bIns="0">
            <a:spAutoFit/>
          </a:bodyPr>
          <a:lstStyle/>
          <a:p>
            <a:r>
              <a:rPr lang="en-US" altLang="ja-JP" sz="700" dirty="0">
                <a:solidFill>
                  <a:srgbClr val="000000"/>
                </a:solidFill>
                <a:latin typeface="ＭＳ Ｐ明朝" charset="-128"/>
                <a:ea typeface="ＭＳ Ｐ明朝" charset="-128"/>
              </a:rPr>
              <a:t>2005</a:t>
            </a:r>
            <a:r>
              <a:rPr lang="ja-JP" altLang="en-US" sz="700" dirty="0">
                <a:solidFill>
                  <a:srgbClr val="000000"/>
                </a:solidFill>
                <a:latin typeface="ＭＳ Ｐ明朝" charset="-128"/>
                <a:ea typeface="ＭＳ Ｐ明朝" charset="-128"/>
              </a:rPr>
              <a:t>年</a:t>
            </a:r>
            <a:endParaRPr lang="ja-JP" altLang="ja-JP" sz="700" dirty="0">
              <a:latin typeface="ＭＳ Ｐ明朝" charset="-128"/>
              <a:ea typeface="ＭＳ Ｐ明朝" charset="-128"/>
            </a:endParaRPr>
          </a:p>
        </p:txBody>
      </p:sp>
      <p:sp>
        <p:nvSpPr>
          <p:cNvPr id="64" name="Rectangle 284"/>
          <p:cNvSpPr>
            <a:spLocks noChangeArrowheads="1"/>
          </p:cNvSpPr>
          <p:nvPr/>
        </p:nvSpPr>
        <p:spPr bwMode="auto">
          <a:xfrm>
            <a:off x="8116909" y="4351344"/>
            <a:ext cx="136525" cy="112713"/>
          </a:xfrm>
          <a:prstGeom prst="rect">
            <a:avLst/>
          </a:prstGeom>
          <a:solidFill>
            <a:schemeClr val="accent2"/>
          </a:solidFill>
          <a:ln w="6350">
            <a:noFill/>
            <a:miter lim="800000"/>
            <a:headEnd/>
            <a:tailEnd/>
          </a:ln>
        </p:spPr>
        <p:txBody>
          <a:bodyPr/>
          <a:lstStyle/>
          <a:p>
            <a:endParaRPr lang="ja-JP" altLang="en-US"/>
          </a:p>
        </p:txBody>
      </p:sp>
      <p:sp>
        <p:nvSpPr>
          <p:cNvPr id="65" name="Rectangle 290"/>
          <p:cNvSpPr>
            <a:spLocks noChangeArrowheads="1"/>
          </p:cNvSpPr>
          <p:nvPr/>
        </p:nvSpPr>
        <p:spPr bwMode="auto">
          <a:xfrm>
            <a:off x="8302647" y="4352932"/>
            <a:ext cx="269875" cy="107950"/>
          </a:xfrm>
          <a:prstGeom prst="rect">
            <a:avLst/>
          </a:prstGeom>
          <a:noFill/>
          <a:ln w="6350">
            <a:noFill/>
            <a:miter lim="800000"/>
            <a:headEnd/>
            <a:tailEnd/>
          </a:ln>
        </p:spPr>
        <p:txBody>
          <a:bodyPr wrap="none" lIns="0" tIns="0" rIns="0" bIns="0">
            <a:spAutoFit/>
          </a:bodyPr>
          <a:lstStyle/>
          <a:p>
            <a:r>
              <a:rPr lang="en-US" altLang="ja-JP" sz="700">
                <a:solidFill>
                  <a:srgbClr val="000000"/>
                </a:solidFill>
                <a:latin typeface="ＭＳ Ｐ明朝" charset="-128"/>
                <a:ea typeface="ＭＳ Ｐ明朝" charset="-128"/>
              </a:rPr>
              <a:t>2025</a:t>
            </a:r>
            <a:r>
              <a:rPr lang="ja-JP" altLang="en-US" sz="700">
                <a:solidFill>
                  <a:srgbClr val="000000"/>
                </a:solidFill>
                <a:latin typeface="ＭＳ Ｐ明朝" charset="-128"/>
                <a:ea typeface="ＭＳ Ｐ明朝" charset="-128"/>
              </a:rPr>
              <a:t>年</a:t>
            </a:r>
            <a:endParaRPr lang="ja-JP" altLang="ja-JP" sz="700">
              <a:latin typeface="ＭＳ Ｐ明朝" charset="-128"/>
              <a:ea typeface="ＭＳ Ｐ明朝" charset="-128"/>
            </a:endParaRPr>
          </a:p>
        </p:txBody>
      </p:sp>
      <p:sp>
        <p:nvSpPr>
          <p:cNvPr id="66" name="テキスト ボックス 563"/>
          <p:cNvSpPr txBox="1">
            <a:spLocks noChangeArrowheads="1"/>
          </p:cNvSpPr>
          <p:nvPr/>
        </p:nvSpPr>
        <p:spPr bwMode="auto">
          <a:xfrm>
            <a:off x="4643438" y="6143644"/>
            <a:ext cx="4071934" cy="215444"/>
          </a:xfrm>
          <a:prstGeom prst="rect">
            <a:avLst/>
          </a:prstGeom>
          <a:noFill/>
          <a:ln w="9525">
            <a:noFill/>
            <a:miter lim="800000"/>
            <a:headEnd/>
            <a:tailEnd/>
          </a:ln>
        </p:spPr>
        <p:txBody>
          <a:bodyPr wrap="square">
            <a:spAutoFit/>
          </a:bodyPr>
          <a:lstStyle/>
          <a:p>
            <a:r>
              <a:rPr lang="ja-JP" altLang="en-US" sz="800" spc="-20" dirty="0">
                <a:latin typeface="ＭＳ Ｐ明朝" pitchFamily="18" charset="-128"/>
                <a:ea typeface="ＭＳ Ｐ明朝" pitchFamily="18" charset="-128"/>
              </a:rPr>
              <a:t>資料：総務省「国勢調査</a:t>
            </a:r>
            <a:r>
              <a:rPr lang="ja-JP" altLang="en-US" sz="800" spc="-20" dirty="0" smtClean="0">
                <a:latin typeface="ＭＳ Ｐ明朝" pitchFamily="18" charset="-128"/>
                <a:ea typeface="ＭＳ Ｐ明朝" pitchFamily="18" charset="-128"/>
              </a:rPr>
              <a:t>」（社会保障・人口問題研究所「人口統計資料集」から独自作成）</a:t>
            </a:r>
            <a:endParaRPr lang="ja-JP" altLang="en-US" sz="800" spc="-20" dirty="0">
              <a:latin typeface="ＭＳ Ｐ明朝" pitchFamily="18" charset="-128"/>
              <a:ea typeface="ＭＳ Ｐ明朝" pitchFamily="18" charset="-128"/>
            </a:endParaRPr>
          </a:p>
        </p:txBody>
      </p:sp>
      <p:sp>
        <p:nvSpPr>
          <p:cNvPr id="67" name="テキスト ボックス 66"/>
          <p:cNvSpPr txBox="1"/>
          <p:nvPr/>
        </p:nvSpPr>
        <p:spPr>
          <a:xfrm>
            <a:off x="8858280" y="0"/>
            <a:ext cx="285720" cy="276999"/>
          </a:xfrm>
          <a:prstGeom prst="rect">
            <a:avLst/>
          </a:prstGeom>
          <a:noFill/>
        </p:spPr>
        <p:txBody>
          <a:bodyPr wrap="square" rtlCol="0">
            <a:spAutoFit/>
          </a:bodyPr>
          <a:lstStyle/>
          <a:p>
            <a:r>
              <a:rPr kumimoji="1" lang="en-US" altLang="ja-JP" sz="1200" dirty="0" smtClean="0">
                <a:solidFill>
                  <a:schemeClr val="bg1">
                    <a:lumMod val="65000"/>
                  </a:schemeClr>
                </a:solidFill>
              </a:rPr>
              <a:t>3</a:t>
            </a:r>
            <a:endParaRPr kumimoji="1" lang="ja-JP" altLang="en-US" sz="1200" dirty="0">
              <a:solidFill>
                <a:schemeClr val="bg1">
                  <a:lumMod val="65000"/>
                </a:schemeClr>
              </a:solidFill>
            </a:endParaRPr>
          </a:p>
        </p:txBody>
      </p:sp>
      <p:sp>
        <p:nvSpPr>
          <p:cNvPr id="68" name="テキスト ボックス 290"/>
          <p:cNvSpPr txBox="1">
            <a:spLocks noChangeArrowheads="1"/>
          </p:cNvSpPr>
          <p:nvPr/>
        </p:nvSpPr>
        <p:spPr bwMode="auto">
          <a:xfrm>
            <a:off x="3357554" y="4643446"/>
            <a:ext cx="453944" cy="143629"/>
          </a:xfrm>
          <a:prstGeom prst="rect">
            <a:avLst/>
          </a:prstGeom>
          <a:noFill/>
          <a:ln w="9525">
            <a:noFill/>
            <a:miter lim="800000"/>
            <a:headEnd/>
            <a:tailEnd/>
          </a:ln>
        </p:spPr>
        <p:txBody>
          <a:bodyPr wrap="square">
            <a:spAutoFit/>
          </a:bodyPr>
          <a:lstStyle/>
          <a:p>
            <a:pPr algn="ctr">
              <a:lnSpc>
                <a:spcPts val="400"/>
              </a:lnSpc>
            </a:pPr>
            <a:r>
              <a:rPr lang="ja-JP" altLang="en-US" sz="500" dirty="0" smtClean="0">
                <a:latin typeface="ＭＳ Ｐ明朝" charset="-128"/>
                <a:ea typeface="ＭＳ Ｐ明朝" charset="-128"/>
              </a:rPr>
              <a:t>群馬</a:t>
            </a:r>
            <a:endParaRPr lang="ja-JP" altLang="en-US" sz="500" dirty="0">
              <a:latin typeface="ＭＳ Ｐ明朝" charset="-128"/>
              <a:ea typeface="ＭＳ Ｐ明朝" charset="-128"/>
            </a:endParaRPr>
          </a:p>
        </p:txBody>
      </p:sp>
      <p:sp>
        <p:nvSpPr>
          <p:cNvPr id="69" name="正方形/長方形 68"/>
          <p:cNvSpPr/>
          <p:nvPr/>
        </p:nvSpPr>
        <p:spPr>
          <a:xfrm>
            <a:off x="84138" y="1142984"/>
            <a:ext cx="1487466"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現状・</a:t>
            </a:r>
            <a:r>
              <a:rPr lang="ja-JP" altLang="en-US" sz="1400" b="1" dirty="0" smtClean="0">
                <a:solidFill>
                  <a:schemeClr val="tx1"/>
                </a:solidFill>
                <a:latin typeface="ＭＳ ゴシック" pitchFamily="49" charset="-128"/>
                <a:ea typeface="ＭＳ ゴシック" pitchFamily="49" charset="-128"/>
              </a:rPr>
              <a:t>課題</a:t>
            </a:r>
            <a:endParaRPr lang="ja-JP" altLang="en-US" sz="1400" b="1" dirty="0">
              <a:solidFill>
                <a:schemeClr val="tx1"/>
              </a:solidFill>
              <a:latin typeface="ＭＳ ゴシック" pitchFamily="49" charset="-128"/>
              <a:ea typeface="ＭＳ ゴシック" pitchFamily="49" charset="-128"/>
            </a:endParaRPr>
          </a:p>
        </p:txBody>
      </p:sp>
      <p:sp>
        <p:nvSpPr>
          <p:cNvPr id="70" name="テキスト プレースホルダ 6"/>
          <p:cNvSpPr txBox="1">
            <a:spLocks/>
          </p:cNvSpPr>
          <p:nvPr/>
        </p:nvSpPr>
        <p:spPr bwMode="auto">
          <a:xfrm>
            <a:off x="314326" y="1428734"/>
            <a:ext cx="8543954" cy="1428760"/>
          </a:xfrm>
          <a:prstGeom prst="rect">
            <a:avLst/>
          </a:prstGeom>
          <a:noFill/>
          <a:ln w="9525">
            <a:noFill/>
            <a:miter lim="800000"/>
            <a:headEnd/>
            <a:tailEnd/>
          </a:ln>
        </p:spPr>
        <p:txBody>
          <a:bodyPr/>
          <a:lstStyle/>
          <a:p>
            <a:pPr marL="152400" indent="-152400">
              <a:spcAft>
                <a:spcPts val="400"/>
              </a:spcAft>
              <a:buFont typeface="Arial" charset="0"/>
              <a:buNone/>
            </a:pPr>
            <a:r>
              <a:rPr lang="ja-JP" altLang="en-US" sz="1300" dirty="0" smtClean="0">
                <a:latin typeface="ＭＳ 明朝" pitchFamily="17" charset="-128"/>
                <a:ea typeface="ＭＳ 明朝" pitchFamily="17" charset="-128"/>
              </a:rPr>
              <a:t>◆我が国では、三大都市圏に国全体の人口の５割以上が集中しており、特に東京では人口の一極集中が加速している。</a:t>
            </a:r>
            <a:endParaRPr lang="en-US" altLang="ja-JP" sz="1300" dirty="0">
              <a:latin typeface="ＭＳ 明朝" pitchFamily="17" charset="-128"/>
              <a:ea typeface="ＭＳ 明朝" pitchFamily="17" charset="-128"/>
            </a:endParaRPr>
          </a:p>
          <a:p>
            <a:pPr marL="152400" indent="-152400">
              <a:spcAft>
                <a:spcPts val="400"/>
              </a:spcAft>
            </a:pPr>
            <a:r>
              <a:rPr lang="ja-JP" altLang="en-US" sz="1300" dirty="0">
                <a:latin typeface="ＭＳ 明朝" pitchFamily="17" charset="-128"/>
                <a:ea typeface="ＭＳ 明朝" pitchFamily="17" charset="-128"/>
              </a:rPr>
              <a:t>◆一方、</a:t>
            </a:r>
            <a:r>
              <a:rPr lang="ja-JP" altLang="en-US" sz="1300" dirty="0" smtClean="0">
                <a:latin typeface="ＭＳ 明朝" pitchFamily="17" charset="-128"/>
                <a:ea typeface="ＭＳ 明朝" pitchFamily="17" charset="-128"/>
              </a:rPr>
              <a:t>都市部に</a:t>
            </a:r>
            <a:r>
              <a:rPr lang="ja-JP" altLang="en-US" sz="1300" dirty="0">
                <a:latin typeface="ＭＳ 明朝" pitchFamily="17" charset="-128"/>
                <a:ea typeface="ＭＳ 明朝" pitchFamily="17" charset="-128"/>
              </a:rPr>
              <a:t>おいては、今後、急速に高齢者が増加することが</a:t>
            </a:r>
            <a:r>
              <a:rPr lang="ja-JP" altLang="en-US" sz="1300" dirty="0" smtClean="0">
                <a:latin typeface="ＭＳ 明朝" pitchFamily="17" charset="-128"/>
                <a:ea typeface="ＭＳ 明朝" pitchFamily="17" charset="-128"/>
              </a:rPr>
              <a:t>見込まれており、大都市</a:t>
            </a:r>
            <a:r>
              <a:rPr lang="ja-JP" altLang="en-US" sz="1300" dirty="0">
                <a:latin typeface="ＭＳ 明朝" pitchFamily="17" charset="-128"/>
                <a:ea typeface="ＭＳ 明朝" pitchFamily="17" charset="-128"/>
              </a:rPr>
              <a:t>で</a:t>
            </a:r>
            <a:r>
              <a:rPr lang="ja-JP" altLang="en-US" sz="1300" dirty="0" smtClean="0">
                <a:latin typeface="ＭＳ 明朝" pitchFamily="17" charset="-128"/>
                <a:ea typeface="ＭＳ 明朝" pitchFamily="17" charset="-128"/>
              </a:rPr>
              <a:t>は地価の問題などから、介護施設などの整備が困難な状況にある。</a:t>
            </a:r>
            <a:endParaRPr lang="en-US" altLang="ja-JP" sz="1300" dirty="0">
              <a:latin typeface="ＭＳ 明朝" pitchFamily="17" charset="-128"/>
              <a:ea typeface="ＭＳ 明朝" pitchFamily="17" charset="-128"/>
            </a:endParaRPr>
          </a:p>
          <a:p>
            <a:pPr marL="152400" indent="-152400">
              <a:spcAft>
                <a:spcPts val="400"/>
              </a:spcAft>
            </a:pPr>
            <a:r>
              <a:rPr lang="ja-JP" altLang="en-US" sz="1300" dirty="0" smtClean="0">
                <a:latin typeface="ＭＳ 明朝" pitchFamily="17" charset="-128"/>
                <a:ea typeface="ＭＳ 明朝" pitchFamily="17" charset="-128"/>
              </a:rPr>
              <a:t>◆今後、都市部に暮らすシニア層などの地方移住を促進するためには、地方における住環境等の整備を進めることが必要である。</a:t>
            </a:r>
            <a:endParaRPr lang="en-US" altLang="ja-JP" sz="1300" dirty="0" smtClean="0">
              <a:latin typeface="ＭＳ 明朝" pitchFamily="17" charset="-128"/>
              <a:ea typeface="ＭＳ 明朝" pitchFamily="17" charset="-128"/>
            </a:endParaRPr>
          </a:p>
          <a:p>
            <a:pPr marL="152400" indent="-152400">
              <a:spcAft>
                <a:spcPts val="400"/>
              </a:spcAft>
            </a:pPr>
            <a:endParaRPr lang="en-US" altLang="ja-JP" sz="1300" dirty="0">
              <a:latin typeface="ＭＳ 明朝" pitchFamily="17" charset="-128"/>
              <a:ea typeface="ＭＳ 明朝" pitchFamily="17" charset="-128"/>
            </a:endParaRPr>
          </a:p>
        </p:txBody>
      </p:sp>
      <p:sp>
        <p:nvSpPr>
          <p:cNvPr id="71" name="正方形/長方形 140"/>
          <p:cNvSpPr>
            <a:spLocks noChangeArrowheads="1"/>
          </p:cNvSpPr>
          <p:nvPr/>
        </p:nvSpPr>
        <p:spPr bwMode="auto">
          <a:xfrm>
            <a:off x="-32" y="-24"/>
            <a:ext cx="7199313" cy="431800"/>
          </a:xfrm>
          <a:prstGeom prst="rect">
            <a:avLst/>
          </a:prstGeom>
          <a:noFill/>
          <a:ln w="25400" algn="ctr">
            <a:noFill/>
            <a:miter lim="800000"/>
            <a:headEnd/>
            <a:tailEnd/>
          </a:ln>
        </p:spPr>
        <p:txBody>
          <a:bodyPr tIns="0" bIns="0" anchor="ctr"/>
          <a:lstStyle/>
          <a:p>
            <a:pPr fontAlgn="b">
              <a:lnSpc>
                <a:spcPts val="1800"/>
              </a:lnSpc>
            </a:pPr>
            <a:r>
              <a:rPr lang="en-US" altLang="ja-JP" sz="1200" b="1" dirty="0" smtClean="0">
                <a:latin typeface="ＭＳ ゴシック" pitchFamily="49" charset="-128"/>
                <a:ea typeface="ＭＳ ゴシック" pitchFamily="49" charset="-128"/>
              </a:rPr>
              <a:t>【</a:t>
            </a:r>
            <a:r>
              <a:rPr lang="ja-JP" altLang="en-US" sz="1200" b="1" dirty="0" smtClean="0">
                <a:latin typeface="ＭＳ ゴシック" pitchFamily="49" charset="-128"/>
                <a:ea typeface="ＭＳ ゴシック" pitchFamily="49" charset="-128"/>
              </a:rPr>
              <a:t>企業</a:t>
            </a:r>
            <a:r>
              <a:rPr lang="ja-JP" altLang="en-US" sz="1200" b="1" dirty="0">
                <a:latin typeface="ＭＳ ゴシック" pitchFamily="49" charset="-128"/>
                <a:ea typeface="ＭＳ ゴシック" pitchFamily="49" charset="-128"/>
              </a:rPr>
              <a:t>・人口の</a:t>
            </a:r>
            <a:r>
              <a:rPr lang="ja-JP" altLang="en-US" sz="1200" b="1" dirty="0" smtClean="0">
                <a:latin typeface="ＭＳ ゴシック" pitchFamily="49" charset="-128"/>
                <a:ea typeface="ＭＳ ゴシック" pitchFamily="49" charset="-128"/>
              </a:rPr>
              <a:t>分散による地域活力の再生・創造</a:t>
            </a:r>
            <a:r>
              <a:rPr lang="en-US" altLang="ja-JP" sz="1200" b="1" dirty="0" smtClean="0">
                <a:latin typeface="ＭＳ ゴシック" pitchFamily="49" charset="-128"/>
                <a:ea typeface="ＭＳ ゴシック" pitchFamily="49" charset="-128"/>
              </a:rPr>
              <a:t>】</a:t>
            </a:r>
            <a:endParaRPr lang="ja-JP" altLang="en-US" sz="1200"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14282" y="571480"/>
            <a:ext cx="8643998" cy="1500198"/>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27" name="テキスト ボックス 28"/>
          <p:cNvSpPr txBox="1">
            <a:spLocks noChangeArrowheads="1"/>
          </p:cNvSpPr>
          <p:nvPr/>
        </p:nvSpPr>
        <p:spPr bwMode="auto">
          <a:xfrm>
            <a:off x="214282" y="642918"/>
            <a:ext cx="4643470" cy="1308050"/>
          </a:xfrm>
          <a:prstGeom prst="rect">
            <a:avLst/>
          </a:prstGeom>
          <a:noFill/>
          <a:ln w="9525">
            <a:noFill/>
            <a:miter lim="800000"/>
            <a:headEnd/>
            <a:tailEnd/>
          </a:ln>
        </p:spPr>
        <p:txBody>
          <a:bodyPr wrap="square">
            <a:spAutoFit/>
          </a:bodyPr>
          <a:lstStyle/>
          <a:p>
            <a:pPr marL="85725" indent="-85725">
              <a:spcBef>
                <a:spcPts val="0"/>
              </a:spcBef>
              <a:spcAft>
                <a:spcPts val="0"/>
              </a:spcAft>
              <a:defRPr/>
            </a:pPr>
            <a:r>
              <a:rPr lang="ja-JP" altLang="en-US" sz="1200" dirty="0" smtClean="0">
                <a:latin typeface="ＭＳ Ｐ明朝" pitchFamily="18" charset="-128"/>
                <a:ea typeface="ＭＳ Ｐ明朝" pitchFamily="18" charset="-128"/>
              </a:rPr>
              <a:t>　</a:t>
            </a:r>
            <a:r>
              <a:rPr lang="ja-JP" altLang="en-US" sz="1200" dirty="0">
                <a:latin typeface="ＭＳ Ｐゴシック" charset="-128"/>
              </a:rPr>
              <a:t>○</a:t>
            </a:r>
            <a:r>
              <a:rPr lang="ja-JP" altLang="en-US" sz="1200" dirty="0" smtClean="0">
                <a:latin typeface="ＭＳ Ｐゴシック" charset="-128"/>
              </a:rPr>
              <a:t>地方移住の動機付けとなる仕掛け</a:t>
            </a:r>
            <a:endParaRPr lang="en-US" altLang="ja-JP" sz="1200" dirty="0" smtClean="0">
              <a:latin typeface="ＭＳ Ｐゴシック" charset="-128"/>
            </a:endParaRPr>
          </a:p>
          <a:p>
            <a:pPr marL="268288" indent="-85725">
              <a:spcBef>
                <a:spcPts val="600"/>
              </a:spcBef>
              <a:spcAft>
                <a:spcPts val="0"/>
              </a:spcAft>
              <a:defRPr/>
            </a:pPr>
            <a:r>
              <a:rPr lang="ja-JP" altLang="en-US" sz="1200" dirty="0" smtClean="0">
                <a:latin typeface="ＭＳ Ｐ明朝" pitchFamily="18" charset="-128"/>
                <a:ea typeface="ＭＳ Ｐ明朝" pitchFamily="18" charset="-128"/>
              </a:rPr>
              <a:t>　農山漁村・田舎暮らし体験のカリキュラム化や祝日法の改正　など</a:t>
            </a:r>
            <a:endParaRPr lang="en-US" altLang="ja-JP" sz="1200" dirty="0" smtClean="0">
              <a:latin typeface="ＭＳ Ｐ明朝" pitchFamily="18" charset="-128"/>
              <a:ea typeface="ＭＳ Ｐ明朝" pitchFamily="18" charset="-128"/>
            </a:endParaRPr>
          </a:p>
          <a:p>
            <a:pPr marL="266700" indent="-266700">
              <a:spcBef>
                <a:spcPts val="0"/>
              </a:spcBef>
              <a:spcAft>
                <a:spcPts val="600"/>
              </a:spcAft>
              <a:defRPr/>
            </a:pPr>
            <a:endParaRPr lang="en-US" altLang="ja-JP" sz="400" dirty="0" smtClean="0">
              <a:latin typeface="ＭＳ Ｐ明朝" pitchFamily="18" charset="-128"/>
              <a:ea typeface="ＭＳ Ｐ明朝" pitchFamily="18" charset="-128"/>
            </a:endParaRPr>
          </a:p>
          <a:p>
            <a:pPr indent="-266700">
              <a:spcBef>
                <a:spcPts val="0"/>
              </a:spcBef>
              <a:spcAft>
                <a:spcPts val="0"/>
              </a:spcAft>
              <a:defRPr/>
            </a:pPr>
            <a:r>
              <a:rPr lang="ja-JP" altLang="en-US" sz="1200" dirty="0" smtClean="0">
                <a:latin typeface="ＭＳ Ｐ明朝" pitchFamily="18" charset="-128"/>
                <a:ea typeface="ＭＳ Ｐ明朝" pitchFamily="18" charset="-128"/>
              </a:rPr>
              <a:t>　</a:t>
            </a:r>
            <a:r>
              <a:rPr lang="ja-JP" altLang="en-US" sz="1200" dirty="0" smtClean="0">
                <a:latin typeface="ＭＳ Ｐゴシック" charset="-128"/>
              </a:rPr>
              <a:t>○</a:t>
            </a:r>
            <a:r>
              <a:rPr lang="ja-JP" altLang="en-US" sz="1200" dirty="0" smtClean="0">
                <a:latin typeface="ＭＳ Ｐゴシック" pitchFamily="50" charset="-128"/>
              </a:rPr>
              <a:t>遊休ストックの活用などによる地方への移住の促進</a:t>
            </a:r>
            <a:endParaRPr lang="en-US" altLang="ja-JP" sz="1200" dirty="0" smtClean="0">
              <a:latin typeface="ＭＳ Ｐゴシック" pitchFamily="50" charset="-128"/>
            </a:endParaRPr>
          </a:p>
          <a:p>
            <a:pPr marL="266700" indent="-84138">
              <a:spcBef>
                <a:spcPts val="600"/>
              </a:spcBef>
              <a:spcAft>
                <a:spcPts val="0"/>
              </a:spcAft>
              <a:defRPr/>
            </a:pPr>
            <a:r>
              <a:rPr lang="ja-JP" altLang="en-US" sz="1200" dirty="0" smtClean="0">
                <a:latin typeface="ＭＳ Ｐ明朝" pitchFamily="18" charset="-128"/>
                <a:ea typeface="ＭＳ Ｐ明朝" pitchFamily="18" charset="-128"/>
              </a:rPr>
              <a:t>　空き家を地方移住者に提供する場合、不動産取得税の課税免除等の優遇税制の創設　など</a:t>
            </a:r>
            <a:endParaRPr lang="en-US" altLang="ja-JP" sz="1200" dirty="0" smtClean="0">
              <a:latin typeface="ＭＳ Ｐ明朝" pitchFamily="18" charset="-128"/>
              <a:ea typeface="ＭＳ Ｐ明朝" pitchFamily="18" charset="-128"/>
            </a:endParaRPr>
          </a:p>
        </p:txBody>
      </p:sp>
      <p:grpSp>
        <p:nvGrpSpPr>
          <p:cNvPr id="47" name="グループ化 46"/>
          <p:cNvGrpSpPr/>
          <p:nvPr/>
        </p:nvGrpSpPr>
        <p:grpSpPr>
          <a:xfrm>
            <a:off x="144494" y="246030"/>
            <a:ext cx="8928100" cy="302610"/>
            <a:chOff x="0" y="-234968"/>
            <a:chExt cx="8928100" cy="302610"/>
          </a:xfrm>
        </p:grpSpPr>
        <p:sp>
          <p:nvSpPr>
            <p:cNvPr id="48" name="正方形/長方形 47"/>
            <p:cNvSpPr/>
            <p:nvPr/>
          </p:nvSpPr>
          <p:spPr>
            <a:xfrm>
              <a:off x="0" y="-234968"/>
              <a:ext cx="8928100" cy="302610"/>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49" name="正方形/長方形 48"/>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２－１</a:t>
              </a:r>
              <a:endParaRPr lang="ja-JP" altLang="en-US" sz="1400" b="1" dirty="0">
                <a:solidFill>
                  <a:schemeClr val="tx1"/>
                </a:solidFill>
                <a:latin typeface="ＭＳ ゴシック" pitchFamily="49" charset="-128"/>
                <a:ea typeface="ＭＳ ゴシック" pitchFamily="49" charset="-128"/>
              </a:endParaRPr>
            </a:p>
          </p:txBody>
        </p:sp>
        <p:sp>
          <p:nvSpPr>
            <p:cNvPr id="50" name="正方形/長方形 49"/>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地方への移住につながる環境整備</a:t>
              </a:r>
              <a:r>
                <a:rPr lang="en-US" altLang="ja-JP" sz="1400" dirty="0" smtClean="0">
                  <a:solidFill>
                    <a:schemeClr val="tx1"/>
                  </a:solidFill>
                </a:rPr>
                <a:t>	</a:t>
              </a:r>
              <a:endParaRPr lang="ja-JP" altLang="en-US" sz="1400" b="1" dirty="0">
                <a:solidFill>
                  <a:schemeClr val="tx1"/>
                </a:solidFill>
                <a:latin typeface="ＭＳ ゴシック" pitchFamily="49" charset="-128"/>
                <a:ea typeface="ＭＳ ゴシック" pitchFamily="49" charset="-128"/>
              </a:endParaRPr>
            </a:p>
          </p:txBody>
        </p:sp>
      </p:grpSp>
      <p:grpSp>
        <p:nvGrpSpPr>
          <p:cNvPr id="73" name="グループ化 72"/>
          <p:cNvGrpSpPr/>
          <p:nvPr/>
        </p:nvGrpSpPr>
        <p:grpSpPr>
          <a:xfrm>
            <a:off x="9929850" y="642918"/>
            <a:ext cx="2181000" cy="876363"/>
            <a:chOff x="6572264" y="623811"/>
            <a:chExt cx="2181000" cy="876363"/>
          </a:xfrm>
        </p:grpSpPr>
        <p:sp>
          <p:nvSpPr>
            <p:cNvPr id="40" name="テキスト ボックス 34"/>
            <p:cNvSpPr txBox="1">
              <a:spLocks noChangeArrowheads="1"/>
            </p:cNvSpPr>
            <p:nvPr/>
          </p:nvSpPr>
          <p:spPr bwMode="auto">
            <a:xfrm>
              <a:off x="7348556" y="623811"/>
              <a:ext cx="1404708" cy="553998"/>
            </a:xfrm>
            <a:prstGeom prst="rect">
              <a:avLst/>
            </a:prstGeom>
            <a:noFill/>
            <a:ln w="9525">
              <a:noFill/>
              <a:miter lim="800000"/>
              <a:headEnd/>
              <a:tailEnd/>
            </a:ln>
          </p:spPr>
          <p:txBody>
            <a:bodyPr wrap="square" rIns="36000">
              <a:spAutoFit/>
            </a:bodyPr>
            <a:lstStyle/>
            <a:p>
              <a:r>
                <a:rPr lang="ja-JP" altLang="en-US" sz="1000" dirty="0" smtClean="0">
                  <a:latin typeface="ＭＳ Ｐ明朝" pitchFamily="18" charset="-128"/>
                  <a:ea typeface="ＭＳ Ｐ明朝" pitchFamily="18" charset="-128"/>
                </a:rPr>
                <a:t>都市住民が比較的馴染みやすい市街地において短期の移住体験</a:t>
              </a:r>
              <a:endParaRPr lang="en-US" altLang="ja-JP" sz="1000" dirty="0" smtClean="0">
                <a:latin typeface="ＭＳ Ｐ明朝" pitchFamily="18" charset="-128"/>
                <a:ea typeface="ＭＳ Ｐ明朝" pitchFamily="18" charset="-128"/>
              </a:endParaRPr>
            </a:p>
          </p:txBody>
        </p:sp>
        <p:sp>
          <p:nvSpPr>
            <p:cNvPr id="39" name="正方形/長方形 38"/>
            <p:cNvSpPr/>
            <p:nvPr/>
          </p:nvSpPr>
          <p:spPr>
            <a:xfrm>
              <a:off x="6572264" y="742881"/>
              <a:ext cx="790567" cy="2253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smtClean="0">
                  <a:solidFill>
                    <a:schemeClr val="tx1"/>
                  </a:solidFill>
                  <a:latin typeface="ＭＳ Ｐ明朝" pitchFamily="18" charset="-128"/>
                  <a:ea typeface="ＭＳ Ｐ明朝" pitchFamily="18" charset="-128"/>
                </a:rPr>
                <a:t>第１ステップ</a:t>
              </a:r>
              <a:endParaRPr kumimoji="1" lang="ja-JP" altLang="en-US" sz="1100" dirty="0">
                <a:solidFill>
                  <a:schemeClr val="tx1"/>
                </a:solidFill>
                <a:latin typeface="ＭＳ Ｐ明朝" pitchFamily="18" charset="-128"/>
                <a:ea typeface="ＭＳ Ｐ明朝" pitchFamily="18" charset="-128"/>
              </a:endParaRPr>
            </a:p>
          </p:txBody>
        </p:sp>
        <p:sp>
          <p:nvSpPr>
            <p:cNvPr id="41" name="正方形/長方形 40"/>
            <p:cNvSpPr/>
            <p:nvPr/>
          </p:nvSpPr>
          <p:spPr>
            <a:xfrm>
              <a:off x="6605375" y="1184279"/>
              <a:ext cx="790567" cy="2253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smtClean="0">
                  <a:solidFill>
                    <a:schemeClr val="tx1"/>
                  </a:solidFill>
                  <a:latin typeface="ＭＳ Ｐ明朝" pitchFamily="18" charset="-128"/>
                  <a:ea typeface="ＭＳ Ｐ明朝" pitchFamily="18" charset="-128"/>
                </a:rPr>
                <a:t>第２ステップ</a:t>
              </a:r>
              <a:endParaRPr kumimoji="1" lang="ja-JP" altLang="en-US" sz="1100" dirty="0">
                <a:solidFill>
                  <a:schemeClr val="tx1"/>
                </a:solidFill>
                <a:latin typeface="ＭＳ Ｐ明朝" pitchFamily="18" charset="-128"/>
                <a:ea typeface="ＭＳ Ｐ明朝" pitchFamily="18" charset="-128"/>
              </a:endParaRPr>
            </a:p>
          </p:txBody>
        </p:sp>
        <p:sp>
          <p:nvSpPr>
            <p:cNvPr id="42" name="テキスト ボックス 34"/>
            <p:cNvSpPr txBox="1">
              <a:spLocks noChangeArrowheads="1"/>
            </p:cNvSpPr>
            <p:nvPr/>
          </p:nvSpPr>
          <p:spPr bwMode="auto">
            <a:xfrm>
              <a:off x="7381654" y="1100064"/>
              <a:ext cx="1357322" cy="400110"/>
            </a:xfrm>
            <a:prstGeom prst="rect">
              <a:avLst/>
            </a:prstGeom>
            <a:noFill/>
            <a:ln w="9525">
              <a:noFill/>
              <a:miter lim="800000"/>
              <a:headEnd/>
              <a:tailEnd/>
            </a:ln>
          </p:spPr>
          <p:txBody>
            <a:bodyPr wrap="square" rIns="36000">
              <a:spAutoFit/>
            </a:bodyPr>
            <a:lstStyle/>
            <a:p>
              <a:r>
                <a:rPr lang="ja-JP" altLang="en-US" sz="1000" dirty="0" smtClean="0">
                  <a:latin typeface="ＭＳ Ｐ明朝" pitchFamily="18" charset="-128"/>
                  <a:ea typeface="ＭＳ Ｐ明朝" pitchFamily="18" charset="-128"/>
                </a:rPr>
                <a:t>移住体験終了後、県内の他地域に移住</a:t>
              </a:r>
              <a:endParaRPr lang="en-US" altLang="ja-JP" sz="1000" dirty="0" smtClean="0">
                <a:latin typeface="ＭＳ Ｐ明朝" pitchFamily="18" charset="-128"/>
                <a:ea typeface="ＭＳ Ｐ明朝" pitchFamily="18" charset="-128"/>
              </a:endParaRPr>
            </a:p>
          </p:txBody>
        </p:sp>
      </p:grpSp>
      <p:grpSp>
        <p:nvGrpSpPr>
          <p:cNvPr id="72" name="グループ化 71"/>
          <p:cNvGrpSpPr/>
          <p:nvPr/>
        </p:nvGrpSpPr>
        <p:grpSpPr>
          <a:xfrm>
            <a:off x="4786314" y="571480"/>
            <a:ext cx="2846034" cy="1359581"/>
            <a:chOff x="5000628" y="642918"/>
            <a:chExt cx="2917472" cy="1359581"/>
          </a:xfrm>
        </p:grpSpPr>
        <p:sp>
          <p:nvSpPr>
            <p:cNvPr id="24" name="テキスト ボックス 34"/>
            <p:cNvSpPr txBox="1">
              <a:spLocks noChangeArrowheads="1"/>
            </p:cNvSpPr>
            <p:nvPr/>
          </p:nvSpPr>
          <p:spPr bwMode="auto">
            <a:xfrm>
              <a:off x="5000628" y="642918"/>
              <a:ext cx="1571636" cy="261610"/>
            </a:xfrm>
            <a:prstGeom prst="rect">
              <a:avLst/>
            </a:prstGeom>
            <a:noFill/>
            <a:ln w="9525">
              <a:noFill/>
              <a:prstDash val="dash"/>
              <a:miter lim="800000"/>
              <a:headEnd/>
              <a:tailEnd/>
            </a:ln>
          </p:spPr>
          <p:txBody>
            <a:bodyPr wrap="square">
              <a:spAutoFit/>
            </a:bodyPr>
            <a:lstStyle/>
            <a:p>
              <a:pPr algn="ctr"/>
              <a:r>
                <a:rPr lang="ja-JP" altLang="en-US" sz="1100" dirty="0" smtClean="0">
                  <a:latin typeface="ＭＳ Ｐ明朝" pitchFamily="18" charset="-128"/>
                  <a:ea typeface="ＭＳ Ｐ明朝" pitchFamily="18" charset="-128"/>
                </a:rPr>
                <a:t>≪移住までの流れ≫</a:t>
              </a:r>
              <a:endParaRPr lang="en-US" altLang="ja-JP" sz="1100" dirty="0" smtClean="0">
                <a:latin typeface="ＭＳ Ｐ明朝" pitchFamily="18" charset="-128"/>
                <a:ea typeface="ＭＳ Ｐ明朝" pitchFamily="18" charset="-128"/>
              </a:endParaRPr>
            </a:p>
          </p:txBody>
        </p:sp>
        <p:sp>
          <p:nvSpPr>
            <p:cNvPr id="31" name="正方形/長方形 30"/>
            <p:cNvSpPr/>
            <p:nvPr/>
          </p:nvSpPr>
          <p:spPr>
            <a:xfrm>
              <a:off x="5214942" y="854973"/>
              <a:ext cx="928694" cy="214314"/>
            </a:xfrm>
            <a:prstGeom prst="rect">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dirty="0" smtClean="0">
                  <a:solidFill>
                    <a:schemeClr val="tx1"/>
                  </a:solidFill>
                  <a:latin typeface="ＭＳ Ｐ明朝" pitchFamily="18" charset="-128"/>
                  <a:ea typeface="ＭＳ Ｐ明朝" pitchFamily="18" charset="-128"/>
                </a:rPr>
                <a:t>空き家所有者</a:t>
              </a:r>
              <a:endParaRPr kumimoji="1" lang="ja-JP" altLang="en-US" sz="1100" dirty="0">
                <a:solidFill>
                  <a:schemeClr val="tx1"/>
                </a:solidFill>
                <a:latin typeface="ＭＳ Ｐ明朝" pitchFamily="18" charset="-128"/>
                <a:ea typeface="ＭＳ Ｐ明朝" pitchFamily="18" charset="-128"/>
              </a:endParaRPr>
            </a:p>
          </p:txBody>
        </p:sp>
        <p:sp>
          <p:nvSpPr>
            <p:cNvPr id="33" name="正方形/長方形 32"/>
            <p:cNvSpPr/>
            <p:nvPr/>
          </p:nvSpPr>
          <p:spPr>
            <a:xfrm>
              <a:off x="5214942" y="1285860"/>
              <a:ext cx="911017" cy="214314"/>
            </a:xfrm>
            <a:prstGeom prst="rect">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ＭＳ Ｐ明朝" pitchFamily="18" charset="-128"/>
                  <a:ea typeface="ＭＳ Ｐ明朝" pitchFamily="18" charset="-128"/>
                </a:rPr>
                <a:t>県</a:t>
              </a:r>
              <a:endParaRPr kumimoji="1" lang="ja-JP" altLang="en-US" sz="1100" dirty="0">
                <a:solidFill>
                  <a:schemeClr val="tx1"/>
                </a:solidFill>
                <a:latin typeface="ＭＳ Ｐ明朝" pitchFamily="18" charset="-128"/>
                <a:ea typeface="ＭＳ Ｐ明朝" pitchFamily="18" charset="-128"/>
              </a:endParaRPr>
            </a:p>
          </p:txBody>
        </p:sp>
        <p:sp>
          <p:nvSpPr>
            <p:cNvPr id="35" name="下矢印 34"/>
            <p:cNvSpPr/>
            <p:nvPr/>
          </p:nvSpPr>
          <p:spPr>
            <a:xfrm>
              <a:off x="5572132" y="1071546"/>
              <a:ext cx="214314" cy="216573"/>
            </a:xfrm>
            <a:prstGeom prst="downArrow">
              <a:avLst/>
            </a:prstGeom>
            <a:solidFill>
              <a:srgbClr val="FFFF99"/>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5214942" y="1714488"/>
              <a:ext cx="900104" cy="288011"/>
            </a:xfrm>
            <a:prstGeom prst="rect">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smtClean="0">
                  <a:solidFill>
                    <a:schemeClr val="tx1"/>
                  </a:solidFill>
                  <a:latin typeface="ＭＳ Ｐ明朝" pitchFamily="18" charset="-128"/>
                  <a:ea typeface="ＭＳ Ｐ明朝" pitchFamily="18" charset="-128"/>
                </a:rPr>
                <a:t>県外からの</a:t>
              </a:r>
              <a:endParaRPr lang="en-US" altLang="ja-JP" sz="1100" dirty="0" smtClean="0">
                <a:solidFill>
                  <a:schemeClr val="tx1"/>
                </a:solidFill>
                <a:latin typeface="ＭＳ Ｐ明朝" pitchFamily="18" charset="-128"/>
                <a:ea typeface="ＭＳ Ｐ明朝" pitchFamily="18" charset="-128"/>
              </a:endParaRPr>
            </a:p>
            <a:p>
              <a:pPr algn="ctr"/>
              <a:r>
                <a:rPr kumimoji="1" lang="ja-JP" altLang="en-US" sz="1100" dirty="0" smtClean="0">
                  <a:solidFill>
                    <a:schemeClr val="tx1"/>
                  </a:solidFill>
                  <a:latin typeface="ＭＳ Ｐ明朝" pitchFamily="18" charset="-128"/>
                  <a:ea typeface="ＭＳ Ｐ明朝" pitchFamily="18" charset="-128"/>
                </a:rPr>
                <a:t>移住希望者</a:t>
              </a:r>
              <a:endParaRPr kumimoji="1" lang="ja-JP" altLang="en-US" sz="1100" dirty="0">
                <a:solidFill>
                  <a:schemeClr val="tx1"/>
                </a:solidFill>
                <a:latin typeface="ＭＳ Ｐ明朝" pitchFamily="18" charset="-128"/>
                <a:ea typeface="ＭＳ Ｐ明朝" pitchFamily="18" charset="-128"/>
              </a:endParaRPr>
            </a:p>
          </p:txBody>
        </p:sp>
        <p:sp>
          <p:nvSpPr>
            <p:cNvPr id="37" name="テキスト ボックス 34"/>
            <p:cNvSpPr txBox="1">
              <a:spLocks noChangeArrowheads="1"/>
            </p:cNvSpPr>
            <p:nvPr/>
          </p:nvSpPr>
          <p:spPr bwMode="auto">
            <a:xfrm>
              <a:off x="6081724" y="881045"/>
              <a:ext cx="1357322" cy="400110"/>
            </a:xfrm>
            <a:prstGeom prst="rect">
              <a:avLst/>
            </a:prstGeom>
            <a:noFill/>
            <a:ln w="9525">
              <a:noFill/>
              <a:miter lim="800000"/>
              <a:headEnd/>
              <a:tailEnd/>
            </a:ln>
          </p:spPr>
          <p:txBody>
            <a:bodyPr wrap="square">
              <a:spAutoFit/>
            </a:bodyPr>
            <a:lstStyle/>
            <a:p>
              <a:r>
                <a:rPr lang="ja-JP" altLang="en-US" sz="1000" dirty="0" smtClean="0">
                  <a:latin typeface="ＭＳ Ｐ明朝" pitchFamily="18" charset="-128"/>
                  <a:ea typeface="ＭＳ Ｐ明朝" pitchFamily="18" charset="-128"/>
                </a:rPr>
                <a:t>・県に登録・貸付け</a:t>
              </a:r>
              <a:endParaRPr lang="en-US" altLang="ja-JP" sz="1000" dirty="0" smtClean="0">
                <a:latin typeface="ＭＳ Ｐ明朝" pitchFamily="18" charset="-128"/>
                <a:ea typeface="ＭＳ Ｐ明朝" pitchFamily="18" charset="-128"/>
              </a:endParaRPr>
            </a:p>
            <a:p>
              <a:r>
                <a:rPr lang="ja-JP" altLang="en-US" sz="1000" dirty="0" smtClean="0">
                  <a:latin typeface="ＭＳ Ｐ明朝" pitchFamily="18" charset="-128"/>
                  <a:ea typeface="ＭＳ Ｐ明朝" pitchFamily="18" charset="-128"/>
                </a:rPr>
                <a:t>　（１０年以上）</a:t>
              </a:r>
              <a:endParaRPr lang="ja-JP" altLang="en-US" sz="1000" dirty="0">
                <a:latin typeface="ＭＳ Ｐ明朝" pitchFamily="18" charset="-128"/>
                <a:ea typeface="ＭＳ Ｐ明朝" pitchFamily="18" charset="-128"/>
              </a:endParaRPr>
            </a:p>
          </p:txBody>
        </p:sp>
        <p:sp>
          <p:nvSpPr>
            <p:cNvPr id="38" name="テキスト ボックス 34"/>
            <p:cNvSpPr txBox="1">
              <a:spLocks noChangeArrowheads="1"/>
            </p:cNvSpPr>
            <p:nvPr/>
          </p:nvSpPr>
          <p:spPr bwMode="auto">
            <a:xfrm>
              <a:off x="6081723" y="1309673"/>
              <a:ext cx="1836377" cy="553998"/>
            </a:xfrm>
            <a:prstGeom prst="rect">
              <a:avLst/>
            </a:prstGeom>
            <a:noFill/>
            <a:ln w="9525">
              <a:noFill/>
              <a:miter lim="800000"/>
              <a:headEnd/>
              <a:tailEnd/>
            </a:ln>
          </p:spPr>
          <p:txBody>
            <a:bodyPr wrap="square">
              <a:spAutoFit/>
            </a:bodyPr>
            <a:lstStyle/>
            <a:p>
              <a:r>
                <a:rPr lang="ja-JP" altLang="en-US" sz="1000" dirty="0" smtClean="0">
                  <a:latin typeface="ＭＳ Ｐ明朝" pitchFamily="18" charset="-128"/>
                  <a:ea typeface="ＭＳ Ｐ明朝" pitchFamily="18" charset="-128"/>
                </a:rPr>
                <a:t>・空き家改修 </a:t>
              </a:r>
              <a:endParaRPr lang="en-US" altLang="ja-JP" sz="1000" dirty="0" smtClean="0">
                <a:latin typeface="ＭＳ Ｐ明朝" pitchFamily="18" charset="-128"/>
                <a:ea typeface="ＭＳ Ｐ明朝" pitchFamily="18" charset="-128"/>
              </a:endParaRPr>
            </a:p>
            <a:p>
              <a:r>
                <a:rPr lang="ja-JP" altLang="en-US" sz="1000" dirty="0" smtClean="0">
                  <a:latin typeface="ＭＳ Ｐ明朝" pitchFamily="18" charset="-128"/>
                  <a:ea typeface="ＭＳ Ｐ明朝" pitchFamily="18" charset="-128"/>
                </a:rPr>
                <a:t>・移住希望者へ短期貸付け</a:t>
              </a:r>
              <a:endParaRPr lang="en-US" altLang="ja-JP" sz="1000" dirty="0" smtClean="0">
                <a:latin typeface="ＭＳ Ｐ明朝" pitchFamily="18" charset="-128"/>
                <a:ea typeface="ＭＳ Ｐ明朝" pitchFamily="18" charset="-128"/>
              </a:endParaRPr>
            </a:p>
            <a:p>
              <a:r>
                <a:rPr lang="ja-JP" altLang="en-US" sz="1000" dirty="0" smtClean="0">
                  <a:latin typeface="ＭＳ Ｐ明朝" pitchFamily="18" charset="-128"/>
                  <a:ea typeface="ＭＳ Ｐ明朝" pitchFamily="18" charset="-128"/>
                </a:rPr>
                <a:t>・定住相談</a:t>
              </a:r>
              <a:r>
                <a:rPr lang="en-US" altLang="ja-JP" sz="1000" dirty="0" smtClean="0">
                  <a:latin typeface="ＭＳ Ｐ明朝" pitchFamily="18" charset="-128"/>
                  <a:ea typeface="ＭＳ Ｐ明朝" pitchFamily="18" charset="-128"/>
                </a:rPr>
                <a:t>&amp;</a:t>
              </a:r>
              <a:r>
                <a:rPr lang="ja-JP" altLang="en-US" sz="1000" dirty="0" smtClean="0">
                  <a:latin typeface="ＭＳ Ｐ明朝" pitchFamily="18" charset="-128"/>
                  <a:ea typeface="ＭＳ Ｐ明朝" pitchFamily="18" charset="-128"/>
                </a:rPr>
                <a:t>職業紹介</a:t>
              </a:r>
              <a:endParaRPr lang="ja-JP" altLang="en-US" sz="1000" dirty="0">
                <a:latin typeface="ＭＳ Ｐ明朝" pitchFamily="18" charset="-128"/>
                <a:ea typeface="ＭＳ Ｐ明朝" pitchFamily="18" charset="-128"/>
              </a:endParaRPr>
            </a:p>
          </p:txBody>
        </p:sp>
        <p:sp>
          <p:nvSpPr>
            <p:cNvPr id="63" name="下矢印 62"/>
            <p:cNvSpPr/>
            <p:nvPr/>
          </p:nvSpPr>
          <p:spPr>
            <a:xfrm>
              <a:off x="5572132" y="1500174"/>
              <a:ext cx="214314" cy="216573"/>
            </a:xfrm>
            <a:prstGeom prst="downArrow">
              <a:avLst/>
            </a:prstGeom>
            <a:solidFill>
              <a:srgbClr val="FFFF99"/>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0" name="正方形/長方形 59"/>
          <p:cNvSpPr/>
          <p:nvPr/>
        </p:nvSpPr>
        <p:spPr>
          <a:xfrm>
            <a:off x="142844" y="2168711"/>
            <a:ext cx="8928100" cy="294472"/>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61" name="正方形/長方形 60"/>
          <p:cNvSpPr/>
          <p:nvPr/>
        </p:nvSpPr>
        <p:spPr>
          <a:xfrm>
            <a:off x="171418" y="2192556"/>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２－２</a:t>
            </a:r>
            <a:endParaRPr lang="ja-JP" altLang="en-US" sz="1400" b="1" dirty="0">
              <a:solidFill>
                <a:schemeClr val="tx1"/>
              </a:solidFill>
              <a:latin typeface="ＭＳ ゴシック" pitchFamily="49" charset="-128"/>
              <a:ea typeface="ＭＳ ゴシック" pitchFamily="49" charset="-128"/>
            </a:endParaRPr>
          </a:p>
        </p:txBody>
      </p:sp>
      <p:sp>
        <p:nvSpPr>
          <p:cNvPr id="62" name="正方形/長方形 61"/>
          <p:cNvSpPr/>
          <p:nvPr/>
        </p:nvSpPr>
        <p:spPr>
          <a:xfrm>
            <a:off x="2064513" y="2191747"/>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都市の高齢化問題の解決と地方の雇用創出</a:t>
            </a:r>
            <a:r>
              <a:rPr lang="en-US" altLang="ja-JP" sz="1400" dirty="0" smtClean="0">
                <a:solidFill>
                  <a:schemeClr val="tx1"/>
                </a:solidFill>
              </a:rPr>
              <a:t>	</a:t>
            </a:r>
            <a:endParaRPr lang="ja-JP" altLang="en-US" sz="1400" dirty="0" smtClean="0">
              <a:solidFill>
                <a:schemeClr val="tx1"/>
              </a:solidFill>
            </a:endParaRPr>
          </a:p>
        </p:txBody>
      </p:sp>
      <p:grpSp>
        <p:nvGrpSpPr>
          <p:cNvPr id="71" name="グループ化 70"/>
          <p:cNvGrpSpPr/>
          <p:nvPr/>
        </p:nvGrpSpPr>
        <p:grpSpPr>
          <a:xfrm>
            <a:off x="5500694" y="2643182"/>
            <a:ext cx="2428892" cy="1650839"/>
            <a:chOff x="5357818" y="3286125"/>
            <a:chExt cx="2428892" cy="1650839"/>
          </a:xfrm>
        </p:grpSpPr>
        <p:sp>
          <p:nvSpPr>
            <p:cNvPr id="64" name="テキスト ボックス 18"/>
            <p:cNvSpPr txBox="1">
              <a:spLocks noChangeArrowheads="1"/>
            </p:cNvSpPr>
            <p:nvPr/>
          </p:nvSpPr>
          <p:spPr bwMode="auto">
            <a:xfrm>
              <a:off x="5429256" y="3286125"/>
              <a:ext cx="2357454" cy="169277"/>
            </a:xfrm>
            <a:prstGeom prst="rect">
              <a:avLst/>
            </a:prstGeom>
            <a:noFill/>
            <a:ln w="9525">
              <a:solidFill>
                <a:schemeClr val="tx1"/>
              </a:solidFill>
              <a:miter lim="800000"/>
              <a:headEnd/>
              <a:tailEnd/>
            </a:ln>
          </p:spPr>
          <p:txBody>
            <a:bodyPr wrap="square" tIns="0" bIns="0">
              <a:spAutoFit/>
            </a:bodyPr>
            <a:lstStyle/>
            <a:p>
              <a:pPr algn="ctr"/>
              <a:r>
                <a:rPr lang="ja-JP" altLang="en-US" sz="1100" dirty="0" smtClean="0">
                  <a:latin typeface="ＭＳ Ｐ明朝" pitchFamily="18" charset="-128"/>
                  <a:ea typeface="ＭＳ Ｐ明朝" pitchFamily="18" charset="-128"/>
                </a:rPr>
                <a:t>ふるさと介護老人福祉施設のイメージ</a:t>
              </a:r>
              <a:endParaRPr lang="ja-JP" altLang="en-US" sz="1100" dirty="0">
                <a:latin typeface="ＭＳ Ｐ明朝" pitchFamily="18" charset="-128"/>
                <a:ea typeface="ＭＳ Ｐ明朝" pitchFamily="18" charset="-128"/>
              </a:endParaRPr>
            </a:p>
          </p:txBody>
        </p:sp>
        <p:sp>
          <p:nvSpPr>
            <p:cNvPr id="67" name="円/楕円 66"/>
            <p:cNvSpPr/>
            <p:nvPr/>
          </p:nvSpPr>
          <p:spPr>
            <a:xfrm>
              <a:off x="5357818" y="4359090"/>
              <a:ext cx="1143008" cy="359460"/>
            </a:xfrm>
            <a:prstGeom prst="ellipse">
              <a:avLst/>
            </a:prstGeom>
            <a:blipFill>
              <a:blip r:embed="rId2" cstate="screen"/>
              <a:stretch>
                <a:fillRect/>
              </a:stretch>
            </a:bli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a:off x="5500694" y="3504103"/>
              <a:ext cx="714380" cy="140606"/>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地　　方</a:t>
              </a:r>
              <a:endParaRPr kumimoji="1" lang="ja-JP" altLang="en-US" sz="1200" dirty="0"/>
            </a:p>
          </p:txBody>
        </p:sp>
        <p:sp>
          <p:nvSpPr>
            <p:cNvPr id="69" name="角丸四角形 68"/>
            <p:cNvSpPr/>
            <p:nvPr/>
          </p:nvSpPr>
          <p:spPr>
            <a:xfrm>
              <a:off x="7072330" y="3504103"/>
              <a:ext cx="714380" cy="140606"/>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都　市</a:t>
              </a:r>
              <a:endParaRPr kumimoji="1" lang="ja-JP" altLang="en-US" sz="1200" dirty="0"/>
            </a:p>
          </p:txBody>
        </p:sp>
        <p:sp>
          <p:nvSpPr>
            <p:cNvPr id="70" name="角丸四角形 69"/>
            <p:cNvSpPr/>
            <p:nvPr/>
          </p:nvSpPr>
          <p:spPr>
            <a:xfrm>
              <a:off x="5357818" y="4144776"/>
              <a:ext cx="1042982" cy="214314"/>
            </a:xfrm>
            <a:prstGeom prst="roundRect">
              <a:avLst/>
            </a:prstGeom>
            <a:ln/>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kumimoji="1" lang="ja-JP" altLang="en-US" sz="1200" dirty="0" smtClean="0"/>
                <a:t>社会福祉法人</a:t>
              </a:r>
              <a:endParaRPr kumimoji="1" lang="ja-JP" altLang="en-US" sz="1200" dirty="0"/>
            </a:p>
          </p:txBody>
        </p:sp>
        <p:sp>
          <p:nvSpPr>
            <p:cNvPr id="75" name="角丸四角形 74"/>
            <p:cNvSpPr/>
            <p:nvPr/>
          </p:nvSpPr>
          <p:spPr>
            <a:xfrm>
              <a:off x="7143768" y="3663263"/>
              <a:ext cx="571504" cy="236294"/>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kumimoji="1" lang="ja-JP" altLang="en-US" sz="1200" dirty="0" smtClean="0"/>
                <a:t>自治体</a:t>
              </a:r>
              <a:endParaRPr kumimoji="1" lang="ja-JP" altLang="en-US" sz="1200" dirty="0"/>
            </a:p>
          </p:txBody>
        </p:sp>
        <p:sp>
          <p:nvSpPr>
            <p:cNvPr id="77" name="角丸四角形 76"/>
            <p:cNvSpPr/>
            <p:nvPr/>
          </p:nvSpPr>
          <p:spPr>
            <a:xfrm>
              <a:off x="7143768" y="4722649"/>
              <a:ext cx="571504" cy="181671"/>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36000" rtlCol="0" anchor="ctr"/>
            <a:lstStyle/>
            <a:p>
              <a:pPr algn="ctr"/>
              <a:r>
                <a:rPr kumimoji="1" lang="ja-JP" altLang="en-US" sz="1200" dirty="0" smtClean="0"/>
                <a:t>高齢者</a:t>
              </a:r>
              <a:endParaRPr kumimoji="1" lang="ja-JP" altLang="en-US" sz="1200" dirty="0"/>
            </a:p>
          </p:txBody>
        </p:sp>
        <p:sp>
          <p:nvSpPr>
            <p:cNvPr id="78" name="正方形/長方形 77"/>
            <p:cNvSpPr/>
            <p:nvPr/>
          </p:nvSpPr>
          <p:spPr>
            <a:xfrm>
              <a:off x="5357818" y="4660042"/>
              <a:ext cx="357190" cy="276921"/>
            </a:xfrm>
            <a:prstGeom prst="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kumimoji="1" lang="ja-JP" altLang="en-US" sz="900" dirty="0" smtClean="0"/>
                <a:t>地元</a:t>
              </a:r>
              <a:r>
                <a:rPr kumimoji="1" lang="en-US" altLang="ja-JP" sz="900" dirty="0" smtClean="0"/>
                <a:t>20%</a:t>
              </a:r>
              <a:endParaRPr kumimoji="1" lang="ja-JP" altLang="en-US" sz="900" dirty="0"/>
            </a:p>
          </p:txBody>
        </p:sp>
        <p:sp>
          <p:nvSpPr>
            <p:cNvPr id="79" name="正方形/長方形 78"/>
            <p:cNvSpPr/>
            <p:nvPr/>
          </p:nvSpPr>
          <p:spPr>
            <a:xfrm>
              <a:off x="5715008" y="4660042"/>
              <a:ext cx="857256" cy="276922"/>
            </a:xfrm>
            <a:prstGeom prst="rect">
              <a:avLst/>
            </a:prstGeom>
          </p:spPr>
          <p:style>
            <a:lnRef idx="1">
              <a:schemeClr val="accent5"/>
            </a:lnRef>
            <a:fillRef idx="2">
              <a:schemeClr val="accent5"/>
            </a:fillRef>
            <a:effectRef idx="1">
              <a:schemeClr val="accent5"/>
            </a:effectRef>
            <a:fontRef idx="minor">
              <a:schemeClr val="dk1"/>
            </a:fontRef>
          </p:style>
          <p:txBody>
            <a:bodyPr lIns="0" rIns="0" rtlCol="0" anchor="ctr"/>
            <a:lstStyle/>
            <a:p>
              <a:pPr algn="ctr"/>
              <a:r>
                <a:rPr kumimoji="1" lang="ja-JP" altLang="en-US" sz="900" dirty="0" smtClean="0"/>
                <a:t>都市</a:t>
              </a:r>
              <a:endParaRPr kumimoji="1" lang="en-US" altLang="ja-JP" sz="900" dirty="0" smtClean="0"/>
            </a:p>
            <a:p>
              <a:pPr algn="ctr"/>
              <a:r>
                <a:rPr kumimoji="1" lang="en-US" altLang="ja-JP" sz="900" dirty="0" smtClean="0"/>
                <a:t>80%</a:t>
              </a:r>
              <a:endParaRPr kumimoji="1" lang="ja-JP" altLang="en-US" sz="900" dirty="0"/>
            </a:p>
          </p:txBody>
        </p:sp>
        <p:cxnSp>
          <p:nvCxnSpPr>
            <p:cNvPr id="80" name="直線矢印コネクタ 79"/>
            <p:cNvCxnSpPr>
              <a:stCxn id="77" idx="1"/>
              <a:endCxn id="79" idx="3"/>
            </p:cNvCxnSpPr>
            <p:nvPr/>
          </p:nvCxnSpPr>
          <p:spPr>
            <a:xfrm rot="10800000">
              <a:off x="6572264" y="4798503"/>
              <a:ext cx="571504" cy="14982"/>
            </a:xfrm>
            <a:prstGeom prst="straightConnector1">
              <a:avLst/>
            </a:prstGeom>
            <a:ln>
              <a:prstDash val="sysDash"/>
              <a:tailEnd type="arrow"/>
            </a:ln>
          </p:spPr>
          <p:style>
            <a:lnRef idx="1">
              <a:schemeClr val="dk1"/>
            </a:lnRef>
            <a:fillRef idx="0">
              <a:schemeClr val="dk1"/>
            </a:fillRef>
            <a:effectRef idx="0">
              <a:schemeClr val="dk1"/>
            </a:effectRef>
            <a:fontRef idx="minor">
              <a:schemeClr val="tx1"/>
            </a:fontRef>
          </p:style>
        </p:cxnSp>
        <p:sp>
          <p:nvSpPr>
            <p:cNvPr id="81" name="テキスト ボックス 80"/>
            <p:cNvSpPr txBox="1"/>
            <p:nvPr/>
          </p:nvSpPr>
          <p:spPr>
            <a:xfrm>
              <a:off x="6572264" y="4575673"/>
              <a:ext cx="571504" cy="261610"/>
            </a:xfrm>
            <a:prstGeom prst="rect">
              <a:avLst/>
            </a:prstGeom>
            <a:noFill/>
          </p:spPr>
          <p:txBody>
            <a:bodyPr wrap="square" lIns="0" rIns="0" rtlCol="0">
              <a:spAutoFit/>
            </a:bodyPr>
            <a:lstStyle/>
            <a:p>
              <a:pPr algn="ctr"/>
              <a:r>
                <a:rPr kumimoji="1" lang="ja-JP" altLang="en-US" sz="1100" dirty="0" smtClean="0"/>
                <a:t>受入れ</a:t>
              </a:r>
              <a:endParaRPr kumimoji="1" lang="ja-JP" altLang="en-US" sz="1100" dirty="0"/>
            </a:p>
          </p:txBody>
        </p:sp>
        <p:cxnSp>
          <p:nvCxnSpPr>
            <p:cNvPr id="82" name="直線矢印コネクタ 81"/>
            <p:cNvCxnSpPr>
              <a:stCxn id="75" idx="1"/>
              <a:endCxn id="84" idx="3"/>
            </p:cNvCxnSpPr>
            <p:nvPr/>
          </p:nvCxnSpPr>
          <p:spPr>
            <a:xfrm rot="10800000">
              <a:off x="6143636" y="3781410"/>
              <a:ext cx="1000132" cy="1588"/>
            </a:xfrm>
            <a:prstGeom prst="straightConnector1">
              <a:avLst/>
            </a:prstGeom>
            <a:ln>
              <a:prstDash val="dash"/>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83" name="テキスト ボックス 82"/>
            <p:cNvSpPr txBox="1"/>
            <p:nvPr/>
          </p:nvSpPr>
          <p:spPr>
            <a:xfrm>
              <a:off x="6500826" y="4264791"/>
              <a:ext cx="1000132" cy="261610"/>
            </a:xfrm>
            <a:prstGeom prst="rect">
              <a:avLst/>
            </a:prstGeom>
            <a:noFill/>
          </p:spPr>
          <p:txBody>
            <a:bodyPr wrap="square" lIns="0" rIns="0" rtlCol="0">
              <a:spAutoFit/>
            </a:bodyPr>
            <a:lstStyle/>
            <a:p>
              <a:pPr algn="ctr"/>
              <a:r>
                <a:rPr kumimoji="1" lang="ja-JP" altLang="en-US" sz="1100" dirty="0" smtClean="0"/>
                <a:t>施設整備補助</a:t>
              </a:r>
              <a:endParaRPr kumimoji="1" lang="ja-JP" altLang="en-US" sz="1100" dirty="0"/>
            </a:p>
          </p:txBody>
        </p:sp>
        <p:sp>
          <p:nvSpPr>
            <p:cNvPr id="84" name="角丸四角形 83"/>
            <p:cNvSpPr/>
            <p:nvPr/>
          </p:nvSpPr>
          <p:spPr>
            <a:xfrm>
              <a:off x="5572132" y="3663263"/>
              <a:ext cx="571504" cy="236294"/>
            </a:xfrm>
            <a:prstGeom prst="roundRect">
              <a:avLst/>
            </a:prstGeom>
            <a:ln/>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kumimoji="1" lang="ja-JP" altLang="en-US" sz="1200" dirty="0" smtClean="0"/>
                <a:t>自治体</a:t>
              </a:r>
              <a:endParaRPr kumimoji="1" lang="ja-JP" altLang="en-US" sz="1200" dirty="0"/>
            </a:p>
          </p:txBody>
        </p:sp>
        <p:cxnSp>
          <p:nvCxnSpPr>
            <p:cNvPr id="85" name="図形 84"/>
            <p:cNvCxnSpPr>
              <a:stCxn id="75" idx="2"/>
              <a:endCxn id="70" idx="3"/>
            </p:cNvCxnSpPr>
            <p:nvPr/>
          </p:nvCxnSpPr>
          <p:spPr>
            <a:xfrm rot="5400000">
              <a:off x="6738972" y="3561385"/>
              <a:ext cx="352376" cy="1028720"/>
            </a:xfrm>
            <a:prstGeom prst="bentConnector2">
              <a:avLst/>
            </a:prstGeom>
            <a:ln>
              <a:prstDash val="dash"/>
              <a:tailEnd type="arrow"/>
            </a:ln>
          </p:spPr>
          <p:style>
            <a:lnRef idx="1">
              <a:schemeClr val="dk1"/>
            </a:lnRef>
            <a:fillRef idx="0">
              <a:schemeClr val="dk1"/>
            </a:fillRef>
            <a:effectRef idx="0">
              <a:schemeClr val="dk1"/>
            </a:effectRef>
            <a:fontRef idx="minor">
              <a:schemeClr val="tx1"/>
            </a:fontRef>
          </p:style>
        </p:cxnSp>
        <p:sp>
          <p:nvSpPr>
            <p:cNvPr id="86" name="テキスト ボックス 85"/>
            <p:cNvSpPr txBox="1"/>
            <p:nvPr/>
          </p:nvSpPr>
          <p:spPr>
            <a:xfrm>
              <a:off x="6286512" y="3558116"/>
              <a:ext cx="714380" cy="261610"/>
            </a:xfrm>
            <a:prstGeom prst="rect">
              <a:avLst/>
            </a:prstGeom>
            <a:noFill/>
          </p:spPr>
          <p:txBody>
            <a:bodyPr wrap="square" lIns="0" rIns="0" rtlCol="0">
              <a:spAutoFit/>
            </a:bodyPr>
            <a:lstStyle/>
            <a:p>
              <a:pPr algn="ctr"/>
              <a:r>
                <a:rPr lang="ja-JP" altLang="en-US" sz="1100" dirty="0" smtClean="0"/>
                <a:t>協定締結</a:t>
              </a:r>
              <a:endParaRPr kumimoji="1" lang="ja-JP" altLang="en-US" sz="1100" dirty="0"/>
            </a:p>
          </p:txBody>
        </p:sp>
        <p:cxnSp>
          <p:nvCxnSpPr>
            <p:cNvPr id="87" name="直線矢印コネクタ 86"/>
            <p:cNvCxnSpPr>
              <a:stCxn id="84" idx="2"/>
              <a:endCxn id="70" idx="0"/>
            </p:cNvCxnSpPr>
            <p:nvPr/>
          </p:nvCxnSpPr>
          <p:spPr>
            <a:xfrm rot="16200000" flipH="1">
              <a:off x="5745987" y="4011453"/>
              <a:ext cx="245219" cy="21425"/>
            </a:xfrm>
            <a:prstGeom prst="straightConnector1">
              <a:avLst/>
            </a:pr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8" name="テキスト ボックス 87"/>
            <p:cNvSpPr txBox="1"/>
            <p:nvPr/>
          </p:nvSpPr>
          <p:spPr>
            <a:xfrm>
              <a:off x="5857884" y="3883165"/>
              <a:ext cx="714380" cy="261610"/>
            </a:xfrm>
            <a:prstGeom prst="rect">
              <a:avLst/>
            </a:prstGeom>
            <a:noFill/>
          </p:spPr>
          <p:txBody>
            <a:bodyPr wrap="square" lIns="0" rIns="0" rtlCol="0">
              <a:spAutoFit/>
            </a:bodyPr>
            <a:lstStyle/>
            <a:p>
              <a:pPr algn="ctr"/>
              <a:r>
                <a:rPr kumimoji="1" lang="ja-JP" altLang="en-US" sz="1100" dirty="0" smtClean="0"/>
                <a:t>監督指導</a:t>
              </a:r>
              <a:endParaRPr kumimoji="1" lang="ja-JP" altLang="en-US" sz="1100" dirty="0"/>
            </a:p>
          </p:txBody>
        </p:sp>
      </p:grpSp>
      <p:sp>
        <p:nvSpPr>
          <p:cNvPr id="91" name="正方形/長方形 90"/>
          <p:cNvSpPr/>
          <p:nvPr/>
        </p:nvSpPr>
        <p:spPr>
          <a:xfrm>
            <a:off x="251520" y="4757010"/>
            <a:ext cx="3240360" cy="2844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8516938" algn="r"/>
              </a:tabLst>
              <a:defRPr/>
            </a:pPr>
            <a:endParaRPr lang="en-US" altLang="ja-JP" sz="1300" dirty="0">
              <a:solidFill>
                <a:schemeClr val="tx1"/>
              </a:solidFill>
              <a:latin typeface="ＭＳ ゴシック" pitchFamily="49" charset="-128"/>
              <a:ea typeface="ＭＳ ゴシック" pitchFamily="49" charset="-128"/>
            </a:endParaRPr>
          </a:p>
        </p:txBody>
      </p:sp>
      <p:sp>
        <p:nvSpPr>
          <p:cNvPr id="92" name="テキスト ボックス 28"/>
          <p:cNvSpPr txBox="1">
            <a:spLocks noChangeArrowheads="1"/>
          </p:cNvSpPr>
          <p:nvPr/>
        </p:nvSpPr>
        <p:spPr bwMode="auto">
          <a:xfrm>
            <a:off x="285720" y="4857760"/>
            <a:ext cx="3571900" cy="830997"/>
          </a:xfrm>
          <a:prstGeom prst="rect">
            <a:avLst/>
          </a:prstGeom>
          <a:noFill/>
          <a:ln w="9525">
            <a:noFill/>
            <a:miter lim="800000"/>
            <a:headEnd/>
            <a:tailEnd/>
          </a:ln>
        </p:spPr>
        <p:txBody>
          <a:bodyPr wrap="square">
            <a:spAutoFit/>
          </a:bodyPr>
          <a:lstStyle/>
          <a:p>
            <a:pPr marL="266700" lvl="0" indent="-266700">
              <a:spcAft>
                <a:spcPts val="0"/>
              </a:spcAft>
              <a:defRPr/>
            </a:pPr>
            <a:endParaRPr lang="en-US" altLang="ja-JP" sz="700" dirty="0" smtClean="0">
              <a:latin typeface="ＭＳ Ｐ明朝" pitchFamily="18" charset="-128"/>
              <a:ea typeface="ＭＳ Ｐ明朝" pitchFamily="18" charset="-128"/>
            </a:endParaRPr>
          </a:p>
          <a:p>
            <a:pPr marL="266700" indent="-266700">
              <a:spcAft>
                <a:spcPts val="0"/>
              </a:spcAft>
              <a:defRPr/>
            </a:pPr>
            <a:r>
              <a:rPr lang="ja-JP" altLang="en-US" sz="1200" dirty="0">
                <a:latin typeface="ＭＳ Ｐゴシック" charset="-128"/>
              </a:rPr>
              <a:t>○ </a:t>
            </a:r>
            <a:r>
              <a:rPr lang="ja-JP" altLang="en-US" sz="1200" dirty="0" smtClean="0">
                <a:latin typeface="ＭＳ Ｐゴシック" pitchFamily="50" charset="-128"/>
                <a:ea typeface="ＭＳ Ｐゴシック" pitchFamily="50" charset="-128"/>
              </a:rPr>
              <a:t>「ふるさと社会貢献制度」の創設</a:t>
            </a:r>
            <a:r>
              <a:rPr lang="en-US" altLang="ja-JP" sz="1200" dirty="0" smtClean="0">
                <a:latin typeface="ＭＳ Ｐゴシック" pitchFamily="50" charset="-128"/>
                <a:ea typeface="ＭＳ Ｐゴシック" pitchFamily="50" charset="-128"/>
              </a:rPr>
              <a:t>	</a:t>
            </a:r>
          </a:p>
          <a:p>
            <a:pPr marL="262800" indent="-80963" eaLnBrk="0" hangingPunct="0">
              <a:spcBef>
                <a:spcPts val="600"/>
              </a:spcBef>
              <a:spcAft>
                <a:spcPts val="0"/>
              </a:spcAft>
              <a:defRPr/>
            </a:pPr>
            <a:r>
              <a:rPr lang="ja-JP" altLang="en-US" sz="1200" dirty="0" smtClean="0">
                <a:latin typeface="ＭＳ Ｐ明朝" pitchFamily="18" charset="-128"/>
                <a:ea typeface="ＭＳ Ｐ明朝" pitchFamily="18" charset="-128"/>
              </a:rPr>
              <a:t>　企業の第一線で活躍していた元気な都市住民が地方で社会貢献できるように環境を整備</a:t>
            </a:r>
          </a:p>
        </p:txBody>
      </p:sp>
      <p:sp>
        <p:nvSpPr>
          <p:cNvPr id="112" name="テキスト ボックス 28"/>
          <p:cNvSpPr txBox="1">
            <a:spLocks noChangeArrowheads="1"/>
          </p:cNvSpPr>
          <p:nvPr/>
        </p:nvSpPr>
        <p:spPr bwMode="auto">
          <a:xfrm>
            <a:off x="214282" y="2524191"/>
            <a:ext cx="5072098" cy="569387"/>
          </a:xfrm>
          <a:prstGeom prst="rect">
            <a:avLst/>
          </a:prstGeom>
          <a:noFill/>
          <a:ln w="9525">
            <a:noFill/>
            <a:miter lim="800000"/>
            <a:headEnd/>
            <a:tailEnd/>
          </a:ln>
        </p:spPr>
        <p:txBody>
          <a:bodyPr wrap="square" rIns="36000">
            <a:spAutoFit/>
          </a:bodyPr>
          <a:lstStyle/>
          <a:p>
            <a:pPr marL="85725" lvl="0" indent="-85725" eaLnBrk="0" hangingPunct="0">
              <a:spcBef>
                <a:spcPts val="600"/>
              </a:spcBef>
              <a:defRPr/>
            </a:pPr>
            <a:endParaRPr lang="en-US" altLang="ja-JP" sz="200" dirty="0" smtClean="0">
              <a:latin typeface="ＭＳ Ｐ明朝" pitchFamily="18" charset="-128"/>
              <a:ea typeface="ＭＳ Ｐ明朝" pitchFamily="18" charset="-128"/>
            </a:endParaRPr>
          </a:p>
          <a:p>
            <a:pPr marL="85725" indent="-85725" eaLnBrk="0" hangingPunct="0">
              <a:spcBef>
                <a:spcPts val="0"/>
              </a:spcBef>
              <a:spcAft>
                <a:spcPts val="0"/>
              </a:spcAft>
              <a:defRPr/>
            </a:pPr>
            <a:r>
              <a:rPr lang="ja-JP" altLang="en-US" sz="1200" dirty="0" smtClean="0">
                <a:latin typeface="ＭＳ Ｐゴシック" charset="-128"/>
              </a:rPr>
              <a:t>○ </a:t>
            </a:r>
            <a:r>
              <a:rPr lang="ja-JP" altLang="en-US" sz="1200" dirty="0" smtClean="0">
                <a:latin typeface="ＭＳ Ｐゴシック" pitchFamily="50" charset="-128"/>
                <a:ea typeface="ＭＳ Ｐゴシック" pitchFamily="50" charset="-128"/>
              </a:rPr>
              <a:t>「ふるさと介護老人福祉施設」制度の創設</a:t>
            </a:r>
            <a:endParaRPr lang="en-US" altLang="ja-JP" sz="1200" dirty="0" smtClean="0">
              <a:latin typeface="ＭＳ Ｐゴシック" pitchFamily="50" charset="-128"/>
              <a:ea typeface="ＭＳ Ｐゴシック" pitchFamily="50" charset="-128"/>
            </a:endParaRPr>
          </a:p>
          <a:p>
            <a:pPr marL="261938" indent="-90488">
              <a:spcBef>
                <a:spcPts val="0"/>
              </a:spcBef>
              <a:spcAft>
                <a:spcPts val="0"/>
              </a:spcAft>
              <a:buFont typeface="Wingdings" pitchFamily="2" charset="2"/>
              <a:buChar char="Ø"/>
              <a:defRPr/>
            </a:pPr>
            <a:endParaRPr lang="en-US" altLang="ja-JP" sz="500" dirty="0" smtClean="0">
              <a:latin typeface="ＭＳ Ｐ明朝" pitchFamily="18" charset="-128"/>
              <a:ea typeface="ＭＳ Ｐ明朝" pitchFamily="18" charset="-128"/>
            </a:endParaRPr>
          </a:p>
          <a:p>
            <a:pPr marL="261938" indent="-90488">
              <a:spcBef>
                <a:spcPts val="0"/>
              </a:spcBef>
              <a:spcAft>
                <a:spcPts val="0"/>
              </a:spcAft>
              <a:defRPr/>
            </a:pPr>
            <a:r>
              <a:rPr lang="ja-JP" altLang="en-US" sz="1200" dirty="0" smtClean="0">
                <a:latin typeface="ＭＳ Ｐ明朝" pitchFamily="18" charset="-128"/>
                <a:ea typeface="ＭＳ Ｐ明朝" pitchFamily="18" charset="-128"/>
              </a:rPr>
              <a:t>　都市と地方が連携し、都市部の高齢者を受け入れる施設を地方に整備</a:t>
            </a:r>
            <a:endParaRPr lang="en-US" altLang="ja-JP" sz="1200" dirty="0" smtClean="0">
              <a:latin typeface="ＭＳ ゴシック" pitchFamily="49" charset="-128"/>
              <a:ea typeface="ＭＳ ゴシック" pitchFamily="49" charset="-128"/>
            </a:endParaRPr>
          </a:p>
        </p:txBody>
      </p:sp>
      <p:grpSp>
        <p:nvGrpSpPr>
          <p:cNvPr id="119" name="グループ化 118"/>
          <p:cNvGrpSpPr/>
          <p:nvPr/>
        </p:nvGrpSpPr>
        <p:grpSpPr>
          <a:xfrm>
            <a:off x="3929057" y="4885786"/>
            <a:ext cx="4929222" cy="1700773"/>
            <a:chOff x="5072066" y="5722956"/>
            <a:chExt cx="4929222" cy="1700773"/>
          </a:xfrm>
        </p:grpSpPr>
        <p:sp>
          <p:nvSpPr>
            <p:cNvPr id="90" name="テキスト ボックス 89"/>
            <p:cNvSpPr txBox="1"/>
            <p:nvPr/>
          </p:nvSpPr>
          <p:spPr>
            <a:xfrm>
              <a:off x="8858280" y="6581001"/>
              <a:ext cx="285720" cy="276999"/>
            </a:xfrm>
            <a:prstGeom prst="rect">
              <a:avLst/>
            </a:prstGeom>
            <a:noFill/>
          </p:spPr>
          <p:txBody>
            <a:bodyPr wrap="square" rtlCol="0">
              <a:spAutoFit/>
            </a:bodyPr>
            <a:lstStyle/>
            <a:p>
              <a:r>
                <a:rPr kumimoji="1" lang="en-US" altLang="ja-JP" sz="1200" dirty="0" smtClean="0">
                  <a:solidFill>
                    <a:schemeClr val="bg1">
                      <a:lumMod val="65000"/>
                    </a:schemeClr>
                  </a:solidFill>
                </a:rPr>
                <a:t>4</a:t>
              </a:r>
              <a:endParaRPr kumimoji="1" lang="ja-JP" altLang="en-US" sz="1200" dirty="0">
                <a:solidFill>
                  <a:schemeClr val="bg1">
                    <a:lumMod val="65000"/>
                  </a:schemeClr>
                </a:solidFill>
              </a:endParaRPr>
            </a:p>
          </p:txBody>
        </p:sp>
        <p:pic>
          <p:nvPicPr>
            <p:cNvPr id="58" name="Picture 923"/>
            <p:cNvPicPr>
              <a:picLocks noChangeAspect="1" noChangeArrowheads="1"/>
            </p:cNvPicPr>
            <p:nvPr/>
          </p:nvPicPr>
          <p:blipFill>
            <a:blip r:embed="rId3" cstate="screen"/>
            <a:srcRect/>
            <a:stretch>
              <a:fillRect/>
            </a:stretch>
          </p:blipFill>
          <p:spPr bwMode="auto">
            <a:xfrm>
              <a:off x="9177344" y="6531783"/>
              <a:ext cx="456206" cy="358591"/>
            </a:xfrm>
            <a:prstGeom prst="rect">
              <a:avLst/>
            </a:prstGeom>
            <a:noFill/>
            <a:ln w="9525">
              <a:noFill/>
              <a:miter lim="800000"/>
              <a:headEnd/>
              <a:tailEnd/>
            </a:ln>
          </p:spPr>
        </p:pic>
        <p:sp>
          <p:nvSpPr>
            <p:cNvPr id="59" name="右矢印 58"/>
            <p:cNvSpPr/>
            <p:nvPr/>
          </p:nvSpPr>
          <p:spPr>
            <a:xfrm>
              <a:off x="7929586" y="6481779"/>
              <a:ext cx="1357308" cy="357188"/>
            </a:xfrm>
            <a:prstGeom prst="rightArrow">
              <a:avLst/>
            </a:prstGeom>
          </p:spPr>
          <p:style>
            <a:lnRef idx="1">
              <a:schemeClr val="accent1"/>
            </a:lnRef>
            <a:fillRef idx="2">
              <a:schemeClr val="accent1"/>
            </a:fillRef>
            <a:effectRef idx="1">
              <a:schemeClr val="accent1"/>
            </a:effectRef>
            <a:fontRef idx="minor">
              <a:schemeClr val="dk1"/>
            </a:fontRef>
          </p:style>
          <p:txBody>
            <a:bodyPr lIns="36000" rIns="36000" anchor="ctr"/>
            <a:lstStyle/>
            <a:p>
              <a:pPr algn="ctr">
                <a:defRPr/>
              </a:pPr>
              <a:r>
                <a:rPr lang="ja-JP" altLang="en-US" sz="1100" dirty="0"/>
                <a:t>公共政策等の講師</a:t>
              </a:r>
            </a:p>
          </p:txBody>
        </p:sp>
        <p:sp>
          <p:nvSpPr>
            <p:cNvPr id="89" name="右矢印 88"/>
            <p:cNvSpPr/>
            <p:nvPr/>
          </p:nvSpPr>
          <p:spPr>
            <a:xfrm>
              <a:off x="7929586" y="6196027"/>
              <a:ext cx="1357308" cy="357187"/>
            </a:xfrm>
            <a:prstGeom prst="rightArrow">
              <a:avLst/>
            </a:prstGeom>
          </p:spPr>
          <p:style>
            <a:lnRef idx="1">
              <a:schemeClr val="accent1"/>
            </a:lnRef>
            <a:fillRef idx="2">
              <a:schemeClr val="accent1"/>
            </a:fillRef>
            <a:effectRef idx="1">
              <a:schemeClr val="accent1"/>
            </a:effectRef>
            <a:fontRef idx="minor">
              <a:schemeClr val="dk1"/>
            </a:fontRef>
          </p:style>
          <p:txBody>
            <a:bodyPr lIns="36000" rIns="36000" anchor="ctr"/>
            <a:lstStyle/>
            <a:p>
              <a:pPr algn="ctr">
                <a:defRPr/>
              </a:pPr>
              <a:r>
                <a:rPr lang="ja-JP" altLang="en-US" sz="1100" dirty="0"/>
                <a:t>社外取締役</a:t>
              </a:r>
            </a:p>
          </p:txBody>
        </p:sp>
        <p:sp>
          <p:nvSpPr>
            <p:cNvPr id="93" name="正方形/長方形 92"/>
            <p:cNvSpPr/>
            <p:nvPr/>
          </p:nvSpPr>
          <p:spPr bwMode="auto">
            <a:xfrm>
              <a:off x="7429520" y="5910275"/>
              <a:ext cx="2571768" cy="9477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正方形/長方形 93"/>
            <p:cNvSpPr/>
            <p:nvPr/>
          </p:nvSpPr>
          <p:spPr>
            <a:xfrm>
              <a:off x="7500958" y="5969009"/>
              <a:ext cx="357190" cy="869960"/>
            </a:xfrm>
            <a:prstGeom prst="rect">
              <a:avLst/>
            </a:prstGeom>
            <a:solidFill>
              <a:schemeClr val="bg1">
                <a:lumMod val="95000"/>
              </a:schemeClr>
            </a:solidFill>
            <a:ln w="12700">
              <a:solidFill>
                <a:schemeClr val="tx1"/>
              </a:solidFill>
            </a:ln>
          </p:spPr>
          <p:style>
            <a:lnRef idx="2">
              <a:schemeClr val="accent2"/>
            </a:lnRef>
            <a:fillRef idx="1">
              <a:schemeClr val="lt1"/>
            </a:fillRef>
            <a:effectRef idx="0">
              <a:schemeClr val="accent2"/>
            </a:effectRef>
            <a:fontRef idx="minor">
              <a:schemeClr val="dk1"/>
            </a:fontRef>
          </p:style>
          <p:txBody>
            <a:bodyPr vert="eaVert" lIns="36000" tIns="36000" rIns="36000" bIns="0" anchor="ctr"/>
            <a:lstStyle/>
            <a:p>
              <a:pPr>
                <a:defRPr/>
              </a:pPr>
              <a:r>
                <a:rPr lang="ja-JP" altLang="en-US" sz="1200" dirty="0" smtClean="0">
                  <a:latin typeface="HGP創英角ｺﾞｼｯｸUB" pitchFamily="50" charset="-128"/>
                  <a:ea typeface="HGP創英角ｺﾞｼｯｸUB" pitchFamily="50" charset="-128"/>
                </a:rPr>
                <a:t>　顧問バンク</a:t>
              </a:r>
            </a:p>
            <a:p>
              <a:pPr>
                <a:defRPr/>
              </a:pPr>
              <a:r>
                <a:rPr lang="ja-JP" altLang="en-US" sz="1200" dirty="0" smtClean="0">
                  <a:latin typeface="HGP創英角ｺﾞｼｯｸUB" pitchFamily="50" charset="-128"/>
                  <a:ea typeface="HGP創英角ｺﾞｼｯｸUB" pitchFamily="50" charset="-128"/>
                </a:rPr>
                <a:t>ふるさと</a:t>
              </a:r>
              <a:endParaRPr lang="en-US" altLang="ja-JP" sz="1200" dirty="0" smtClean="0">
                <a:latin typeface="HGP創英角ｺﾞｼｯｸUB" pitchFamily="50" charset="-128"/>
                <a:ea typeface="HGP創英角ｺﾞｼｯｸUB" pitchFamily="50" charset="-128"/>
              </a:endParaRPr>
            </a:p>
          </p:txBody>
        </p:sp>
        <p:sp>
          <p:nvSpPr>
            <p:cNvPr id="95" name="円/楕円 94"/>
            <p:cNvSpPr/>
            <p:nvPr/>
          </p:nvSpPr>
          <p:spPr>
            <a:xfrm>
              <a:off x="7358082" y="5767399"/>
              <a:ext cx="928687" cy="217488"/>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100" b="1" dirty="0">
                  <a:solidFill>
                    <a:schemeClr val="tx1"/>
                  </a:solidFill>
                </a:rPr>
                <a:t>地　方</a:t>
              </a:r>
            </a:p>
          </p:txBody>
        </p:sp>
        <p:sp>
          <p:nvSpPr>
            <p:cNvPr id="96" name="正方形/長方形 95"/>
            <p:cNvSpPr/>
            <p:nvPr/>
          </p:nvSpPr>
          <p:spPr bwMode="auto">
            <a:xfrm>
              <a:off x="5072066" y="5910275"/>
              <a:ext cx="1000121" cy="89852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97" name="Picture 130" descr="C:\Documents and Settings\Fukui\デスクトップ\団地.gif"/>
            <p:cNvPicPr>
              <a:picLocks noChangeAspect="1" noChangeArrowheads="1"/>
            </p:cNvPicPr>
            <p:nvPr/>
          </p:nvPicPr>
          <p:blipFill>
            <a:blip r:embed="rId4" cstate="screen"/>
            <a:srcRect/>
            <a:stretch>
              <a:fillRect/>
            </a:stretch>
          </p:blipFill>
          <p:spPr bwMode="auto">
            <a:xfrm>
              <a:off x="5143504" y="5940444"/>
              <a:ext cx="466657" cy="338759"/>
            </a:xfrm>
            <a:prstGeom prst="rect">
              <a:avLst/>
            </a:prstGeom>
            <a:noFill/>
            <a:ln w="9525">
              <a:noFill/>
              <a:miter lim="800000"/>
              <a:headEnd/>
              <a:tailEnd/>
            </a:ln>
          </p:spPr>
        </p:pic>
        <p:pic>
          <p:nvPicPr>
            <p:cNvPr id="98" name="Picture 130" descr="C:\Documents and Settings\Fukui\デスクトップ\団地.gif"/>
            <p:cNvPicPr>
              <a:picLocks noChangeAspect="1" noChangeArrowheads="1"/>
            </p:cNvPicPr>
            <p:nvPr/>
          </p:nvPicPr>
          <p:blipFill>
            <a:blip r:embed="rId5" cstate="screen"/>
            <a:srcRect/>
            <a:stretch>
              <a:fillRect/>
            </a:stretch>
          </p:blipFill>
          <p:spPr bwMode="auto">
            <a:xfrm>
              <a:off x="5500688" y="5910275"/>
              <a:ext cx="571511" cy="414806"/>
            </a:xfrm>
            <a:prstGeom prst="rect">
              <a:avLst/>
            </a:prstGeom>
            <a:noFill/>
            <a:ln w="9525">
              <a:noFill/>
              <a:miter lim="800000"/>
              <a:headEnd/>
              <a:tailEnd/>
            </a:ln>
          </p:spPr>
        </p:pic>
        <p:sp>
          <p:nvSpPr>
            <p:cNvPr id="99" name="右矢印 98"/>
            <p:cNvSpPr/>
            <p:nvPr/>
          </p:nvSpPr>
          <p:spPr>
            <a:xfrm>
              <a:off x="6143636" y="6338903"/>
              <a:ext cx="1285884" cy="357188"/>
            </a:xfrm>
            <a:prstGeom prst="rightArrow">
              <a:avLst>
                <a:gd name="adj1" fmla="val 60666"/>
                <a:gd name="adj2" fmla="val 50000"/>
              </a:avLst>
            </a:prstGeom>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800" dirty="0"/>
                <a:t>移　住</a:t>
              </a:r>
            </a:p>
          </p:txBody>
        </p:sp>
        <p:pic>
          <p:nvPicPr>
            <p:cNvPr id="100" name="Picture 132" descr="会社　イラスト"/>
            <p:cNvPicPr>
              <a:picLocks noChangeAspect="1" noChangeArrowheads="1"/>
            </p:cNvPicPr>
            <p:nvPr/>
          </p:nvPicPr>
          <p:blipFill>
            <a:blip r:embed="rId6" cstate="screen"/>
            <a:srcRect/>
            <a:stretch>
              <a:fillRect/>
            </a:stretch>
          </p:blipFill>
          <p:spPr bwMode="auto">
            <a:xfrm>
              <a:off x="9215470" y="6196027"/>
              <a:ext cx="500051" cy="319719"/>
            </a:xfrm>
            <a:prstGeom prst="rect">
              <a:avLst/>
            </a:prstGeom>
            <a:noFill/>
            <a:ln w="9525">
              <a:noFill/>
              <a:miter lim="800000"/>
              <a:headEnd/>
              <a:tailEnd/>
            </a:ln>
          </p:spPr>
        </p:pic>
        <p:sp>
          <p:nvSpPr>
            <p:cNvPr id="101" name="正方形/長方形 100"/>
            <p:cNvSpPr/>
            <p:nvPr/>
          </p:nvSpPr>
          <p:spPr>
            <a:xfrm>
              <a:off x="9358346" y="6410341"/>
              <a:ext cx="500066" cy="111123"/>
            </a:xfrm>
            <a:prstGeom prst="rect">
              <a:avLst/>
            </a:prstGeom>
            <a:solidFill>
              <a:schemeClr val="bg1">
                <a:lumMod val="95000"/>
              </a:schemeClr>
            </a:solidFill>
            <a:ln w="12700">
              <a:solidFill>
                <a:srgbClr val="00B050"/>
              </a:solidFill>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ja-JP" altLang="en-US" sz="800" dirty="0">
                  <a:latin typeface="HGP創英角ｺﾞｼｯｸUB" pitchFamily="50" charset="-128"/>
                  <a:ea typeface="HGP創英角ｺﾞｼｯｸUB" pitchFamily="50" charset="-128"/>
                </a:rPr>
                <a:t>地方の企業</a:t>
              </a:r>
            </a:p>
          </p:txBody>
        </p:sp>
        <p:sp>
          <p:nvSpPr>
            <p:cNvPr id="102" name="Rectangle 1798"/>
            <p:cNvSpPr>
              <a:spLocks noChangeArrowheads="1"/>
            </p:cNvSpPr>
            <p:nvPr/>
          </p:nvSpPr>
          <p:spPr bwMode="auto">
            <a:xfrm>
              <a:off x="6072198" y="6000766"/>
              <a:ext cx="1357312" cy="376237"/>
            </a:xfrm>
            <a:prstGeom prst="rect">
              <a:avLst/>
            </a:prstGeom>
            <a:noFill/>
            <a:ln w="9525">
              <a:noFill/>
              <a:miter lim="800000"/>
              <a:headEnd/>
              <a:tailEnd/>
            </a:ln>
          </p:spPr>
          <p:txBody>
            <a:bodyPr lIns="0" tIns="0" rIns="0" bIns="0">
              <a:spAutoFit/>
            </a:bodyPr>
            <a:lstStyle/>
            <a:p>
              <a:pPr algn="ctr">
                <a:defRPr/>
              </a:pPr>
              <a:endParaRPr lang="en-US" altLang="ja-JP" sz="400" dirty="0"/>
            </a:p>
            <a:p>
              <a:pPr algn="ctr">
                <a:defRPr/>
              </a:pPr>
              <a:r>
                <a:rPr lang="ja-JP" altLang="en-US" sz="1050" dirty="0">
                  <a:latin typeface="HGP創英角ｺﾞｼｯｸUB" pitchFamily="50" charset="-128"/>
                  <a:ea typeface="HGP創英角ｺﾞｼｯｸUB" pitchFamily="50" charset="-128"/>
                </a:rPr>
                <a:t>「ふるさと</a:t>
              </a:r>
              <a:r>
                <a:rPr lang="ja-JP" altLang="en-US" sz="1050" dirty="0" smtClean="0">
                  <a:latin typeface="HGP創英角ｺﾞｼｯｸUB" pitchFamily="50" charset="-128"/>
                  <a:ea typeface="HGP創英角ｺﾞｼｯｸUB" pitchFamily="50" charset="-128"/>
                </a:rPr>
                <a:t>顧問バンク」</a:t>
              </a:r>
              <a:r>
                <a:rPr lang="en-US" altLang="ja-JP" sz="1000" dirty="0">
                  <a:latin typeface="HGP創英角ｺﾞｼｯｸUB" pitchFamily="50" charset="-128"/>
                  <a:ea typeface="HGP創英角ｺﾞｼｯｸUB" pitchFamily="50" charset="-128"/>
                </a:rPr>
                <a:t/>
              </a:r>
              <a:br>
                <a:rPr lang="en-US" altLang="ja-JP" sz="1000" dirty="0">
                  <a:latin typeface="HGP創英角ｺﾞｼｯｸUB" pitchFamily="50" charset="-128"/>
                  <a:ea typeface="HGP創英角ｺﾞｼｯｸUB" pitchFamily="50" charset="-128"/>
                </a:rPr>
              </a:br>
              <a:r>
                <a:rPr lang="ja-JP" altLang="en-US" sz="1000" dirty="0">
                  <a:latin typeface="HGP創英角ｺﾞｼｯｸUB" pitchFamily="50" charset="-128"/>
                  <a:ea typeface="HGP創英角ｺﾞｼｯｸUB" pitchFamily="50" charset="-128"/>
                </a:rPr>
                <a:t>登録・移住支援</a:t>
              </a:r>
              <a:endParaRPr lang="ja-JP" altLang="ja-JP" sz="1000" dirty="0"/>
            </a:p>
          </p:txBody>
        </p:sp>
        <p:sp>
          <p:nvSpPr>
            <p:cNvPr id="103" name="正方形/長方形 102"/>
            <p:cNvSpPr/>
            <p:nvPr/>
          </p:nvSpPr>
          <p:spPr>
            <a:xfrm>
              <a:off x="6143642" y="5910276"/>
              <a:ext cx="785812" cy="142875"/>
            </a:xfrm>
            <a:prstGeom prst="rect">
              <a:avLst/>
            </a:prstGeom>
            <a:solidFill>
              <a:schemeClr val="bg1"/>
            </a:solidFill>
            <a:ln w="12700">
              <a:solidFill>
                <a:srgbClr val="00B050"/>
              </a:solidFill>
            </a:ln>
          </p:spPr>
          <p:style>
            <a:lnRef idx="2">
              <a:schemeClr val="accent2"/>
            </a:lnRef>
            <a:fillRef idx="1">
              <a:schemeClr val="lt1"/>
            </a:fillRef>
            <a:effectRef idx="0">
              <a:schemeClr val="accent2"/>
            </a:effectRef>
            <a:fontRef idx="minor">
              <a:schemeClr val="dk1"/>
            </a:fontRef>
          </p:style>
          <p:txBody>
            <a:bodyPr lIns="36000" rIns="36000" anchor="ctr"/>
            <a:lstStyle/>
            <a:p>
              <a:pPr algn="ctr">
                <a:defRPr/>
              </a:pPr>
              <a:r>
                <a:rPr lang="ja-JP" altLang="en-US" sz="900" dirty="0">
                  <a:latin typeface="HGP創英角ｺﾞｼｯｸUB" pitchFamily="50" charset="-128"/>
                  <a:ea typeface="HGP創英角ｺﾞｼｯｸUB" pitchFamily="50" charset="-128"/>
                </a:rPr>
                <a:t>地方の自治体</a:t>
              </a:r>
            </a:p>
          </p:txBody>
        </p:sp>
        <p:sp>
          <p:nvSpPr>
            <p:cNvPr id="104" name="Rectangle 1798"/>
            <p:cNvSpPr>
              <a:spLocks noChangeArrowheads="1"/>
            </p:cNvSpPr>
            <p:nvPr/>
          </p:nvSpPr>
          <p:spPr bwMode="auto">
            <a:xfrm>
              <a:off x="5124455" y="6916929"/>
              <a:ext cx="2214577" cy="484748"/>
            </a:xfrm>
            <a:prstGeom prst="rect">
              <a:avLst/>
            </a:prstGeom>
            <a:noFill/>
            <a:ln w="9525">
              <a:noFill/>
              <a:miter lim="800000"/>
              <a:headEnd/>
              <a:tailEnd/>
            </a:ln>
          </p:spPr>
          <p:txBody>
            <a:bodyPr wrap="square" lIns="0" tIns="0" rIns="0" bIns="0">
              <a:spAutoFit/>
            </a:bodyPr>
            <a:lstStyle/>
            <a:p>
              <a:pPr marL="85725" indent="-85725"/>
              <a:r>
                <a:rPr lang="ja-JP" altLang="en-US" sz="1050" dirty="0"/>
                <a:t>①大手企業など、第一線で活躍していたハイレベルな人材</a:t>
              </a:r>
              <a:r>
                <a:rPr lang="ja-JP" altLang="en-US" sz="1050" dirty="0" smtClean="0"/>
                <a:t>を「</a:t>
              </a:r>
              <a:r>
                <a:rPr lang="ja-JP" altLang="en-US" sz="1050" dirty="0"/>
                <a:t>ふるさと</a:t>
              </a:r>
              <a:r>
                <a:rPr lang="ja-JP" altLang="en-US" sz="1050" dirty="0" smtClean="0"/>
                <a:t>顧問バンク」</a:t>
              </a:r>
              <a:r>
                <a:rPr lang="ja-JP" altLang="en-US" sz="1050" dirty="0"/>
                <a:t>に登録・移住支援</a:t>
              </a:r>
              <a:endParaRPr lang="en-US" altLang="ja-JP" sz="1050" dirty="0"/>
            </a:p>
          </p:txBody>
        </p:sp>
        <p:sp>
          <p:nvSpPr>
            <p:cNvPr id="105" name="Rectangle 1798"/>
            <p:cNvSpPr>
              <a:spLocks noChangeArrowheads="1"/>
            </p:cNvSpPr>
            <p:nvPr/>
          </p:nvSpPr>
          <p:spPr bwMode="auto">
            <a:xfrm>
              <a:off x="7553346" y="6938981"/>
              <a:ext cx="2428893" cy="484748"/>
            </a:xfrm>
            <a:prstGeom prst="rect">
              <a:avLst/>
            </a:prstGeom>
            <a:noFill/>
            <a:ln w="9525">
              <a:noFill/>
              <a:miter lim="800000"/>
              <a:headEnd/>
              <a:tailEnd/>
            </a:ln>
          </p:spPr>
          <p:txBody>
            <a:bodyPr wrap="square" lIns="0" tIns="0" rIns="0" bIns="0">
              <a:spAutoFit/>
            </a:bodyPr>
            <a:lstStyle/>
            <a:p>
              <a:pPr marL="85725" indent="-85725"/>
              <a:r>
                <a:rPr lang="ja-JP" altLang="en-US" sz="1050" dirty="0"/>
                <a:t>②企業ネットワークや技術などを活かし</a:t>
              </a:r>
              <a:r>
                <a:rPr lang="ja-JP" altLang="en-US" sz="1050" dirty="0" smtClean="0"/>
                <a:t>、</a:t>
              </a:r>
              <a:r>
                <a:rPr lang="en-US" altLang="ja-JP" sz="1050" dirty="0" smtClean="0"/>
                <a:t/>
              </a:r>
              <a:br>
                <a:rPr lang="en-US" altLang="ja-JP" sz="1050" dirty="0" smtClean="0"/>
              </a:br>
              <a:r>
                <a:rPr lang="ja-JP" altLang="en-US" sz="1050" dirty="0" smtClean="0"/>
                <a:t>地方貢献（</a:t>
              </a:r>
              <a:r>
                <a:rPr lang="ja-JP" altLang="en-US" sz="1050" dirty="0" smtClean="0">
                  <a:latin typeface="ＭＳ Ｐ明朝" pitchFamily="18" charset="-128"/>
                  <a:ea typeface="ＭＳ Ｐ明朝" pitchFamily="18" charset="-128"/>
                </a:rPr>
                <a:t>将来的に要介護となった場合など、入居施設へ転居可能</a:t>
              </a:r>
              <a:r>
                <a:rPr lang="ja-JP" altLang="en-US" sz="1050" dirty="0" smtClean="0"/>
                <a:t>）</a:t>
              </a:r>
              <a:endParaRPr lang="en-US" altLang="ja-JP" sz="1050" dirty="0"/>
            </a:p>
          </p:txBody>
        </p:sp>
        <p:sp>
          <p:nvSpPr>
            <p:cNvPr id="106" name="正方形/長方形 105"/>
            <p:cNvSpPr/>
            <p:nvPr/>
          </p:nvSpPr>
          <p:spPr>
            <a:xfrm>
              <a:off x="9415471" y="6717515"/>
              <a:ext cx="523876" cy="111127"/>
            </a:xfrm>
            <a:prstGeom prst="rect">
              <a:avLst/>
            </a:prstGeom>
            <a:solidFill>
              <a:schemeClr val="bg1">
                <a:lumMod val="95000"/>
              </a:schemeClr>
            </a:solidFill>
            <a:ln w="12700">
              <a:solidFill>
                <a:srgbClr val="00B050"/>
              </a:solidFill>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ja-JP" altLang="en-US" sz="800" dirty="0">
                  <a:latin typeface="HGP創英角ｺﾞｼｯｸUB" pitchFamily="50" charset="-128"/>
                  <a:ea typeface="HGP創英角ｺﾞｼｯｸUB" pitchFamily="50" charset="-128"/>
                </a:rPr>
                <a:t>地方の大学</a:t>
              </a:r>
            </a:p>
          </p:txBody>
        </p:sp>
        <p:pic>
          <p:nvPicPr>
            <p:cNvPr id="107" name="図 313" descr="yakuba.gif"/>
            <p:cNvPicPr>
              <a:picLocks noChangeAspect="1"/>
            </p:cNvPicPr>
            <p:nvPr/>
          </p:nvPicPr>
          <p:blipFill>
            <a:blip r:embed="rId7" cstate="screen"/>
            <a:srcRect/>
            <a:stretch>
              <a:fillRect/>
            </a:stretch>
          </p:blipFill>
          <p:spPr bwMode="auto">
            <a:xfrm>
              <a:off x="9144032" y="5910275"/>
              <a:ext cx="638296" cy="364065"/>
            </a:xfrm>
            <a:prstGeom prst="rect">
              <a:avLst/>
            </a:prstGeom>
            <a:noFill/>
            <a:ln w="9525">
              <a:noFill/>
              <a:miter lim="800000"/>
              <a:headEnd/>
              <a:tailEnd/>
            </a:ln>
          </p:spPr>
        </p:pic>
        <p:sp>
          <p:nvSpPr>
            <p:cNvPr id="108" name="正方形/長方形 107"/>
            <p:cNvSpPr/>
            <p:nvPr/>
          </p:nvSpPr>
          <p:spPr>
            <a:xfrm>
              <a:off x="9496576" y="6131464"/>
              <a:ext cx="357205" cy="115366"/>
            </a:xfrm>
            <a:prstGeom prst="rect">
              <a:avLst/>
            </a:prstGeom>
            <a:solidFill>
              <a:schemeClr val="bg1">
                <a:lumMod val="95000"/>
              </a:schemeClr>
            </a:solidFill>
            <a:ln w="12700">
              <a:solidFill>
                <a:srgbClr val="00B050"/>
              </a:solidFill>
            </a:ln>
          </p:spPr>
          <p:style>
            <a:lnRef idx="2">
              <a:schemeClr val="accent2"/>
            </a:lnRef>
            <a:fillRef idx="1">
              <a:schemeClr val="lt1"/>
            </a:fillRef>
            <a:effectRef idx="0">
              <a:schemeClr val="accent2"/>
            </a:effectRef>
            <a:fontRef idx="minor">
              <a:schemeClr val="dk1"/>
            </a:fontRef>
          </p:style>
          <p:txBody>
            <a:bodyPr lIns="0" rIns="0" anchor="ctr"/>
            <a:lstStyle/>
            <a:p>
              <a:pPr algn="ctr">
                <a:defRPr/>
              </a:pPr>
              <a:r>
                <a:rPr lang="ja-JP" altLang="en-US" sz="800" dirty="0">
                  <a:latin typeface="HGP創英角ｺﾞｼｯｸUB" pitchFamily="50" charset="-128"/>
                  <a:ea typeface="HGP創英角ｺﾞｼｯｸUB" pitchFamily="50" charset="-128"/>
                </a:rPr>
                <a:t>市町村</a:t>
              </a:r>
            </a:p>
          </p:txBody>
        </p:sp>
        <p:pic>
          <p:nvPicPr>
            <p:cNvPr id="109" name="図 322" descr="kaigi.gif"/>
            <p:cNvPicPr>
              <a:picLocks noChangeAspect="1"/>
            </p:cNvPicPr>
            <p:nvPr/>
          </p:nvPicPr>
          <p:blipFill>
            <a:blip r:embed="rId8" cstate="screen"/>
            <a:srcRect/>
            <a:stretch>
              <a:fillRect/>
            </a:stretch>
          </p:blipFill>
          <p:spPr bwMode="auto">
            <a:xfrm>
              <a:off x="5143503" y="6267465"/>
              <a:ext cx="714381" cy="518587"/>
            </a:xfrm>
            <a:prstGeom prst="rect">
              <a:avLst/>
            </a:prstGeom>
            <a:noFill/>
            <a:ln w="9525">
              <a:noFill/>
              <a:miter lim="800000"/>
              <a:headEnd/>
              <a:tailEnd/>
            </a:ln>
          </p:spPr>
        </p:pic>
        <p:sp>
          <p:nvSpPr>
            <p:cNvPr id="110" name="円/楕円 109"/>
            <p:cNvSpPr/>
            <p:nvPr/>
          </p:nvSpPr>
          <p:spPr bwMode="auto">
            <a:xfrm>
              <a:off x="5072072" y="5722956"/>
              <a:ext cx="928688" cy="217488"/>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100" b="1" dirty="0">
                  <a:solidFill>
                    <a:schemeClr val="tx1"/>
                  </a:solidFill>
                </a:rPr>
                <a:t>都市部</a:t>
              </a:r>
            </a:p>
          </p:txBody>
        </p:sp>
        <p:sp>
          <p:nvSpPr>
            <p:cNvPr id="113" name="右矢印 112"/>
            <p:cNvSpPr/>
            <p:nvPr/>
          </p:nvSpPr>
          <p:spPr>
            <a:xfrm>
              <a:off x="7929586" y="5910278"/>
              <a:ext cx="1357308" cy="357187"/>
            </a:xfrm>
            <a:prstGeom prst="rightArrow">
              <a:avLst/>
            </a:prstGeom>
          </p:spPr>
          <p:style>
            <a:lnRef idx="1">
              <a:schemeClr val="accent1"/>
            </a:lnRef>
            <a:fillRef idx="2">
              <a:schemeClr val="accent1"/>
            </a:fillRef>
            <a:effectRef idx="1">
              <a:schemeClr val="accent1"/>
            </a:effectRef>
            <a:fontRef idx="minor">
              <a:schemeClr val="dk1"/>
            </a:fontRef>
          </p:style>
          <p:txBody>
            <a:bodyPr lIns="36000" rIns="36000" anchor="ctr"/>
            <a:lstStyle/>
            <a:p>
              <a:pPr algn="ctr">
                <a:defRPr/>
              </a:pPr>
              <a:r>
                <a:rPr lang="ja-JP" altLang="en-US" sz="1100" dirty="0"/>
                <a:t>政策顧問、参与</a:t>
              </a:r>
            </a:p>
          </p:txBody>
        </p:sp>
      </p:grpSp>
      <p:sp>
        <p:nvSpPr>
          <p:cNvPr id="114" name="正方形/長方形 113"/>
          <p:cNvSpPr/>
          <p:nvPr/>
        </p:nvSpPr>
        <p:spPr>
          <a:xfrm>
            <a:off x="203200" y="2510867"/>
            <a:ext cx="8740775" cy="4132843"/>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111" name="テキスト ボックス 28"/>
          <p:cNvSpPr txBox="1">
            <a:spLocks noChangeArrowheads="1"/>
          </p:cNvSpPr>
          <p:nvPr/>
        </p:nvSpPr>
        <p:spPr bwMode="auto">
          <a:xfrm>
            <a:off x="-8501122" y="4444379"/>
            <a:ext cx="4214842" cy="984885"/>
          </a:xfrm>
          <a:prstGeom prst="rect">
            <a:avLst/>
          </a:prstGeom>
          <a:noFill/>
          <a:ln w="9525">
            <a:noFill/>
            <a:miter lim="800000"/>
            <a:headEnd/>
            <a:tailEnd/>
          </a:ln>
        </p:spPr>
        <p:txBody>
          <a:bodyPr wrap="square">
            <a:spAutoFit/>
          </a:bodyPr>
          <a:lstStyle/>
          <a:p>
            <a:pPr marL="85725" indent="-85725" eaLnBrk="0" hangingPunct="0">
              <a:spcBef>
                <a:spcPts val="600"/>
              </a:spcBef>
              <a:defRPr/>
            </a:pPr>
            <a:endParaRPr lang="en-US" altLang="ja-JP" sz="1200" dirty="0" smtClean="0">
              <a:latin typeface="ＭＳ Ｐ明朝" pitchFamily="18" charset="-128"/>
              <a:ea typeface="ＭＳ Ｐ明朝" pitchFamily="18" charset="-128"/>
            </a:endParaRPr>
          </a:p>
          <a:p>
            <a:pPr marL="85725" indent="-85725" eaLnBrk="0" hangingPunct="0">
              <a:spcBef>
                <a:spcPts val="600"/>
              </a:spcBef>
              <a:defRPr/>
            </a:pPr>
            <a:r>
              <a:rPr lang="ja-JP" altLang="en-US" sz="1200" dirty="0" smtClean="0">
                <a:latin typeface="ＭＳ Ｐゴシック" charset="-128"/>
              </a:rPr>
              <a:t>○</a:t>
            </a:r>
            <a:r>
              <a:rPr lang="ja-JP" altLang="en-US" sz="1200" dirty="0" smtClean="0">
                <a:latin typeface="ＭＳ Ｐゴシック" pitchFamily="50" charset="-128"/>
                <a:ea typeface="ＭＳ Ｐゴシック" pitchFamily="50" charset="-128"/>
              </a:rPr>
              <a:t>「介護・医療制度における住所地特例制度」の創設</a:t>
            </a:r>
            <a:r>
              <a:rPr lang="ja-JP" altLang="en-US" sz="1200" dirty="0" smtClean="0">
                <a:latin typeface="ＭＳ Ｐ明朝" pitchFamily="18" charset="-128"/>
                <a:ea typeface="ＭＳ Ｐ明朝" pitchFamily="18" charset="-128"/>
              </a:rPr>
              <a:t>　　</a:t>
            </a:r>
            <a:endParaRPr lang="en-US" altLang="ja-JP" sz="800" dirty="0" smtClean="0">
              <a:latin typeface="ＭＳ Ｐ明朝" pitchFamily="18" charset="-128"/>
              <a:ea typeface="ＭＳ Ｐ明朝" pitchFamily="18" charset="-128"/>
            </a:endParaRPr>
          </a:p>
          <a:p>
            <a:pPr marL="268288" indent="-85725" eaLnBrk="0" hangingPunct="0">
              <a:spcBef>
                <a:spcPts val="600"/>
              </a:spcBef>
              <a:spcAft>
                <a:spcPts val="0"/>
              </a:spcAft>
              <a:buFont typeface="Wingdings" pitchFamily="2" charset="2"/>
              <a:buChar char="Ø"/>
              <a:defRPr/>
            </a:pPr>
            <a:r>
              <a:rPr lang="ja-JP" altLang="en-US" sz="1200" dirty="0" smtClean="0">
                <a:latin typeface="ＭＳ Ｐ明朝" pitchFamily="18" charset="-128"/>
                <a:ea typeface="ＭＳ Ｐ明朝" pitchFamily="18" charset="-128"/>
              </a:rPr>
              <a:t>最も長く暮した住所地を「介護・医療制度における住所地」とし、医療・介護費の自治体負担の公平性を確保</a:t>
            </a:r>
            <a:endParaRPr lang="en-US" altLang="ja-JP" sz="1200" dirty="0" smtClean="0">
              <a:latin typeface="ＭＳ Ｐ明朝" pitchFamily="18" charset="-128"/>
              <a:ea typeface="ＭＳ Ｐ明朝" pitchFamily="18" charset="-128"/>
            </a:endParaRPr>
          </a:p>
        </p:txBody>
      </p:sp>
      <p:grpSp>
        <p:nvGrpSpPr>
          <p:cNvPr id="160" name="グループ化 159"/>
          <p:cNvGrpSpPr/>
          <p:nvPr/>
        </p:nvGrpSpPr>
        <p:grpSpPr>
          <a:xfrm>
            <a:off x="-5643634" y="4500570"/>
            <a:ext cx="4437108" cy="1380122"/>
            <a:chOff x="4437063" y="1000108"/>
            <a:chExt cx="4437108" cy="1380122"/>
          </a:xfrm>
        </p:grpSpPr>
        <p:cxnSp>
          <p:nvCxnSpPr>
            <p:cNvPr id="161" name="直線コネクタ 160"/>
            <p:cNvCxnSpPr/>
            <p:nvPr/>
          </p:nvCxnSpPr>
          <p:spPr>
            <a:xfrm rot="5400000">
              <a:off x="7972955" y="1742557"/>
              <a:ext cx="484766" cy="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162" name="直線コネクタ 161"/>
            <p:cNvCxnSpPr/>
            <p:nvPr/>
          </p:nvCxnSpPr>
          <p:spPr>
            <a:xfrm rot="5400000">
              <a:off x="7192671" y="1735416"/>
              <a:ext cx="470484" cy="0"/>
            </a:xfrm>
            <a:prstGeom prst="line">
              <a:avLst/>
            </a:prstGeom>
            <a:ln w="9525">
              <a:prstDash val="dash"/>
            </a:ln>
          </p:spPr>
          <p:style>
            <a:lnRef idx="1">
              <a:schemeClr val="dk1"/>
            </a:lnRef>
            <a:fillRef idx="0">
              <a:schemeClr val="dk1"/>
            </a:fillRef>
            <a:effectRef idx="0">
              <a:schemeClr val="dk1"/>
            </a:effectRef>
            <a:fontRef idx="minor">
              <a:schemeClr val="tx1"/>
            </a:fontRef>
          </p:style>
        </p:cxnSp>
        <p:sp>
          <p:nvSpPr>
            <p:cNvPr id="164" name="Rectangle 4"/>
            <p:cNvSpPr>
              <a:spLocks noChangeArrowheads="1"/>
            </p:cNvSpPr>
            <p:nvPr/>
          </p:nvSpPr>
          <p:spPr bwMode="auto">
            <a:xfrm>
              <a:off x="4548188" y="1762695"/>
              <a:ext cx="4257963" cy="4571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 name="Rectangle 6"/>
            <p:cNvSpPr>
              <a:spLocks noChangeArrowheads="1"/>
            </p:cNvSpPr>
            <p:nvPr/>
          </p:nvSpPr>
          <p:spPr bwMode="auto">
            <a:xfrm>
              <a:off x="4437063" y="1377936"/>
              <a:ext cx="27940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４０歳</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66" name="Rectangle 8"/>
            <p:cNvSpPr>
              <a:spLocks noChangeArrowheads="1"/>
            </p:cNvSpPr>
            <p:nvPr/>
          </p:nvSpPr>
          <p:spPr bwMode="auto">
            <a:xfrm>
              <a:off x="6411913" y="1377936"/>
              <a:ext cx="27940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６５歳</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67" name="Rectangle 9"/>
            <p:cNvSpPr>
              <a:spLocks noChangeArrowheads="1"/>
            </p:cNvSpPr>
            <p:nvPr/>
          </p:nvSpPr>
          <p:spPr bwMode="auto">
            <a:xfrm>
              <a:off x="5000628" y="1835714"/>
              <a:ext cx="512763"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Ａ市に在住</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68" name="Rectangle 10"/>
            <p:cNvSpPr>
              <a:spLocks noChangeArrowheads="1"/>
            </p:cNvSpPr>
            <p:nvPr/>
          </p:nvSpPr>
          <p:spPr bwMode="auto">
            <a:xfrm>
              <a:off x="7304088" y="1377936"/>
              <a:ext cx="27940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７０歳</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nvGrpSpPr>
            <p:cNvPr id="169" name="グループ化 71"/>
            <p:cNvGrpSpPr/>
            <p:nvPr/>
          </p:nvGrpSpPr>
          <p:grpSpPr>
            <a:xfrm>
              <a:off x="6286512" y="2050028"/>
              <a:ext cx="512763" cy="115888"/>
              <a:chOff x="6303963" y="2935288"/>
              <a:chExt cx="512763" cy="115888"/>
            </a:xfrm>
          </p:grpSpPr>
          <p:sp>
            <p:nvSpPr>
              <p:cNvPr id="202" name="Rectangle 11"/>
              <p:cNvSpPr>
                <a:spLocks noChangeArrowheads="1"/>
              </p:cNvSpPr>
              <p:nvPr/>
            </p:nvSpPr>
            <p:spPr bwMode="auto">
              <a:xfrm>
                <a:off x="6303963" y="2935288"/>
                <a:ext cx="21590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Ｃ市</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03" name="Rectangle 12"/>
              <p:cNvSpPr>
                <a:spLocks noChangeArrowheads="1"/>
              </p:cNvSpPr>
              <p:nvPr/>
            </p:nvSpPr>
            <p:spPr bwMode="auto">
              <a:xfrm>
                <a:off x="6478588" y="2935288"/>
                <a:ext cx="338138"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に移住</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sp>
          <p:nvSpPr>
            <p:cNvPr id="170" name="Rectangle 13"/>
            <p:cNvSpPr>
              <a:spLocks noChangeArrowheads="1"/>
            </p:cNvSpPr>
            <p:nvPr/>
          </p:nvSpPr>
          <p:spPr bwMode="auto">
            <a:xfrm>
              <a:off x="8096251" y="1384286"/>
              <a:ext cx="27940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７５歳</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71" name="Freeform 14"/>
            <p:cNvSpPr>
              <a:spLocks noEditPoints="1"/>
            </p:cNvSpPr>
            <p:nvPr/>
          </p:nvSpPr>
          <p:spPr bwMode="auto">
            <a:xfrm>
              <a:off x="6478575" y="1851601"/>
              <a:ext cx="95250" cy="198427"/>
            </a:xfrm>
            <a:custGeom>
              <a:avLst/>
              <a:gdLst/>
              <a:ahLst/>
              <a:cxnLst>
                <a:cxn ang="0">
                  <a:pos x="23" y="188"/>
                </a:cxn>
                <a:cxn ang="0">
                  <a:pos x="23" y="13"/>
                </a:cxn>
                <a:cxn ang="0">
                  <a:pos x="37" y="10"/>
                </a:cxn>
                <a:cxn ang="0">
                  <a:pos x="37" y="188"/>
                </a:cxn>
                <a:cxn ang="0">
                  <a:pos x="23" y="188"/>
                </a:cxn>
                <a:cxn ang="0">
                  <a:pos x="0" y="49"/>
                </a:cxn>
                <a:cxn ang="0">
                  <a:pos x="30" y="0"/>
                </a:cxn>
                <a:cxn ang="0">
                  <a:pos x="57" y="46"/>
                </a:cxn>
                <a:cxn ang="0">
                  <a:pos x="60" y="53"/>
                </a:cxn>
                <a:cxn ang="0">
                  <a:pos x="57" y="56"/>
                </a:cxn>
                <a:cxn ang="0">
                  <a:pos x="50" y="56"/>
                </a:cxn>
                <a:cxn ang="0">
                  <a:pos x="47" y="53"/>
                </a:cxn>
                <a:cxn ang="0">
                  <a:pos x="23" y="16"/>
                </a:cxn>
                <a:cxn ang="0">
                  <a:pos x="33" y="16"/>
                </a:cxn>
                <a:cxn ang="0">
                  <a:pos x="13" y="56"/>
                </a:cxn>
                <a:cxn ang="0">
                  <a:pos x="7" y="59"/>
                </a:cxn>
                <a:cxn ang="0">
                  <a:pos x="4" y="56"/>
                </a:cxn>
                <a:cxn ang="0">
                  <a:pos x="0" y="53"/>
                </a:cxn>
                <a:cxn ang="0">
                  <a:pos x="0" y="49"/>
                </a:cxn>
                <a:cxn ang="0">
                  <a:pos x="0" y="49"/>
                </a:cxn>
              </a:cxnLst>
              <a:rect l="0" t="0" r="r" b="b"/>
              <a:pathLst>
                <a:path w="60" h="188">
                  <a:moveTo>
                    <a:pt x="23" y="188"/>
                  </a:moveTo>
                  <a:lnTo>
                    <a:pt x="23" y="13"/>
                  </a:lnTo>
                  <a:lnTo>
                    <a:pt x="37" y="10"/>
                  </a:lnTo>
                  <a:lnTo>
                    <a:pt x="37" y="188"/>
                  </a:lnTo>
                  <a:lnTo>
                    <a:pt x="23" y="188"/>
                  </a:lnTo>
                  <a:close/>
                  <a:moveTo>
                    <a:pt x="0" y="49"/>
                  </a:moveTo>
                  <a:lnTo>
                    <a:pt x="30" y="0"/>
                  </a:lnTo>
                  <a:lnTo>
                    <a:pt x="57" y="46"/>
                  </a:lnTo>
                  <a:lnTo>
                    <a:pt x="60" y="53"/>
                  </a:lnTo>
                  <a:lnTo>
                    <a:pt x="57" y="56"/>
                  </a:lnTo>
                  <a:lnTo>
                    <a:pt x="50" y="56"/>
                  </a:lnTo>
                  <a:lnTo>
                    <a:pt x="47" y="53"/>
                  </a:lnTo>
                  <a:lnTo>
                    <a:pt x="23" y="16"/>
                  </a:lnTo>
                  <a:lnTo>
                    <a:pt x="33" y="16"/>
                  </a:lnTo>
                  <a:lnTo>
                    <a:pt x="13" y="56"/>
                  </a:lnTo>
                  <a:lnTo>
                    <a:pt x="7" y="59"/>
                  </a:lnTo>
                  <a:lnTo>
                    <a:pt x="4" y="56"/>
                  </a:lnTo>
                  <a:lnTo>
                    <a:pt x="0" y="53"/>
                  </a:lnTo>
                  <a:lnTo>
                    <a:pt x="0" y="49"/>
                  </a:lnTo>
                  <a:lnTo>
                    <a:pt x="0" y="49"/>
                  </a:lnTo>
                  <a:close/>
                </a:path>
              </a:pathLst>
            </a:custGeom>
            <a:solidFill>
              <a:srgbClr val="0033CC"/>
            </a:solidFill>
            <a:ln w="0">
              <a:solidFill>
                <a:srgbClr val="0033CC"/>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5"/>
            <p:cNvSpPr>
              <a:spLocks noEditPoints="1"/>
            </p:cNvSpPr>
            <p:nvPr/>
          </p:nvSpPr>
          <p:spPr bwMode="auto">
            <a:xfrm>
              <a:off x="6464301" y="1281639"/>
              <a:ext cx="115888" cy="112726"/>
            </a:xfrm>
            <a:custGeom>
              <a:avLst/>
              <a:gdLst/>
              <a:ahLst/>
              <a:cxnLst>
                <a:cxn ang="0">
                  <a:pos x="47" y="0"/>
                </a:cxn>
                <a:cxn ang="0">
                  <a:pos x="47" y="132"/>
                </a:cxn>
                <a:cxn ang="0">
                  <a:pos x="30" y="132"/>
                </a:cxn>
                <a:cxn ang="0">
                  <a:pos x="30" y="0"/>
                </a:cxn>
                <a:cxn ang="0">
                  <a:pos x="47" y="0"/>
                </a:cxn>
                <a:cxn ang="0">
                  <a:pos x="73" y="86"/>
                </a:cxn>
                <a:cxn ang="0">
                  <a:pos x="37" y="149"/>
                </a:cxn>
                <a:cxn ang="0">
                  <a:pos x="0" y="86"/>
                </a:cxn>
                <a:cxn ang="0">
                  <a:pos x="0" y="79"/>
                </a:cxn>
                <a:cxn ang="0">
                  <a:pos x="4" y="76"/>
                </a:cxn>
                <a:cxn ang="0">
                  <a:pos x="10" y="76"/>
                </a:cxn>
                <a:cxn ang="0">
                  <a:pos x="17" y="79"/>
                </a:cxn>
                <a:cxn ang="0">
                  <a:pos x="44" y="129"/>
                </a:cxn>
                <a:cxn ang="0">
                  <a:pos x="30" y="129"/>
                </a:cxn>
                <a:cxn ang="0">
                  <a:pos x="60" y="79"/>
                </a:cxn>
                <a:cxn ang="0">
                  <a:pos x="63" y="76"/>
                </a:cxn>
                <a:cxn ang="0">
                  <a:pos x="70" y="76"/>
                </a:cxn>
                <a:cxn ang="0">
                  <a:pos x="73" y="83"/>
                </a:cxn>
                <a:cxn ang="0">
                  <a:pos x="73" y="86"/>
                </a:cxn>
                <a:cxn ang="0">
                  <a:pos x="73" y="86"/>
                </a:cxn>
              </a:cxnLst>
              <a:rect l="0" t="0" r="r" b="b"/>
              <a:pathLst>
                <a:path w="73" h="149">
                  <a:moveTo>
                    <a:pt x="47" y="0"/>
                  </a:moveTo>
                  <a:lnTo>
                    <a:pt x="47" y="132"/>
                  </a:lnTo>
                  <a:lnTo>
                    <a:pt x="30" y="132"/>
                  </a:lnTo>
                  <a:lnTo>
                    <a:pt x="30" y="0"/>
                  </a:lnTo>
                  <a:lnTo>
                    <a:pt x="47" y="0"/>
                  </a:lnTo>
                  <a:close/>
                  <a:moveTo>
                    <a:pt x="73" y="86"/>
                  </a:moveTo>
                  <a:lnTo>
                    <a:pt x="37" y="149"/>
                  </a:lnTo>
                  <a:lnTo>
                    <a:pt x="0" y="86"/>
                  </a:lnTo>
                  <a:lnTo>
                    <a:pt x="0" y="79"/>
                  </a:lnTo>
                  <a:lnTo>
                    <a:pt x="4" y="76"/>
                  </a:lnTo>
                  <a:lnTo>
                    <a:pt x="10" y="76"/>
                  </a:lnTo>
                  <a:lnTo>
                    <a:pt x="17" y="79"/>
                  </a:lnTo>
                  <a:lnTo>
                    <a:pt x="44" y="129"/>
                  </a:lnTo>
                  <a:lnTo>
                    <a:pt x="30" y="129"/>
                  </a:lnTo>
                  <a:lnTo>
                    <a:pt x="60" y="79"/>
                  </a:lnTo>
                  <a:lnTo>
                    <a:pt x="63" y="76"/>
                  </a:lnTo>
                  <a:lnTo>
                    <a:pt x="70" y="76"/>
                  </a:lnTo>
                  <a:lnTo>
                    <a:pt x="73" y="83"/>
                  </a:lnTo>
                  <a:lnTo>
                    <a:pt x="73" y="86"/>
                  </a:lnTo>
                  <a:lnTo>
                    <a:pt x="73" y="8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 name="Rectangle 17"/>
            <p:cNvSpPr>
              <a:spLocks noChangeArrowheads="1"/>
            </p:cNvSpPr>
            <p:nvPr/>
          </p:nvSpPr>
          <p:spPr bwMode="auto">
            <a:xfrm>
              <a:off x="6112646" y="1008480"/>
              <a:ext cx="1899917"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dirty="0" smtClean="0">
                  <a:ln>
                    <a:noFill/>
                  </a:ln>
                  <a:solidFill>
                    <a:srgbClr val="FF0000"/>
                  </a:solidFill>
                  <a:effectLst/>
                  <a:latin typeface="ＭＳ Ｐゴシック" pitchFamily="50" charset="-128"/>
                  <a:ea typeface="ＭＳ Ｐゴシック" pitchFamily="50" charset="-128"/>
                </a:rPr>
                <a:t>介護・</a:t>
              </a:r>
              <a:r>
                <a:rPr lang="ja-JP" sz="800" b="1" dirty="0" smtClean="0">
                  <a:solidFill>
                    <a:srgbClr val="FF0000"/>
                  </a:solidFill>
                  <a:latin typeface="ＭＳ Ｐゴシック" pitchFamily="50" charset="-128"/>
                  <a:ea typeface="ＭＳ Ｐゴシック" pitchFamily="50" charset="-128"/>
                </a:rPr>
                <a:t>医療制度における住所地（Ａ市</a:t>
              </a:r>
              <a:r>
                <a:rPr lang="ja-JP" altLang="en-US" sz="800" b="1" dirty="0" smtClean="0">
                  <a:solidFill>
                    <a:srgbClr val="FF0000"/>
                  </a:solidFill>
                  <a:latin typeface="ＭＳ Ｐゴシック" pitchFamily="50" charset="-128"/>
                  <a:ea typeface="ＭＳ Ｐゴシック" pitchFamily="50" charset="-128"/>
                </a:rPr>
                <a:t>）</a:t>
              </a:r>
              <a:endParaRPr lang="ja-JP" sz="800" b="1" dirty="0" smtClean="0">
                <a:solidFill>
                  <a:srgbClr val="FF0000"/>
                </a:solidFill>
                <a:latin typeface="ＭＳ Ｐゴシック" pitchFamily="50" charset="-128"/>
                <a:ea typeface="ＭＳ Ｐゴシック" pitchFamily="50" charset="-128"/>
              </a:endParaRPr>
            </a:p>
          </p:txBody>
        </p:sp>
        <p:sp>
          <p:nvSpPr>
            <p:cNvPr id="174" name="Rectangle 19"/>
            <p:cNvSpPr>
              <a:spLocks noChangeArrowheads="1"/>
            </p:cNvSpPr>
            <p:nvPr/>
          </p:nvSpPr>
          <p:spPr bwMode="auto">
            <a:xfrm>
              <a:off x="5715008" y="1131838"/>
              <a:ext cx="142875" cy="100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ＭＳ ゴシック" pitchFamily="49" charset="-128"/>
                  <a:ea typeface="ＭＳ ゴシック" pitchFamily="49"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75" name="Rectangle 20"/>
            <p:cNvSpPr>
              <a:spLocks noChangeArrowheads="1"/>
            </p:cNvSpPr>
            <p:nvPr/>
          </p:nvSpPr>
          <p:spPr bwMode="auto">
            <a:xfrm>
              <a:off x="5761030" y="1117566"/>
              <a:ext cx="2651747"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４０歳～６４歳までの間に</a:t>
              </a:r>
              <a:r>
                <a:rPr kumimoji="1" lang="ja-JP" sz="1000" b="0" i="0" u="none" strike="noStrike" cap="none" normalizeH="0" baseline="0" dirty="0" smtClean="0">
                  <a:ln>
                    <a:noFill/>
                  </a:ln>
                  <a:solidFill>
                    <a:srgbClr val="000000"/>
                  </a:solidFill>
                  <a:effectLst/>
                  <a:latin typeface="HGP創英角ｺﾞｼｯｸUB" pitchFamily="50" charset="-128"/>
                  <a:ea typeface="HGP創英角ｺﾞｼｯｸUB" pitchFamily="50" charset="-128"/>
                </a:rPr>
                <a:t>最も長く暮した自治体</a:t>
              </a:r>
              <a:r>
                <a:rPr kumimoji="1" 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（Ａ市）</a:t>
              </a:r>
              <a:endParaRPr kumimoji="1" lang="ja-JP" sz="9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76" name="Rectangle 21"/>
            <p:cNvSpPr>
              <a:spLocks noChangeArrowheads="1"/>
            </p:cNvSpPr>
            <p:nvPr/>
          </p:nvSpPr>
          <p:spPr bwMode="auto">
            <a:xfrm>
              <a:off x="4568826" y="1535382"/>
              <a:ext cx="1336675" cy="170164"/>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7" name="Rectangle 23"/>
            <p:cNvSpPr>
              <a:spLocks noChangeArrowheads="1"/>
            </p:cNvSpPr>
            <p:nvPr/>
          </p:nvSpPr>
          <p:spPr bwMode="auto">
            <a:xfrm>
              <a:off x="4568826" y="1535382"/>
              <a:ext cx="1336675" cy="170164"/>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24"/>
            <p:cNvSpPr>
              <a:spLocks noEditPoints="1"/>
            </p:cNvSpPr>
            <p:nvPr/>
          </p:nvSpPr>
          <p:spPr bwMode="auto">
            <a:xfrm>
              <a:off x="4568826" y="1538288"/>
              <a:ext cx="1341438" cy="172020"/>
            </a:xfrm>
            <a:custGeom>
              <a:avLst/>
              <a:gdLst/>
              <a:ahLst/>
              <a:cxnLst>
                <a:cxn ang="0">
                  <a:pos x="0" y="0"/>
                </a:cxn>
                <a:cxn ang="0">
                  <a:pos x="0" y="0"/>
                </a:cxn>
                <a:cxn ang="0">
                  <a:pos x="842" y="0"/>
                </a:cxn>
                <a:cxn ang="0">
                  <a:pos x="845" y="0"/>
                </a:cxn>
                <a:cxn ang="0">
                  <a:pos x="845" y="275"/>
                </a:cxn>
                <a:cxn ang="0">
                  <a:pos x="842" y="278"/>
                </a:cxn>
                <a:cxn ang="0">
                  <a:pos x="0" y="278"/>
                </a:cxn>
                <a:cxn ang="0">
                  <a:pos x="0" y="275"/>
                </a:cxn>
                <a:cxn ang="0">
                  <a:pos x="0" y="0"/>
                </a:cxn>
                <a:cxn ang="0">
                  <a:pos x="3" y="275"/>
                </a:cxn>
                <a:cxn ang="0">
                  <a:pos x="0" y="275"/>
                </a:cxn>
                <a:cxn ang="0">
                  <a:pos x="842" y="275"/>
                </a:cxn>
                <a:cxn ang="0">
                  <a:pos x="842" y="275"/>
                </a:cxn>
                <a:cxn ang="0">
                  <a:pos x="842" y="0"/>
                </a:cxn>
                <a:cxn ang="0">
                  <a:pos x="842" y="3"/>
                </a:cxn>
                <a:cxn ang="0">
                  <a:pos x="0" y="3"/>
                </a:cxn>
                <a:cxn ang="0">
                  <a:pos x="3" y="0"/>
                </a:cxn>
                <a:cxn ang="0">
                  <a:pos x="3" y="275"/>
                </a:cxn>
              </a:cxnLst>
              <a:rect l="0" t="0" r="r" b="b"/>
              <a:pathLst>
                <a:path w="845" h="278">
                  <a:moveTo>
                    <a:pt x="0" y="0"/>
                  </a:moveTo>
                  <a:lnTo>
                    <a:pt x="0" y="0"/>
                  </a:lnTo>
                  <a:lnTo>
                    <a:pt x="842" y="0"/>
                  </a:lnTo>
                  <a:lnTo>
                    <a:pt x="845" y="0"/>
                  </a:lnTo>
                  <a:lnTo>
                    <a:pt x="845" y="275"/>
                  </a:lnTo>
                  <a:lnTo>
                    <a:pt x="842" y="278"/>
                  </a:lnTo>
                  <a:lnTo>
                    <a:pt x="0" y="278"/>
                  </a:lnTo>
                  <a:lnTo>
                    <a:pt x="0" y="275"/>
                  </a:lnTo>
                  <a:lnTo>
                    <a:pt x="0" y="0"/>
                  </a:lnTo>
                  <a:close/>
                  <a:moveTo>
                    <a:pt x="3" y="275"/>
                  </a:moveTo>
                  <a:lnTo>
                    <a:pt x="0" y="275"/>
                  </a:lnTo>
                  <a:lnTo>
                    <a:pt x="842" y="275"/>
                  </a:lnTo>
                  <a:lnTo>
                    <a:pt x="842" y="275"/>
                  </a:lnTo>
                  <a:lnTo>
                    <a:pt x="842" y="0"/>
                  </a:lnTo>
                  <a:lnTo>
                    <a:pt x="842" y="3"/>
                  </a:lnTo>
                  <a:lnTo>
                    <a:pt x="0" y="3"/>
                  </a:lnTo>
                  <a:lnTo>
                    <a:pt x="3" y="0"/>
                  </a:lnTo>
                  <a:lnTo>
                    <a:pt x="3" y="2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9" name="Rectangle 25"/>
            <p:cNvSpPr>
              <a:spLocks noChangeArrowheads="1"/>
            </p:cNvSpPr>
            <p:nvPr/>
          </p:nvSpPr>
          <p:spPr bwMode="auto">
            <a:xfrm>
              <a:off x="4943471" y="1579529"/>
              <a:ext cx="617538"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Ａ市が保険者</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80" name="Rectangle 26"/>
            <p:cNvSpPr>
              <a:spLocks noChangeArrowheads="1"/>
            </p:cNvSpPr>
            <p:nvPr/>
          </p:nvSpPr>
          <p:spPr bwMode="auto">
            <a:xfrm>
              <a:off x="6538913" y="1540144"/>
              <a:ext cx="2247929" cy="170164"/>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1" name="Rectangle 28"/>
            <p:cNvSpPr>
              <a:spLocks noChangeArrowheads="1"/>
            </p:cNvSpPr>
            <p:nvPr/>
          </p:nvSpPr>
          <p:spPr bwMode="auto">
            <a:xfrm flipV="1">
              <a:off x="6538913" y="1549961"/>
              <a:ext cx="2247929" cy="45719"/>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29"/>
            <p:cNvSpPr>
              <a:spLocks noEditPoints="1"/>
            </p:cNvSpPr>
            <p:nvPr/>
          </p:nvSpPr>
          <p:spPr bwMode="auto">
            <a:xfrm>
              <a:off x="6538913" y="1543050"/>
              <a:ext cx="2247929" cy="172020"/>
            </a:xfrm>
            <a:custGeom>
              <a:avLst/>
              <a:gdLst/>
              <a:ahLst/>
              <a:cxnLst>
                <a:cxn ang="0">
                  <a:pos x="0" y="0"/>
                </a:cxn>
                <a:cxn ang="0">
                  <a:pos x="0" y="0"/>
                </a:cxn>
                <a:cxn ang="0">
                  <a:pos x="1493" y="0"/>
                </a:cxn>
                <a:cxn ang="0">
                  <a:pos x="1497" y="0"/>
                </a:cxn>
                <a:cxn ang="0">
                  <a:pos x="1497" y="275"/>
                </a:cxn>
                <a:cxn ang="0">
                  <a:pos x="1493" y="278"/>
                </a:cxn>
                <a:cxn ang="0">
                  <a:pos x="0" y="278"/>
                </a:cxn>
                <a:cxn ang="0">
                  <a:pos x="0" y="275"/>
                </a:cxn>
                <a:cxn ang="0">
                  <a:pos x="0" y="0"/>
                </a:cxn>
                <a:cxn ang="0">
                  <a:pos x="3" y="275"/>
                </a:cxn>
                <a:cxn ang="0">
                  <a:pos x="0" y="275"/>
                </a:cxn>
                <a:cxn ang="0">
                  <a:pos x="1493" y="275"/>
                </a:cxn>
                <a:cxn ang="0">
                  <a:pos x="1493" y="275"/>
                </a:cxn>
                <a:cxn ang="0">
                  <a:pos x="1493" y="0"/>
                </a:cxn>
                <a:cxn ang="0">
                  <a:pos x="1493" y="3"/>
                </a:cxn>
                <a:cxn ang="0">
                  <a:pos x="0" y="3"/>
                </a:cxn>
                <a:cxn ang="0">
                  <a:pos x="3" y="0"/>
                </a:cxn>
                <a:cxn ang="0">
                  <a:pos x="3" y="275"/>
                </a:cxn>
              </a:cxnLst>
              <a:rect l="0" t="0" r="r" b="b"/>
              <a:pathLst>
                <a:path w="1497" h="278">
                  <a:moveTo>
                    <a:pt x="0" y="0"/>
                  </a:moveTo>
                  <a:lnTo>
                    <a:pt x="0" y="0"/>
                  </a:lnTo>
                  <a:lnTo>
                    <a:pt x="1493" y="0"/>
                  </a:lnTo>
                  <a:lnTo>
                    <a:pt x="1497" y="0"/>
                  </a:lnTo>
                  <a:lnTo>
                    <a:pt x="1497" y="275"/>
                  </a:lnTo>
                  <a:lnTo>
                    <a:pt x="1493" y="278"/>
                  </a:lnTo>
                  <a:lnTo>
                    <a:pt x="0" y="278"/>
                  </a:lnTo>
                  <a:lnTo>
                    <a:pt x="0" y="275"/>
                  </a:lnTo>
                  <a:lnTo>
                    <a:pt x="0" y="0"/>
                  </a:lnTo>
                  <a:close/>
                  <a:moveTo>
                    <a:pt x="3" y="275"/>
                  </a:moveTo>
                  <a:lnTo>
                    <a:pt x="0" y="275"/>
                  </a:lnTo>
                  <a:lnTo>
                    <a:pt x="1493" y="275"/>
                  </a:lnTo>
                  <a:lnTo>
                    <a:pt x="1493" y="275"/>
                  </a:lnTo>
                  <a:lnTo>
                    <a:pt x="1493" y="0"/>
                  </a:lnTo>
                  <a:lnTo>
                    <a:pt x="1493" y="3"/>
                  </a:lnTo>
                  <a:lnTo>
                    <a:pt x="0" y="3"/>
                  </a:lnTo>
                  <a:lnTo>
                    <a:pt x="3" y="0"/>
                  </a:lnTo>
                  <a:lnTo>
                    <a:pt x="3" y="2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3" name="Rectangle 30"/>
            <p:cNvSpPr>
              <a:spLocks noChangeArrowheads="1"/>
            </p:cNvSpPr>
            <p:nvPr/>
          </p:nvSpPr>
          <p:spPr bwMode="auto">
            <a:xfrm>
              <a:off x="6930212" y="1581910"/>
              <a:ext cx="1579563"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Ａ市が保険者（保険者はＡ市のまま）</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84" name="Rectangle 31"/>
            <p:cNvSpPr>
              <a:spLocks noChangeArrowheads="1"/>
            </p:cNvSpPr>
            <p:nvPr/>
          </p:nvSpPr>
          <p:spPr bwMode="auto">
            <a:xfrm>
              <a:off x="7008768" y="1934151"/>
              <a:ext cx="830263" cy="236538"/>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5" name="Rectangle 32"/>
            <p:cNvSpPr>
              <a:spLocks noChangeArrowheads="1"/>
            </p:cNvSpPr>
            <p:nvPr/>
          </p:nvSpPr>
          <p:spPr bwMode="auto">
            <a:xfrm>
              <a:off x="7062761" y="1950026"/>
              <a:ext cx="708025"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グループホーム</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86" name="Rectangle 33"/>
            <p:cNvSpPr>
              <a:spLocks noChangeArrowheads="1"/>
            </p:cNvSpPr>
            <p:nvPr/>
          </p:nvSpPr>
          <p:spPr bwMode="auto">
            <a:xfrm>
              <a:off x="7194524" y="2059564"/>
              <a:ext cx="43815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等に入居</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87" name="Rectangle 34"/>
            <p:cNvSpPr>
              <a:spLocks noChangeArrowheads="1"/>
            </p:cNvSpPr>
            <p:nvPr/>
          </p:nvSpPr>
          <p:spPr bwMode="auto">
            <a:xfrm>
              <a:off x="7918451" y="1930970"/>
              <a:ext cx="833438" cy="236538"/>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8" name="Rectangle 35"/>
            <p:cNvSpPr>
              <a:spLocks noChangeArrowheads="1"/>
            </p:cNvSpPr>
            <p:nvPr/>
          </p:nvSpPr>
          <p:spPr bwMode="auto">
            <a:xfrm>
              <a:off x="8034338" y="1946845"/>
              <a:ext cx="644525"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特別養護老人</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89" name="Rectangle 36"/>
            <p:cNvSpPr>
              <a:spLocks noChangeArrowheads="1"/>
            </p:cNvSpPr>
            <p:nvPr/>
          </p:nvSpPr>
          <p:spPr bwMode="auto">
            <a:xfrm>
              <a:off x="8039101" y="2056383"/>
              <a:ext cx="62865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ホームに入居</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90" name="Rectangle 37"/>
            <p:cNvSpPr>
              <a:spLocks noChangeArrowheads="1"/>
            </p:cNvSpPr>
            <p:nvPr/>
          </p:nvSpPr>
          <p:spPr bwMode="auto">
            <a:xfrm>
              <a:off x="7215206" y="2264342"/>
              <a:ext cx="1150938"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FF0000"/>
                  </a:solidFill>
                  <a:effectLst/>
                  <a:latin typeface="ＭＳ Ｐゴシック" pitchFamily="50" charset="-128"/>
                  <a:ea typeface="ＭＳ Ｐゴシック" pitchFamily="50" charset="-128"/>
                </a:rPr>
                <a:t>Ａ市が介護・医療費を負担</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91" name="Freeform 38"/>
            <p:cNvSpPr>
              <a:spLocks/>
            </p:cNvSpPr>
            <p:nvPr/>
          </p:nvSpPr>
          <p:spPr bwMode="auto">
            <a:xfrm>
              <a:off x="6572264" y="2192904"/>
              <a:ext cx="2301907" cy="71439"/>
            </a:xfrm>
            <a:custGeom>
              <a:avLst/>
              <a:gdLst/>
              <a:ahLst/>
              <a:cxnLst>
                <a:cxn ang="0">
                  <a:pos x="1447" y="16"/>
                </a:cxn>
                <a:cxn ang="0">
                  <a:pos x="1447" y="50"/>
                </a:cxn>
                <a:cxn ang="0">
                  <a:pos x="1444" y="73"/>
                </a:cxn>
                <a:cxn ang="0">
                  <a:pos x="1440" y="83"/>
                </a:cxn>
                <a:cxn ang="0">
                  <a:pos x="1437" y="86"/>
                </a:cxn>
                <a:cxn ang="0">
                  <a:pos x="1434" y="89"/>
                </a:cxn>
                <a:cxn ang="0">
                  <a:pos x="739" y="89"/>
                </a:cxn>
                <a:cxn ang="0">
                  <a:pos x="739" y="89"/>
                </a:cxn>
                <a:cxn ang="0">
                  <a:pos x="735" y="96"/>
                </a:cxn>
                <a:cxn ang="0">
                  <a:pos x="729" y="112"/>
                </a:cxn>
                <a:cxn ang="0">
                  <a:pos x="725" y="142"/>
                </a:cxn>
                <a:cxn ang="0">
                  <a:pos x="725" y="175"/>
                </a:cxn>
                <a:cxn ang="0">
                  <a:pos x="722" y="175"/>
                </a:cxn>
                <a:cxn ang="0">
                  <a:pos x="722" y="142"/>
                </a:cxn>
                <a:cxn ang="0">
                  <a:pos x="719" y="112"/>
                </a:cxn>
                <a:cxn ang="0">
                  <a:pos x="712" y="96"/>
                </a:cxn>
                <a:cxn ang="0">
                  <a:pos x="712" y="89"/>
                </a:cxn>
                <a:cxn ang="0">
                  <a:pos x="709" y="89"/>
                </a:cxn>
                <a:cxn ang="0">
                  <a:pos x="13" y="89"/>
                </a:cxn>
                <a:cxn ang="0">
                  <a:pos x="10" y="86"/>
                </a:cxn>
                <a:cxn ang="0">
                  <a:pos x="7" y="83"/>
                </a:cxn>
                <a:cxn ang="0">
                  <a:pos x="7" y="73"/>
                </a:cxn>
                <a:cxn ang="0">
                  <a:pos x="0" y="50"/>
                </a:cxn>
                <a:cxn ang="0">
                  <a:pos x="0" y="16"/>
                </a:cxn>
                <a:cxn ang="0">
                  <a:pos x="3" y="0"/>
                </a:cxn>
                <a:cxn ang="0">
                  <a:pos x="3" y="33"/>
                </a:cxn>
                <a:cxn ang="0">
                  <a:pos x="7" y="63"/>
                </a:cxn>
                <a:cxn ang="0">
                  <a:pos x="10" y="79"/>
                </a:cxn>
                <a:cxn ang="0">
                  <a:pos x="13" y="86"/>
                </a:cxn>
                <a:cxn ang="0">
                  <a:pos x="17" y="86"/>
                </a:cxn>
                <a:cxn ang="0">
                  <a:pos x="709" y="86"/>
                </a:cxn>
                <a:cxn ang="0">
                  <a:pos x="712" y="89"/>
                </a:cxn>
                <a:cxn ang="0">
                  <a:pos x="715" y="93"/>
                </a:cxn>
                <a:cxn ang="0">
                  <a:pos x="719" y="102"/>
                </a:cxn>
                <a:cxn ang="0">
                  <a:pos x="722" y="126"/>
                </a:cxn>
                <a:cxn ang="0">
                  <a:pos x="725" y="159"/>
                </a:cxn>
                <a:cxn ang="0">
                  <a:pos x="722" y="175"/>
                </a:cxn>
                <a:cxn ang="0">
                  <a:pos x="722" y="142"/>
                </a:cxn>
                <a:cxn ang="0">
                  <a:pos x="725" y="112"/>
                </a:cxn>
                <a:cxn ang="0">
                  <a:pos x="732" y="93"/>
                </a:cxn>
                <a:cxn ang="0">
                  <a:pos x="735" y="89"/>
                </a:cxn>
                <a:cxn ang="0">
                  <a:pos x="739" y="86"/>
                </a:cxn>
                <a:cxn ang="0">
                  <a:pos x="1434" y="86"/>
                </a:cxn>
                <a:cxn ang="0">
                  <a:pos x="1434" y="86"/>
                </a:cxn>
                <a:cxn ang="0">
                  <a:pos x="1437" y="79"/>
                </a:cxn>
                <a:cxn ang="0">
                  <a:pos x="1440" y="73"/>
                </a:cxn>
                <a:cxn ang="0">
                  <a:pos x="1444" y="50"/>
                </a:cxn>
                <a:cxn ang="0">
                  <a:pos x="1444" y="16"/>
                </a:cxn>
                <a:cxn ang="0">
                  <a:pos x="1450" y="0"/>
                </a:cxn>
              </a:cxnLst>
              <a:rect l="0" t="0" r="r" b="b"/>
              <a:pathLst>
                <a:path w="1450" h="179">
                  <a:moveTo>
                    <a:pt x="1450" y="0"/>
                  </a:moveTo>
                  <a:lnTo>
                    <a:pt x="1447" y="16"/>
                  </a:lnTo>
                  <a:lnTo>
                    <a:pt x="1447" y="33"/>
                  </a:lnTo>
                  <a:lnTo>
                    <a:pt x="1447" y="50"/>
                  </a:lnTo>
                  <a:lnTo>
                    <a:pt x="1444" y="63"/>
                  </a:lnTo>
                  <a:lnTo>
                    <a:pt x="1444" y="73"/>
                  </a:lnTo>
                  <a:lnTo>
                    <a:pt x="1440" y="83"/>
                  </a:lnTo>
                  <a:lnTo>
                    <a:pt x="1440" y="83"/>
                  </a:lnTo>
                  <a:lnTo>
                    <a:pt x="1437" y="86"/>
                  </a:lnTo>
                  <a:lnTo>
                    <a:pt x="1437" y="86"/>
                  </a:lnTo>
                  <a:lnTo>
                    <a:pt x="1434" y="89"/>
                  </a:lnTo>
                  <a:lnTo>
                    <a:pt x="1434" y="89"/>
                  </a:lnTo>
                  <a:lnTo>
                    <a:pt x="739" y="89"/>
                  </a:lnTo>
                  <a:lnTo>
                    <a:pt x="739" y="89"/>
                  </a:lnTo>
                  <a:lnTo>
                    <a:pt x="735" y="93"/>
                  </a:lnTo>
                  <a:lnTo>
                    <a:pt x="739" y="89"/>
                  </a:lnTo>
                  <a:lnTo>
                    <a:pt x="735" y="96"/>
                  </a:lnTo>
                  <a:lnTo>
                    <a:pt x="735" y="96"/>
                  </a:lnTo>
                  <a:lnTo>
                    <a:pt x="732" y="102"/>
                  </a:lnTo>
                  <a:lnTo>
                    <a:pt x="729" y="112"/>
                  </a:lnTo>
                  <a:lnTo>
                    <a:pt x="729" y="126"/>
                  </a:lnTo>
                  <a:lnTo>
                    <a:pt x="725" y="142"/>
                  </a:lnTo>
                  <a:lnTo>
                    <a:pt x="725" y="159"/>
                  </a:lnTo>
                  <a:lnTo>
                    <a:pt x="725" y="175"/>
                  </a:lnTo>
                  <a:lnTo>
                    <a:pt x="725" y="179"/>
                  </a:lnTo>
                  <a:lnTo>
                    <a:pt x="722" y="175"/>
                  </a:lnTo>
                  <a:lnTo>
                    <a:pt x="722" y="159"/>
                  </a:lnTo>
                  <a:lnTo>
                    <a:pt x="722" y="142"/>
                  </a:lnTo>
                  <a:lnTo>
                    <a:pt x="719" y="126"/>
                  </a:lnTo>
                  <a:lnTo>
                    <a:pt x="719" y="112"/>
                  </a:lnTo>
                  <a:lnTo>
                    <a:pt x="715" y="102"/>
                  </a:lnTo>
                  <a:lnTo>
                    <a:pt x="712" y="96"/>
                  </a:lnTo>
                  <a:lnTo>
                    <a:pt x="712" y="96"/>
                  </a:lnTo>
                  <a:lnTo>
                    <a:pt x="712" y="89"/>
                  </a:lnTo>
                  <a:lnTo>
                    <a:pt x="712" y="93"/>
                  </a:lnTo>
                  <a:lnTo>
                    <a:pt x="709" y="89"/>
                  </a:lnTo>
                  <a:lnTo>
                    <a:pt x="709" y="89"/>
                  </a:lnTo>
                  <a:lnTo>
                    <a:pt x="13" y="89"/>
                  </a:lnTo>
                  <a:lnTo>
                    <a:pt x="13" y="89"/>
                  </a:lnTo>
                  <a:lnTo>
                    <a:pt x="10" y="86"/>
                  </a:lnTo>
                  <a:lnTo>
                    <a:pt x="10" y="86"/>
                  </a:lnTo>
                  <a:lnTo>
                    <a:pt x="7" y="83"/>
                  </a:lnTo>
                  <a:lnTo>
                    <a:pt x="7" y="83"/>
                  </a:lnTo>
                  <a:lnTo>
                    <a:pt x="7" y="73"/>
                  </a:lnTo>
                  <a:lnTo>
                    <a:pt x="3" y="63"/>
                  </a:lnTo>
                  <a:lnTo>
                    <a:pt x="0" y="50"/>
                  </a:lnTo>
                  <a:lnTo>
                    <a:pt x="0" y="33"/>
                  </a:lnTo>
                  <a:lnTo>
                    <a:pt x="0" y="16"/>
                  </a:lnTo>
                  <a:lnTo>
                    <a:pt x="0" y="0"/>
                  </a:lnTo>
                  <a:lnTo>
                    <a:pt x="3" y="0"/>
                  </a:lnTo>
                  <a:lnTo>
                    <a:pt x="3" y="16"/>
                  </a:lnTo>
                  <a:lnTo>
                    <a:pt x="3" y="33"/>
                  </a:lnTo>
                  <a:lnTo>
                    <a:pt x="3" y="50"/>
                  </a:lnTo>
                  <a:lnTo>
                    <a:pt x="7" y="63"/>
                  </a:lnTo>
                  <a:lnTo>
                    <a:pt x="7" y="73"/>
                  </a:lnTo>
                  <a:lnTo>
                    <a:pt x="10" y="79"/>
                  </a:lnTo>
                  <a:lnTo>
                    <a:pt x="10" y="79"/>
                  </a:lnTo>
                  <a:lnTo>
                    <a:pt x="13" y="86"/>
                  </a:lnTo>
                  <a:lnTo>
                    <a:pt x="13" y="86"/>
                  </a:lnTo>
                  <a:lnTo>
                    <a:pt x="17" y="86"/>
                  </a:lnTo>
                  <a:lnTo>
                    <a:pt x="13" y="86"/>
                  </a:lnTo>
                  <a:lnTo>
                    <a:pt x="709" y="86"/>
                  </a:lnTo>
                  <a:lnTo>
                    <a:pt x="709" y="86"/>
                  </a:lnTo>
                  <a:lnTo>
                    <a:pt x="712" y="89"/>
                  </a:lnTo>
                  <a:lnTo>
                    <a:pt x="715" y="89"/>
                  </a:lnTo>
                  <a:lnTo>
                    <a:pt x="715" y="93"/>
                  </a:lnTo>
                  <a:lnTo>
                    <a:pt x="715" y="93"/>
                  </a:lnTo>
                  <a:lnTo>
                    <a:pt x="719" y="102"/>
                  </a:lnTo>
                  <a:lnTo>
                    <a:pt x="722" y="112"/>
                  </a:lnTo>
                  <a:lnTo>
                    <a:pt x="722" y="126"/>
                  </a:lnTo>
                  <a:lnTo>
                    <a:pt x="725" y="142"/>
                  </a:lnTo>
                  <a:lnTo>
                    <a:pt x="725" y="159"/>
                  </a:lnTo>
                  <a:lnTo>
                    <a:pt x="725" y="175"/>
                  </a:lnTo>
                  <a:lnTo>
                    <a:pt x="722" y="175"/>
                  </a:lnTo>
                  <a:lnTo>
                    <a:pt x="722" y="159"/>
                  </a:lnTo>
                  <a:lnTo>
                    <a:pt x="722" y="142"/>
                  </a:lnTo>
                  <a:lnTo>
                    <a:pt x="725" y="126"/>
                  </a:lnTo>
                  <a:lnTo>
                    <a:pt x="725" y="112"/>
                  </a:lnTo>
                  <a:lnTo>
                    <a:pt x="729" y="102"/>
                  </a:lnTo>
                  <a:lnTo>
                    <a:pt x="732" y="93"/>
                  </a:lnTo>
                  <a:lnTo>
                    <a:pt x="732" y="93"/>
                  </a:lnTo>
                  <a:lnTo>
                    <a:pt x="735" y="89"/>
                  </a:lnTo>
                  <a:lnTo>
                    <a:pt x="735" y="89"/>
                  </a:lnTo>
                  <a:lnTo>
                    <a:pt x="739" y="86"/>
                  </a:lnTo>
                  <a:lnTo>
                    <a:pt x="739" y="86"/>
                  </a:lnTo>
                  <a:lnTo>
                    <a:pt x="1434" y="86"/>
                  </a:lnTo>
                  <a:lnTo>
                    <a:pt x="1430" y="86"/>
                  </a:lnTo>
                  <a:lnTo>
                    <a:pt x="1434" y="86"/>
                  </a:lnTo>
                  <a:lnTo>
                    <a:pt x="1434" y="86"/>
                  </a:lnTo>
                  <a:lnTo>
                    <a:pt x="1437" y="79"/>
                  </a:lnTo>
                  <a:lnTo>
                    <a:pt x="1437" y="79"/>
                  </a:lnTo>
                  <a:lnTo>
                    <a:pt x="1440" y="73"/>
                  </a:lnTo>
                  <a:lnTo>
                    <a:pt x="1440" y="63"/>
                  </a:lnTo>
                  <a:lnTo>
                    <a:pt x="1444" y="50"/>
                  </a:lnTo>
                  <a:lnTo>
                    <a:pt x="1444" y="33"/>
                  </a:lnTo>
                  <a:lnTo>
                    <a:pt x="1444" y="16"/>
                  </a:lnTo>
                  <a:lnTo>
                    <a:pt x="1447" y="0"/>
                  </a:lnTo>
                  <a:lnTo>
                    <a:pt x="14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2" name="Rectangle 40"/>
            <p:cNvSpPr>
              <a:spLocks noChangeArrowheads="1"/>
            </p:cNvSpPr>
            <p:nvPr/>
          </p:nvSpPr>
          <p:spPr bwMode="auto">
            <a:xfrm>
              <a:off x="5926138" y="1535382"/>
              <a:ext cx="592138" cy="170164"/>
            </a:xfrm>
            <a:prstGeom prst="rect">
              <a:avLst/>
            </a:prstGeom>
            <a:solidFill>
              <a:srgbClr val="99FF9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3" name="Rectangle 42"/>
            <p:cNvSpPr>
              <a:spLocks noChangeArrowheads="1"/>
            </p:cNvSpPr>
            <p:nvPr/>
          </p:nvSpPr>
          <p:spPr bwMode="auto">
            <a:xfrm>
              <a:off x="5926138" y="1535382"/>
              <a:ext cx="592138" cy="170164"/>
            </a:xfrm>
            <a:prstGeom prst="rect">
              <a:avLst/>
            </a:prstGeom>
            <a:solidFill>
              <a:srgbClr val="99FF9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43"/>
            <p:cNvSpPr>
              <a:spLocks noEditPoints="1"/>
            </p:cNvSpPr>
            <p:nvPr/>
          </p:nvSpPr>
          <p:spPr bwMode="auto">
            <a:xfrm>
              <a:off x="5926138" y="1538288"/>
              <a:ext cx="596900" cy="172020"/>
            </a:xfrm>
            <a:custGeom>
              <a:avLst/>
              <a:gdLst/>
              <a:ahLst/>
              <a:cxnLst>
                <a:cxn ang="0">
                  <a:pos x="0" y="0"/>
                </a:cxn>
                <a:cxn ang="0">
                  <a:pos x="0" y="0"/>
                </a:cxn>
                <a:cxn ang="0">
                  <a:pos x="373" y="0"/>
                </a:cxn>
                <a:cxn ang="0">
                  <a:pos x="376" y="0"/>
                </a:cxn>
                <a:cxn ang="0">
                  <a:pos x="376" y="275"/>
                </a:cxn>
                <a:cxn ang="0">
                  <a:pos x="373" y="278"/>
                </a:cxn>
                <a:cxn ang="0">
                  <a:pos x="0" y="278"/>
                </a:cxn>
                <a:cxn ang="0">
                  <a:pos x="0" y="275"/>
                </a:cxn>
                <a:cxn ang="0">
                  <a:pos x="0" y="0"/>
                </a:cxn>
                <a:cxn ang="0">
                  <a:pos x="3" y="275"/>
                </a:cxn>
                <a:cxn ang="0">
                  <a:pos x="0" y="275"/>
                </a:cxn>
                <a:cxn ang="0">
                  <a:pos x="373" y="275"/>
                </a:cxn>
                <a:cxn ang="0">
                  <a:pos x="373" y="275"/>
                </a:cxn>
                <a:cxn ang="0">
                  <a:pos x="373" y="0"/>
                </a:cxn>
                <a:cxn ang="0">
                  <a:pos x="373" y="3"/>
                </a:cxn>
                <a:cxn ang="0">
                  <a:pos x="0" y="3"/>
                </a:cxn>
                <a:cxn ang="0">
                  <a:pos x="3" y="0"/>
                </a:cxn>
                <a:cxn ang="0">
                  <a:pos x="3" y="275"/>
                </a:cxn>
              </a:cxnLst>
              <a:rect l="0" t="0" r="r" b="b"/>
              <a:pathLst>
                <a:path w="376" h="278">
                  <a:moveTo>
                    <a:pt x="0" y="0"/>
                  </a:moveTo>
                  <a:lnTo>
                    <a:pt x="0" y="0"/>
                  </a:lnTo>
                  <a:lnTo>
                    <a:pt x="373" y="0"/>
                  </a:lnTo>
                  <a:lnTo>
                    <a:pt x="376" y="0"/>
                  </a:lnTo>
                  <a:lnTo>
                    <a:pt x="376" y="275"/>
                  </a:lnTo>
                  <a:lnTo>
                    <a:pt x="373" y="278"/>
                  </a:lnTo>
                  <a:lnTo>
                    <a:pt x="0" y="278"/>
                  </a:lnTo>
                  <a:lnTo>
                    <a:pt x="0" y="275"/>
                  </a:lnTo>
                  <a:lnTo>
                    <a:pt x="0" y="0"/>
                  </a:lnTo>
                  <a:close/>
                  <a:moveTo>
                    <a:pt x="3" y="275"/>
                  </a:moveTo>
                  <a:lnTo>
                    <a:pt x="0" y="275"/>
                  </a:lnTo>
                  <a:lnTo>
                    <a:pt x="373" y="275"/>
                  </a:lnTo>
                  <a:lnTo>
                    <a:pt x="373" y="275"/>
                  </a:lnTo>
                  <a:lnTo>
                    <a:pt x="373" y="0"/>
                  </a:lnTo>
                  <a:lnTo>
                    <a:pt x="373" y="3"/>
                  </a:lnTo>
                  <a:lnTo>
                    <a:pt x="0" y="3"/>
                  </a:lnTo>
                  <a:lnTo>
                    <a:pt x="3" y="0"/>
                  </a:lnTo>
                  <a:lnTo>
                    <a:pt x="3" y="2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5" name="Rectangle 45"/>
            <p:cNvSpPr>
              <a:spLocks noChangeArrowheads="1"/>
            </p:cNvSpPr>
            <p:nvPr/>
          </p:nvSpPr>
          <p:spPr bwMode="auto">
            <a:xfrm>
              <a:off x="5948361" y="1576275"/>
              <a:ext cx="592922"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B</a:t>
              </a:r>
              <a:r>
                <a:rPr kumimoji="1" lang="ja-JP" altLang="en-US" sz="800" b="0" i="0" u="none" strike="noStrike" cap="none" normalizeH="0" baseline="0" dirty="0" smtClean="0">
                  <a:ln>
                    <a:noFill/>
                  </a:ln>
                  <a:solidFill>
                    <a:srgbClr val="000000"/>
                  </a:solidFill>
                  <a:effectLst/>
                  <a:latin typeface="ＭＳ Ｐゴシック" pitchFamily="50" charset="-128"/>
                  <a:ea typeface="ＭＳ Ｐゴシック" pitchFamily="50" charset="-128"/>
                </a:rPr>
                <a:t>市が</a:t>
              </a: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保険者</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96" name="Rectangle 46"/>
            <p:cNvSpPr>
              <a:spLocks noChangeArrowheads="1"/>
            </p:cNvSpPr>
            <p:nvPr/>
          </p:nvSpPr>
          <p:spPr bwMode="auto">
            <a:xfrm>
              <a:off x="6000760" y="1835714"/>
              <a:ext cx="484107"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Ｂ</a:t>
              </a:r>
              <a:r>
                <a:rPr lang="ja-JP" sz="800" dirty="0" smtClean="0">
                  <a:solidFill>
                    <a:srgbClr val="000000"/>
                  </a:solidFill>
                  <a:latin typeface="ＭＳ Ｐゴシック" pitchFamily="50" charset="-128"/>
                  <a:ea typeface="ＭＳ Ｐゴシック" pitchFamily="50" charset="-128"/>
                </a:rPr>
                <a:t>市</a:t>
              </a:r>
              <a:r>
                <a:rPr lang="ja-JP" altLang="ja-JP" sz="800" dirty="0" smtClean="0">
                  <a:solidFill>
                    <a:srgbClr val="000000"/>
                  </a:solidFill>
                  <a:latin typeface="ＭＳ Ｐゴシック" pitchFamily="50" charset="-128"/>
                  <a:ea typeface="ＭＳ Ｐゴシック" pitchFamily="50" charset="-128"/>
                </a:rPr>
                <a:t>に在住</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97" name="Rectangle 48"/>
            <p:cNvSpPr>
              <a:spLocks noChangeArrowheads="1"/>
            </p:cNvSpPr>
            <p:nvPr/>
          </p:nvSpPr>
          <p:spPr bwMode="auto">
            <a:xfrm>
              <a:off x="5803901" y="1377936"/>
              <a:ext cx="27940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５５歳</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98" name="正方形/長方形 197"/>
            <p:cNvSpPr/>
            <p:nvPr/>
          </p:nvSpPr>
          <p:spPr>
            <a:xfrm>
              <a:off x="5651512" y="1000108"/>
              <a:ext cx="2752723" cy="273050"/>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99" name="直線コネクタ 198"/>
            <p:cNvCxnSpPr/>
            <p:nvPr/>
          </p:nvCxnSpPr>
          <p:spPr>
            <a:xfrm rot="5400000">
              <a:off x="4308979" y="1739382"/>
              <a:ext cx="478416" cy="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200" name="直線コネクタ 199"/>
            <p:cNvCxnSpPr/>
            <p:nvPr/>
          </p:nvCxnSpPr>
          <p:spPr>
            <a:xfrm rot="5400000">
              <a:off x="5687721" y="1733828"/>
              <a:ext cx="467308" cy="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201" name="直線コネクタ 200"/>
            <p:cNvCxnSpPr/>
            <p:nvPr/>
          </p:nvCxnSpPr>
          <p:spPr>
            <a:xfrm rot="5400000">
              <a:off x="6290164" y="1740975"/>
              <a:ext cx="481602" cy="0"/>
            </a:xfrm>
            <a:prstGeom prst="line">
              <a:avLst/>
            </a:prstGeom>
            <a:ln w="9525">
              <a:prstDash val="dash"/>
            </a:ln>
          </p:spPr>
          <p:style>
            <a:lnRef idx="1">
              <a:schemeClr val="dk1"/>
            </a:lnRef>
            <a:fillRef idx="0">
              <a:schemeClr val="dk1"/>
            </a:fillRef>
            <a:effectRef idx="0">
              <a:schemeClr val="dk1"/>
            </a:effectRef>
            <a:fontRef idx="minor">
              <a:schemeClr val="tx1"/>
            </a:fontRef>
          </p:style>
        </p:cxnSp>
      </p:grpSp>
      <p:sp>
        <p:nvSpPr>
          <p:cNvPr id="116" name="正方形/長方形 115"/>
          <p:cNvSpPr/>
          <p:nvPr/>
        </p:nvSpPr>
        <p:spPr>
          <a:xfrm>
            <a:off x="144494" y="4491850"/>
            <a:ext cx="8928100" cy="294472"/>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17" name="正方形/長方形 116"/>
          <p:cNvSpPr/>
          <p:nvPr/>
        </p:nvSpPr>
        <p:spPr>
          <a:xfrm>
            <a:off x="173068" y="4515695"/>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２－３</a:t>
            </a:r>
            <a:endParaRPr lang="ja-JP" altLang="en-US" sz="1400" b="1" dirty="0">
              <a:solidFill>
                <a:schemeClr val="tx1"/>
              </a:solidFill>
              <a:latin typeface="ＭＳ ゴシック" pitchFamily="49" charset="-128"/>
              <a:ea typeface="ＭＳ ゴシック" pitchFamily="49" charset="-128"/>
            </a:endParaRPr>
          </a:p>
        </p:txBody>
      </p:sp>
      <p:sp>
        <p:nvSpPr>
          <p:cNvPr id="118" name="正方形/長方形 117"/>
          <p:cNvSpPr/>
          <p:nvPr/>
        </p:nvSpPr>
        <p:spPr>
          <a:xfrm>
            <a:off x="2066163" y="4514886"/>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都市住民による地方での社会貢献</a:t>
            </a:r>
            <a:r>
              <a:rPr lang="en-US" altLang="ja-JP" sz="1400" dirty="0" smtClean="0">
                <a:solidFill>
                  <a:schemeClr val="tx1"/>
                </a:solidFill>
              </a:rPr>
              <a:t>	</a:t>
            </a:r>
            <a:endParaRPr lang="ja-JP" altLang="en-US" sz="1400" dirty="0" smtClean="0">
              <a:solidFill>
                <a:schemeClr val="tx1"/>
              </a:solidFill>
            </a:endParaRPr>
          </a:p>
        </p:txBody>
      </p:sp>
      <p:sp>
        <p:nvSpPr>
          <p:cNvPr id="120" name="テキスト ボックス 119"/>
          <p:cNvSpPr txBox="1"/>
          <p:nvPr/>
        </p:nvSpPr>
        <p:spPr>
          <a:xfrm>
            <a:off x="8858280" y="6581025"/>
            <a:ext cx="285720" cy="276999"/>
          </a:xfrm>
          <a:prstGeom prst="rect">
            <a:avLst/>
          </a:prstGeom>
          <a:noFill/>
        </p:spPr>
        <p:txBody>
          <a:bodyPr wrap="square" rtlCol="0">
            <a:spAutoFit/>
          </a:bodyPr>
          <a:lstStyle/>
          <a:p>
            <a:r>
              <a:rPr kumimoji="1" lang="en-US" altLang="ja-JP" sz="1200" dirty="0" smtClean="0">
                <a:solidFill>
                  <a:schemeClr val="bg1">
                    <a:lumMod val="65000"/>
                  </a:schemeClr>
                </a:solidFill>
              </a:rPr>
              <a:t>4</a:t>
            </a:r>
            <a:endParaRPr kumimoji="1" lang="ja-JP" altLang="en-US" sz="1200" dirty="0">
              <a:solidFill>
                <a:schemeClr val="bg1">
                  <a:lumMod val="65000"/>
                </a:schemeClr>
              </a:solidFill>
            </a:endParaRPr>
          </a:p>
        </p:txBody>
      </p:sp>
      <p:sp>
        <p:nvSpPr>
          <p:cNvPr id="121" name="テキスト ボックス 120"/>
          <p:cNvSpPr txBox="1"/>
          <p:nvPr/>
        </p:nvSpPr>
        <p:spPr>
          <a:xfrm>
            <a:off x="6804248" y="1700848"/>
            <a:ext cx="2088000" cy="360000"/>
          </a:xfrm>
          <a:prstGeom prst="rect">
            <a:avLst/>
          </a:prstGeom>
          <a:noFill/>
        </p:spPr>
        <p:txBody>
          <a:bodyPr wrap="square" rtlCol="0">
            <a:noAutofit/>
          </a:bodyPr>
          <a:lstStyle/>
          <a:p>
            <a:pPr marL="144000" indent="-360000"/>
            <a:r>
              <a:rPr kumimoji="1" lang="en-US" altLang="ja-JP" sz="1000" dirty="0" smtClean="0"/>
              <a:t>※</a:t>
            </a:r>
            <a:r>
              <a:rPr kumimoji="1" lang="ja-JP" altLang="en-US" sz="1000" dirty="0" smtClean="0"/>
              <a:t>移住希望者は短期の移住体験を経て本格的に移住</a:t>
            </a:r>
            <a:endParaRPr kumimoji="1" lang="ja-JP" alt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テキスト ボックス 76"/>
          <p:cNvSpPr txBox="1"/>
          <p:nvPr/>
        </p:nvSpPr>
        <p:spPr>
          <a:xfrm>
            <a:off x="8858280" y="0"/>
            <a:ext cx="285720" cy="276999"/>
          </a:xfrm>
          <a:prstGeom prst="rect">
            <a:avLst/>
          </a:prstGeom>
          <a:noFill/>
        </p:spPr>
        <p:txBody>
          <a:bodyPr wrap="square" rtlCol="0">
            <a:spAutoFit/>
          </a:bodyPr>
          <a:lstStyle/>
          <a:p>
            <a:r>
              <a:rPr kumimoji="1" lang="en-US" altLang="ja-JP" sz="1200" dirty="0" smtClean="0">
                <a:solidFill>
                  <a:schemeClr val="bg1">
                    <a:lumMod val="65000"/>
                  </a:schemeClr>
                </a:solidFill>
              </a:rPr>
              <a:t>5</a:t>
            </a:r>
            <a:endParaRPr kumimoji="1" lang="ja-JP" altLang="en-US" sz="1200" dirty="0">
              <a:solidFill>
                <a:schemeClr val="bg1">
                  <a:lumMod val="65000"/>
                </a:schemeClr>
              </a:solidFill>
            </a:endParaRPr>
          </a:p>
        </p:txBody>
      </p:sp>
      <p:sp>
        <p:nvSpPr>
          <p:cNvPr id="83" name="テキスト ボックス 82"/>
          <p:cNvSpPr txBox="1"/>
          <p:nvPr/>
        </p:nvSpPr>
        <p:spPr>
          <a:xfrm>
            <a:off x="8858280" y="0"/>
            <a:ext cx="285720" cy="276999"/>
          </a:xfrm>
          <a:prstGeom prst="rect">
            <a:avLst/>
          </a:prstGeom>
          <a:noFill/>
        </p:spPr>
        <p:txBody>
          <a:bodyPr wrap="square" rtlCol="0">
            <a:spAutoFit/>
          </a:bodyPr>
          <a:lstStyle/>
          <a:p>
            <a:r>
              <a:rPr kumimoji="1" lang="en-US" altLang="ja-JP" sz="1200" dirty="0" smtClean="0">
                <a:solidFill>
                  <a:schemeClr val="bg1">
                    <a:lumMod val="65000"/>
                  </a:schemeClr>
                </a:solidFill>
              </a:rPr>
              <a:t>5</a:t>
            </a:r>
            <a:endParaRPr kumimoji="1" lang="ja-JP" altLang="en-US" sz="1200" dirty="0">
              <a:solidFill>
                <a:schemeClr val="bg1">
                  <a:lumMod val="65000"/>
                </a:schemeClr>
              </a:solidFill>
            </a:endParaRPr>
          </a:p>
        </p:txBody>
      </p:sp>
      <p:sp>
        <p:nvSpPr>
          <p:cNvPr id="89" name="正方形/長方形 88"/>
          <p:cNvSpPr/>
          <p:nvPr/>
        </p:nvSpPr>
        <p:spPr>
          <a:xfrm>
            <a:off x="203200" y="500042"/>
            <a:ext cx="8740775" cy="2023064"/>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58" name="テキスト ボックス 28"/>
          <p:cNvSpPr txBox="1">
            <a:spLocks noChangeArrowheads="1"/>
          </p:cNvSpPr>
          <p:nvPr/>
        </p:nvSpPr>
        <p:spPr bwMode="auto">
          <a:xfrm>
            <a:off x="214282" y="522842"/>
            <a:ext cx="4214842" cy="984885"/>
          </a:xfrm>
          <a:prstGeom prst="rect">
            <a:avLst/>
          </a:prstGeom>
          <a:noFill/>
          <a:ln w="9525">
            <a:noFill/>
            <a:miter lim="800000"/>
            <a:headEnd/>
            <a:tailEnd/>
          </a:ln>
        </p:spPr>
        <p:txBody>
          <a:bodyPr wrap="square">
            <a:spAutoFit/>
          </a:bodyPr>
          <a:lstStyle/>
          <a:p>
            <a:pPr marL="85725" indent="-85725" eaLnBrk="0" hangingPunct="0">
              <a:spcBef>
                <a:spcPts val="600"/>
              </a:spcBef>
              <a:defRPr/>
            </a:pPr>
            <a:endParaRPr lang="en-US" altLang="ja-JP" sz="1200" dirty="0" smtClean="0">
              <a:latin typeface="ＭＳ Ｐ明朝" pitchFamily="18" charset="-128"/>
              <a:ea typeface="ＭＳ Ｐ明朝" pitchFamily="18" charset="-128"/>
            </a:endParaRPr>
          </a:p>
          <a:p>
            <a:pPr marL="85725" indent="-85725" eaLnBrk="0" hangingPunct="0">
              <a:spcBef>
                <a:spcPts val="600"/>
              </a:spcBef>
              <a:defRPr/>
            </a:pPr>
            <a:r>
              <a:rPr lang="ja-JP" altLang="en-US" sz="1200" dirty="0" smtClean="0">
                <a:latin typeface="ＭＳ Ｐゴシック" charset="-128"/>
              </a:rPr>
              <a:t>○</a:t>
            </a:r>
            <a:r>
              <a:rPr lang="ja-JP" altLang="en-US" sz="1200" dirty="0" smtClean="0">
                <a:latin typeface="ＭＳ Ｐゴシック" pitchFamily="50" charset="-128"/>
                <a:ea typeface="ＭＳ Ｐゴシック" pitchFamily="50" charset="-128"/>
              </a:rPr>
              <a:t>「介護・医療制度における住所地特例制度」の創設</a:t>
            </a:r>
            <a:r>
              <a:rPr lang="ja-JP" altLang="en-US" sz="1200" dirty="0" smtClean="0">
                <a:latin typeface="ＭＳ Ｐ明朝" pitchFamily="18" charset="-128"/>
                <a:ea typeface="ＭＳ Ｐ明朝" pitchFamily="18" charset="-128"/>
              </a:rPr>
              <a:t>　　</a:t>
            </a:r>
            <a:endParaRPr lang="en-US" altLang="ja-JP" sz="800" dirty="0" smtClean="0">
              <a:latin typeface="ＭＳ Ｐ明朝" pitchFamily="18" charset="-128"/>
              <a:ea typeface="ＭＳ Ｐ明朝" pitchFamily="18" charset="-128"/>
            </a:endParaRPr>
          </a:p>
          <a:p>
            <a:pPr marL="268288" indent="-85725" eaLnBrk="0" hangingPunct="0">
              <a:spcBef>
                <a:spcPts val="600"/>
              </a:spcBef>
              <a:spcAft>
                <a:spcPts val="0"/>
              </a:spcAft>
              <a:defRPr/>
            </a:pPr>
            <a:r>
              <a:rPr lang="ja-JP" altLang="en-US" sz="1200" dirty="0" smtClean="0">
                <a:latin typeface="ＭＳ Ｐ明朝" pitchFamily="18" charset="-128"/>
                <a:ea typeface="ＭＳ Ｐ明朝" pitchFamily="18" charset="-128"/>
              </a:rPr>
              <a:t>　最も長く暮した住所地を「介護・医療制度における住所地」とし、医療・介護費の自治体負担の公平性を確保</a:t>
            </a:r>
            <a:endParaRPr lang="en-US" altLang="ja-JP" sz="1200" dirty="0" smtClean="0">
              <a:latin typeface="ＭＳ Ｐ明朝" pitchFamily="18" charset="-128"/>
              <a:ea typeface="ＭＳ Ｐ明朝" pitchFamily="18" charset="-128"/>
            </a:endParaRPr>
          </a:p>
        </p:txBody>
      </p:sp>
      <p:grpSp>
        <p:nvGrpSpPr>
          <p:cNvPr id="122" name="グループ化 121"/>
          <p:cNvGrpSpPr/>
          <p:nvPr/>
        </p:nvGrpSpPr>
        <p:grpSpPr>
          <a:xfrm>
            <a:off x="4429124" y="1000108"/>
            <a:ext cx="4445047" cy="1380122"/>
            <a:chOff x="4429124" y="1000108"/>
            <a:chExt cx="4445047" cy="1380122"/>
          </a:xfrm>
        </p:grpSpPr>
        <p:cxnSp>
          <p:nvCxnSpPr>
            <p:cNvPr id="61" name="直線コネクタ 60"/>
            <p:cNvCxnSpPr/>
            <p:nvPr/>
          </p:nvCxnSpPr>
          <p:spPr>
            <a:xfrm rot="5400000">
              <a:off x="7972955" y="1742557"/>
              <a:ext cx="484766" cy="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62" name="直線コネクタ 61"/>
            <p:cNvCxnSpPr/>
            <p:nvPr/>
          </p:nvCxnSpPr>
          <p:spPr>
            <a:xfrm rot="5400000">
              <a:off x="7192671" y="1735416"/>
              <a:ext cx="470484" cy="0"/>
            </a:xfrm>
            <a:prstGeom prst="line">
              <a:avLst/>
            </a:prstGeom>
            <a:ln w="9525">
              <a:prstDash val="dash"/>
            </a:ln>
          </p:spPr>
          <p:style>
            <a:lnRef idx="1">
              <a:schemeClr val="dk1"/>
            </a:lnRef>
            <a:fillRef idx="0">
              <a:schemeClr val="dk1"/>
            </a:fillRef>
            <a:effectRef idx="0">
              <a:schemeClr val="dk1"/>
            </a:effectRef>
            <a:fontRef idx="minor">
              <a:schemeClr val="tx1"/>
            </a:fontRef>
          </p:style>
        </p:cxnSp>
        <p:sp>
          <p:nvSpPr>
            <p:cNvPr id="63" name="テキスト ボックス 34"/>
            <p:cNvSpPr txBox="1">
              <a:spLocks noChangeArrowheads="1"/>
            </p:cNvSpPr>
            <p:nvPr/>
          </p:nvSpPr>
          <p:spPr bwMode="auto">
            <a:xfrm>
              <a:off x="4429124" y="1008861"/>
              <a:ext cx="1010213" cy="276999"/>
            </a:xfrm>
            <a:prstGeom prst="rect">
              <a:avLst/>
            </a:prstGeom>
            <a:noFill/>
            <a:ln w="9525">
              <a:noFill/>
              <a:miter lim="800000"/>
              <a:headEnd/>
              <a:tailEnd/>
            </a:ln>
          </p:spPr>
          <p:txBody>
            <a:bodyPr wrap="none">
              <a:spAutoFit/>
            </a:bodyPr>
            <a:lstStyle/>
            <a:p>
              <a:r>
                <a:rPr lang="en-US" altLang="ja-JP" sz="1200" dirty="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イメージ図</a:t>
              </a:r>
              <a:r>
                <a:rPr lang="en-US" altLang="ja-JP" sz="1200" dirty="0" smtClean="0">
                  <a:latin typeface="ＭＳ Ｐ明朝" pitchFamily="18" charset="-128"/>
                  <a:ea typeface="ＭＳ Ｐ明朝" pitchFamily="18" charset="-128"/>
                </a:rPr>
                <a:t>〕</a:t>
              </a:r>
              <a:endParaRPr lang="ja-JP" altLang="en-US" sz="1200" dirty="0">
                <a:latin typeface="ＭＳ Ｐ明朝" pitchFamily="18" charset="-128"/>
                <a:ea typeface="ＭＳ Ｐ明朝" pitchFamily="18" charset="-128"/>
              </a:endParaRPr>
            </a:p>
          </p:txBody>
        </p:sp>
        <p:sp>
          <p:nvSpPr>
            <p:cNvPr id="64" name="Rectangle 4"/>
            <p:cNvSpPr>
              <a:spLocks noChangeArrowheads="1"/>
            </p:cNvSpPr>
            <p:nvPr/>
          </p:nvSpPr>
          <p:spPr bwMode="auto">
            <a:xfrm>
              <a:off x="4548188" y="1762695"/>
              <a:ext cx="4257963" cy="4571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Rectangle 6"/>
            <p:cNvSpPr>
              <a:spLocks noChangeArrowheads="1"/>
            </p:cNvSpPr>
            <p:nvPr/>
          </p:nvSpPr>
          <p:spPr bwMode="auto">
            <a:xfrm>
              <a:off x="4437063" y="1377936"/>
              <a:ext cx="27940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４０歳</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66" name="Rectangle 8"/>
            <p:cNvSpPr>
              <a:spLocks noChangeArrowheads="1"/>
            </p:cNvSpPr>
            <p:nvPr/>
          </p:nvSpPr>
          <p:spPr bwMode="auto">
            <a:xfrm>
              <a:off x="6411913" y="1377936"/>
              <a:ext cx="27940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６５歳</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67" name="Rectangle 9"/>
            <p:cNvSpPr>
              <a:spLocks noChangeArrowheads="1"/>
            </p:cNvSpPr>
            <p:nvPr/>
          </p:nvSpPr>
          <p:spPr bwMode="auto">
            <a:xfrm>
              <a:off x="5000628" y="1835714"/>
              <a:ext cx="512763"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Ａ市に在住</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68" name="Rectangle 10"/>
            <p:cNvSpPr>
              <a:spLocks noChangeArrowheads="1"/>
            </p:cNvSpPr>
            <p:nvPr/>
          </p:nvSpPr>
          <p:spPr bwMode="auto">
            <a:xfrm>
              <a:off x="7304088" y="1377936"/>
              <a:ext cx="27940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７０歳</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nvGrpSpPr>
            <p:cNvPr id="69" name="グループ化 71"/>
            <p:cNvGrpSpPr/>
            <p:nvPr/>
          </p:nvGrpSpPr>
          <p:grpSpPr>
            <a:xfrm>
              <a:off x="6286512" y="2050028"/>
              <a:ext cx="512763" cy="115888"/>
              <a:chOff x="6303963" y="2935288"/>
              <a:chExt cx="512763" cy="115888"/>
            </a:xfrm>
          </p:grpSpPr>
          <p:sp>
            <p:nvSpPr>
              <p:cNvPr id="155" name="Rectangle 11"/>
              <p:cNvSpPr>
                <a:spLocks noChangeArrowheads="1"/>
              </p:cNvSpPr>
              <p:nvPr/>
            </p:nvSpPr>
            <p:spPr bwMode="auto">
              <a:xfrm>
                <a:off x="6303963" y="2935288"/>
                <a:ext cx="21590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Ｃ市</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56" name="Rectangle 12"/>
              <p:cNvSpPr>
                <a:spLocks noChangeArrowheads="1"/>
              </p:cNvSpPr>
              <p:nvPr/>
            </p:nvSpPr>
            <p:spPr bwMode="auto">
              <a:xfrm>
                <a:off x="6478588" y="2935288"/>
                <a:ext cx="338138"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に移住</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sp>
          <p:nvSpPr>
            <p:cNvPr id="70" name="Rectangle 13"/>
            <p:cNvSpPr>
              <a:spLocks noChangeArrowheads="1"/>
            </p:cNvSpPr>
            <p:nvPr/>
          </p:nvSpPr>
          <p:spPr bwMode="auto">
            <a:xfrm>
              <a:off x="8096251" y="1384286"/>
              <a:ext cx="27940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７５歳</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71" name="Freeform 14"/>
            <p:cNvSpPr>
              <a:spLocks noEditPoints="1"/>
            </p:cNvSpPr>
            <p:nvPr/>
          </p:nvSpPr>
          <p:spPr bwMode="auto">
            <a:xfrm>
              <a:off x="6478575" y="1851601"/>
              <a:ext cx="95250" cy="198427"/>
            </a:xfrm>
            <a:custGeom>
              <a:avLst/>
              <a:gdLst/>
              <a:ahLst/>
              <a:cxnLst>
                <a:cxn ang="0">
                  <a:pos x="23" y="188"/>
                </a:cxn>
                <a:cxn ang="0">
                  <a:pos x="23" y="13"/>
                </a:cxn>
                <a:cxn ang="0">
                  <a:pos x="37" y="10"/>
                </a:cxn>
                <a:cxn ang="0">
                  <a:pos x="37" y="188"/>
                </a:cxn>
                <a:cxn ang="0">
                  <a:pos x="23" y="188"/>
                </a:cxn>
                <a:cxn ang="0">
                  <a:pos x="0" y="49"/>
                </a:cxn>
                <a:cxn ang="0">
                  <a:pos x="30" y="0"/>
                </a:cxn>
                <a:cxn ang="0">
                  <a:pos x="57" y="46"/>
                </a:cxn>
                <a:cxn ang="0">
                  <a:pos x="60" y="53"/>
                </a:cxn>
                <a:cxn ang="0">
                  <a:pos x="57" y="56"/>
                </a:cxn>
                <a:cxn ang="0">
                  <a:pos x="50" y="56"/>
                </a:cxn>
                <a:cxn ang="0">
                  <a:pos x="47" y="53"/>
                </a:cxn>
                <a:cxn ang="0">
                  <a:pos x="23" y="16"/>
                </a:cxn>
                <a:cxn ang="0">
                  <a:pos x="33" y="16"/>
                </a:cxn>
                <a:cxn ang="0">
                  <a:pos x="13" y="56"/>
                </a:cxn>
                <a:cxn ang="0">
                  <a:pos x="7" y="59"/>
                </a:cxn>
                <a:cxn ang="0">
                  <a:pos x="4" y="56"/>
                </a:cxn>
                <a:cxn ang="0">
                  <a:pos x="0" y="53"/>
                </a:cxn>
                <a:cxn ang="0">
                  <a:pos x="0" y="49"/>
                </a:cxn>
                <a:cxn ang="0">
                  <a:pos x="0" y="49"/>
                </a:cxn>
              </a:cxnLst>
              <a:rect l="0" t="0" r="r" b="b"/>
              <a:pathLst>
                <a:path w="60" h="188">
                  <a:moveTo>
                    <a:pt x="23" y="188"/>
                  </a:moveTo>
                  <a:lnTo>
                    <a:pt x="23" y="13"/>
                  </a:lnTo>
                  <a:lnTo>
                    <a:pt x="37" y="10"/>
                  </a:lnTo>
                  <a:lnTo>
                    <a:pt x="37" y="188"/>
                  </a:lnTo>
                  <a:lnTo>
                    <a:pt x="23" y="188"/>
                  </a:lnTo>
                  <a:close/>
                  <a:moveTo>
                    <a:pt x="0" y="49"/>
                  </a:moveTo>
                  <a:lnTo>
                    <a:pt x="30" y="0"/>
                  </a:lnTo>
                  <a:lnTo>
                    <a:pt x="57" y="46"/>
                  </a:lnTo>
                  <a:lnTo>
                    <a:pt x="60" y="53"/>
                  </a:lnTo>
                  <a:lnTo>
                    <a:pt x="57" y="56"/>
                  </a:lnTo>
                  <a:lnTo>
                    <a:pt x="50" y="56"/>
                  </a:lnTo>
                  <a:lnTo>
                    <a:pt x="47" y="53"/>
                  </a:lnTo>
                  <a:lnTo>
                    <a:pt x="23" y="16"/>
                  </a:lnTo>
                  <a:lnTo>
                    <a:pt x="33" y="16"/>
                  </a:lnTo>
                  <a:lnTo>
                    <a:pt x="13" y="56"/>
                  </a:lnTo>
                  <a:lnTo>
                    <a:pt x="7" y="59"/>
                  </a:lnTo>
                  <a:lnTo>
                    <a:pt x="4" y="56"/>
                  </a:lnTo>
                  <a:lnTo>
                    <a:pt x="0" y="53"/>
                  </a:lnTo>
                  <a:lnTo>
                    <a:pt x="0" y="49"/>
                  </a:lnTo>
                  <a:lnTo>
                    <a:pt x="0" y="49"/>
                  </a:lnTo>
                  <a:close/>
                </a:path>
              </a:pathLst>
            </a:custGeom>
            <a:solidFill>
              <a:srgbClr val="0033CC"/>
            </a:solidFill>
            <a:ln w="0">
              <a:solidFill>
                <a:srgbClr val="0033CC"/>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5"/>
            <p:cNvSpPr>
              <a:spLocks noEditPoints="1"/>
            </p:cNvSpPr>
            <p:nvPr/>
          </p:nvSpPr>
          <p:spPr bwMode="auto">
            <a:xfrm>
              <a:off x="6464301" y="1281639"/>
              <a:ext cx="115888" cy="112726"/>
            </a:xfrm>
            <a:custGeom>
              <a:avLst/>
              <a:gdLst/>
              <a:ahLst/>
              <a:cxnLst>
                <a:cxn ang="0">
                  <a:pos x="47" y="0"/>
                </a:cxn>
                <a:cxn ang="0">
                  <a:pos x="47" y="132"/>
                </a:cxn>
                <a:cxn ang="0">
                  <a:pos x="30" y="132"/>
                </a:cxn>
                <a:cxn ang="0">
                  <a:pos x="30" y="0"/>
                </a:cxn>
                <a:cxn ang="0">
                  <a:pos x="47" y="0"/>
                </a:cxn>
                <a:cxn ang="0">
                  <a:pos x="73" y="86"/>
                </a:cxn>
                <a:cxn ang="0">
                  <a:pos x="37" y="149"/>
                </a:cxn>
                <a:cxn ang="0">
                  <a:pos x="0" y="86"/>
                </a:cxn>
                <a:cxn ang="0">
                  <a:pos x="0" y="79"/>
                </a:cxn>
                <a:cxn ang="0">
                  <a:pos x="4" y="76"/>
                </a:cxn>
                <a:cxn ang="0">
                  <a:pos x="10" y="76"/>
                </a:cxn>
                <a:cxn ang="0">
                  <a:pos x="17" y="79"/>
                </a:cxn>
                <a:cxn ang="0">
                  <a:pos x="44" y="129"/>
                </a:cxn>
                <a:cxn ang="0">
                  <a:pos x="30" y="129"/>
                </a:cxn>
                <a:cxn ang="0">
                  <a:pos x="60" y="79"/>
                </a:cxn>
                <a:cxn ang="0">
                  <a:pos x="63" y="76"/>
                </a:cxn>
                <a:cxn ang="0">
                  <a:pos x="70" y="76"/>
                </a:cxn>
                <a:cxn ang="0">
                  <a:pos x="73" y="83"/>
                </a:cxn>
                <a:cxn ang="0">
                  <a:pos x="73" y="86"/>
                </a:cxn>
                <a:cxn ang="0">
                  <a:pos x="73" y="86"/>
                </a:cxn>
              </a:cxnLst>
              <a:rect l="0" t="0" r="r" b="b"/>
              <a:pathLst>
                <a:path w="73" h="149">
                  <a:moveTo>
                    <a:pt x="47" y="0"/>
                  </a:moveTo>
                  <a:lnTo>
                    <a:pt x="47" y="132"/>
                  </a:lnTo>
                  <a:lnTo>
                    <a:pt x="30" y="132"/>
                  </a:lnTo>
                  <a:lnTo>
                    <a:pt x="30" y="0"/>
                  </a:lnTo>
                  <a:lnTo>
                    <a:pt x="47" y="0"/>
                  </a:lnTo>
                  <a:close/>
                  <a:moveTo>
                    <a:pt x="73" y="86"/>
                  </a:moveTo>
                  <a:lnTo>
                    <a:pt x="37" y="149"/>
                  </a:lnTo>
                  <a:lnTo>
                    <a:pt x="0" y="86"/>
                  </a:lnTo>
                  <a:lnTo>
                    <a:pt x="0" y="79"/>
                  </a:lnTo>
                  <a:lnTo>
                    <a:pt x="4" y="76"/>
                  </a:lnTo>
                  <a:lnTo>
                    <a:pt x="10" y="76"/>
                  </a:lnTo>
                  <a:lnTo>
                    <a:pt x="17" y="79"/>
                  </a:lnTo>
                  <a:lnTo>
                    <a:pt x="44" y="129"/>
                  </a:lnTo>
                  <a:lnTo>
                    <a:pt x="30" y="129"/>
                  </a:lnTo>
                  <a:lnTo>
                    <a:pt x="60" y="79"/>
                  </a:lnTo>
                  <a:lnTo>
                    <a:pt x="63" y="76"/>
                  </a:lnTo>
                  <a:lnTo>
                    <a:pt x="70" y="76"/>
                  </a:lnTo>
                  <a:lnTo>
                    <a:pt x="73" y="83"/>
                  </a:lnTo>
                  <a:lnTo>
                    <a:pt x="73" y="86"/>
                  </a:lnTo>
                  <a:lnTo>
                    <a:pt x="73" y="8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Rectangle 17"/>
            <p:cNvSpPr>
              <a:spLocks noChangeArrowheads="1"/>
            </p:cNvSpPr>
            <p:nvPr/>
          </p:nvSpPr>
          <p:spPr bwMode="auto">
            <a:xfrm>
              <a:off x="6112646" y="1008480"/>
              <a:ext cx="1899917"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dirty="0" smtClean="0">
                  <a:ln>
                    <a:noFill/>
                  </a:ln>
                  <a:solidFill>
                    <a:srgbClr val="FF0000"/>
                  </a:solidFill>
                  <a:effectLst/>
                  <a:latin typeface="ＭＳ Ｐゴシック" pitchFamily="50" charset="-128"/>
                  <a:ea typeface="ＭＳ Ｐゴシック" pitchFamily="50" charset="-128"/>
                </a:rPr>
                <a:t>介護・</a:t>
              </a:r>
              <a:r>
                <a:rPr lang="ja-JP" sz="800" b="1" dirty="0" smtClean="0">
                  <a:solidFill>
                    <a:srgbClr val="FF0000"/>
                  </a:solidFill>
                  <a:latin typeface="ＭＳ Ｐゴシック" pitchFamily="50" charset="-128"/>
                  <a:ea typeface="ＭＳ Ｐゴシック" pitchFamily="50" charset="-128"/>
                </a:rPr>
                <a:t>医療制度における住所地（Ａ市</a:t>
              </a:r>
              <a:r>
                <a:rPr lang="ja-JP" altLang="en-US" sz="800" b="1" dirty="0" smtClean="0">
                  <a:solidFill>
                    <a:srgbClr val="FF0000"/>
                  </a:solidFill>
                  <a:latin typeface="ＭＳ Ｐゴシック" pitchFamily="50" charset="-128"/>
                  <a:ea typeface="ＭＳ Ｐゴシック" pitchFamily="50" charset="-128"/>
                </a:rPr>
                <a:t>）</a:t>
              </a:r>
              <a:endParaRPr lang="ja-JP" sz="800" b="1" dirty="0" smtClean="0">
                <a:solidFill>
                  <a:srgbClr val="FF0000"/>
                </a:solidFill>
                <a:latin typeface="ＭＳ Ｐゴシック" pitchFamily="50" charset="-128"/>
                <a:ea typeface="ＭＳ Ｐゴシック" pitchFamily="50" charset="-128"/>
              </a:endParaRPr>
            </a:p>
          </p:txBody>
        </p:sp>
        <p:sp>
          <p:nvSpPr>
            <p:cNvPr id="75" name="Rectangle 19"/>
            <p:cNvSpPr>
              <a:spLocks noChangeArrowheads="1"/>
            </p:cNvSpPr>
            <p:nvPr/>
          </p:nvSpPr>
          <p:spPr bwMode="auto">
            <a:xfrm>
              <a:off x="5715008" y="1131838"/>
              <a:ext cx="142875" cy="100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ＭＳ ゴシック" pitchFamily="49" charset="-128"/>
                  <a:ea typeface="ＭＳ ゴシック" pitchFamily="49"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76" name="Rectangle 20"/>
            <p:cNvSpPr>
              <a:spLocks noChangeArrowheads="1"/>
            </p:cNvSpPr>
            <p:nvPr/>
          </p:nvSpPr>
          <p:spPr bwMode="auto">
            <a:xfrm>
              <a:off x="5761030" y="1117566"/>
              <a:ext cx="2651747"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４０歳～６４歳までの間に</a:t>
              </a:r>
              <a:r>
                <a:rPr kumimoji="1" lang="ja-JP" sz="1000" b="0" i="0" u="none" strike="noStrike" cap="none" normalizeH="0" baseline="0" dirty="0" smtClean="0">
                  <a:ln>
                    <a:noFill/>
                  </a:ln>
                  <a:solidFill>
                    <a:srgbClr val="000000"/>
                  </a:solidFill>
                  <a:effectLst/>
                  <a:latin typeface="HGP創英角ｺﾞｼｯｸUB" pitchFamily="50" charset="-128"/>
                  <a:ea typeface="HGP創英角ｺﾞｼｯｸUB" pitchFamily="50" charset="-128"/>
                </a:rPr>
                <a:t>最も長く暮した自治体</a:t>
              </a:r>
              <a:r>
                <a:rPr kumimoji="1" 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（Ａ市）</a:t>
              </a:r>
              <a:endParaRPr kumimoji="1" lang="ja-JP" sz="9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78" name="Rectangle 21"/>
            <p:cNvSpPr>
              <a:spLocks noChangeArrowheads="1"/>
            </p:cNvSpPr>
            <p:nvPr/>
          </p:nvSpPr>
          <p:spPr bwMode="auto">
            <a:xfrm>
              <a:off x="4568826" y="1535382"/>
              <a:ext cx="1336675" cy="170164"/>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 name="Rectangle 23"/>
            <p:cNvSpPr>
              <a:spLocks noChangeArrowheads="1"/>
            </p:cNvSpPr>
            <p:nvPr/>
          </p:nvSpPr>
          <p:spPr bwMode="auto">
            <a:xfrm>
              <a:off x="4568826" y="1535382"/>
              <a:ext cx="1336675" cy="170164"/>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24"/>
            <p:cNvSpPr>
              <a:spLocks noEditPoints="1"/>
            </p:cNvSpPr>
            <p:nvPr/>
          </p:nvSpPr>
          <p:spPr bwMode="auto">
            <a:xfrm>
              <a:off x="4568826" y="1538288"/>
              <a:ext cx="1341438" cy="172020"/>
            </a:xfrm>
            <a:custGeom>
              <a:avLst/>
              <a:gdLst/>
              <a:ahLst/>
              <a:cxnLst>
                <a:cxn ang="0">
                  <a:pos x="0" y="0"/>
                </a:cxn>
                <a:cxn ang="0">
                  <a:pos x="0" y="0"/>
                </a:cxn>
                <a:cxn ang="0">
                  <a:pos x="842" y="0"/>
                </a:cxn>
                <a:cxn ang="0">
                  <a:pos x="845" y="0"/>
                </a:cxn>
                <a:cxn ang="0">
                  <a:pos x="845" y="275"/>
                </a:cxn>
                <a:cxn ang="0">
                  <a:pos x="842" y="278"/>
                </a:cxn>
                <a:cxn ang="0">
                  <a:pos x="0" y="278"/>
                </a:cxn>
                <a:cxn ang="0">
                  <a:pos x="0" y="275"/>
                </a:cxn>
                <a:cxn ang="0">
                  <a:pos x="0" y="0"/>
                </a:cxn>
                <a:cxn ang="0">
                  <a:pos x="3" y="275"/>
                </a:cxn>
                <a:cxn ang="0">
                  <a:pos x="0" y="275"/>
                </a:cxn>
                <a:cxn ang="0">
                  <a:pos x="842" y="275"/>
                </a:cxn>
                <a:cxn ang="0">
                  <a:pos x="842" y="275"/>
                </a:cxn>
                <a:cxn ang="0">
                  <a:pos x="842" y="0"/>
                </a:cxn>
                <a:cxn ang="0">
                  <a:pos x="842" y="3"/>
                </a:cxn>
                <a:cxn ang="0">
                  <a:pos x="0" y="3"/>
                </a:cxn>
                <a:cxn ang="0">
                  <a:pos x="3" y="0"/>
                </a:cxn>
                <a:cxn ang="0">
                  <a:pos x="3" y="275"/>
                </a:cxn>
              </a:cxnLst>
              <a:rect l="0" t="0" r="r" b="b"/>
              <a:pathLst>
                <a:path w="845" h="278">
                  <a:moveTo>
                    <a:pt x="0" y="0"/>
                  </a:moveTo>
                  <a:lnTo>
                    <a:pt x="0" y="0"/>
                  </a:lnTo>
                  <a:lnTo>
                    <a:pt x="842" y="0"/>
                  </a:lnTo>
                  <a:lnTo>
                    <a:pt x="845" y="0"/>
                  </a:lnTo>
                  <a:lnTo>
                    <a:pt x="845" y="275"/>
                  </a:lnTo>
                  <a:lnTo>
                    <a:pt x="842" y="278"/>
                  </a:lnTo>
                  <a:lnTo>
                    <a:pt x="0" y="278"/>
                  </a:lnTo>
                  <a:lnTo>
                    <a:pt x="0" y="275"/>
                  </a:lnTo>
                  <a:lnTo>
                    <a:pt x="0" y="0"/>
                  </a:lnTo>
                  <a:close/>
                  <a:moveTo>
                    <a:pt x="3" y="275"/>
                  </a:moveTo>
                  <a:lnTo>
                    <a:pt x="0" y="275"/>
                  </a:lnTo>
                  <a:lnTo>
                    <a:pt x="842" y="275"/>
                  </a:lnTo>
                  <a:lnTo>
                    <a:pt x="842" y="275"/>
                  </a:lnTo>
                  <a:lnTo>
                    <a:pt x="842" y="0"/>
                  </a:lnTo>
                  <a:lnTo>
                    <a:pt x="842" y="3"/>
                  </a:lnTo>
                  <a:lnTo>
                    <a:pt x="0" y="3"/>
                  </a:lnTo>
                  <a:lnTo>
                    <a:pt x="3" y="0"/>
                  </a:lnTo>
                  <a:lnTo>
                    <a:pt x="3" y="2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1" name="Rectangle 25"/>
            <p:cNvSpPr>
              <a:spLocks noChangeArrowheads="1"/>
            </p:cNvSpPr>
            <p:nvPr/>
          </p:nvSpPr>
          <p:spPr bwMode="auto">
            <a:xfrm>
              <a:off x="4943471" y="1579529"/>
              <a:ext cx="617538"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Ａ市が保険者</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82" name="Rectangle 26"/>
            <p:cNvSpPr>
              <a:spLocks noChangeArrowheads="1"/>
            </p:cNvSpPr>
            <p:nvPr/>
          </p:nvSpPr>
          <p:spPr bwMode="auto">
            <a:xfrm>
              <a:off x="6538913" y="1540144"/>
              <a:ext cx="2247929" cy="170164"/>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4" name="Rectangle 28"/>
            <p:cNvSpPr>
              <a:spLocks noChangeArrowheads="1"/>
            </p:cNvSpPr>
            <p:nvPr/>
          </p:nvSpPr>
          <p:spPr bwMode="auto">
            <a:xfrm flipV="1">
              <a:off x="6538913" y="1549961"/>
              <a:ext cx="2247929" cy="45719"/>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29"/>
            <p:cNvSpPr>
              <a:spLocks noEditPoints="1"/>
            </p:cNvSpPr>
            <p:nvPr/>
          </p:nvSpPr>
          <p:spPr bwMode="auto">
            <a:xfrm>
              <a:off x="6538913" y="1543050"/>
              <a:ext cx="2247929" cy="172020"/>
            </a:xfrm>
            <a:custGeom>
              <a:avLst/>
              <a:gdLst/>
              <a:ahLst/>
              <a:cxnLst>
                <a:cxn ang="0">
                  <a:pos x="0" y="0"/>
                </a:cxn>
                <a:cxn ang="0">
                  <a:pos x="0" y="0"/>
                </a:cxn>
                <a:cxn ang="0">
                  <a:pos x="1493" y="0"/>
                </a:cxn>
                <a:cxn ang="0">
                  <a:pos x="1497" y="0"/>
                </a:cxn>
                <a:cxn ang="0">
                  <a:pos x="1497" y="275"/>
                </a:cxn>
                <a:cxn ang="0">
                  <a:pos x="1493" y="278"/>
                </a:cxn>
                <a:cxn ang="0">
                  <a:pos x="0" y="278"/>
                </a:cxn>
                <a:cxn ang="0">
                  <a:pos x="0" y="275"/>
                </a:cxn>
                <a:cxn ang="0">
                  <a:pos x="0" y="0"/>
                </a:cxn>
                <a:cxn ang="0">
                  <a:pos x="3" y="275"/>
                </a:cxn>
                <a:cxn ang="0">
                  <a:pos x="0" y="275"/>
                </a:cxn>
                <a:cxn ang="0">
                  <a:pos x="1493" y="275"/>
                </a:cxn>
                <a:cxn ang="0">
                  <a:pos x="1493" y="275"/>
                </a:cxn>
                <a:cxn ang="0">
                  <a:pos x="1493" y="0"/>
                </a:cxn>
                <a:cxn ang="0">
                  <a:pos x="1493" y="3"/>
                </a:cxn>
                <a:cxn ang="0">
                  <a:pos x="0" y="3"/>
                </a:cxn>
                <a:cxn ang="0">
                  <a:pos x="3" y="0"/>
                </a:cxn>
                <a:cxn ang="0">
                  <a:pos x="3" y="275"/>
                </a:cxn>
              </a:cxnLst>
              <a:rect l="0" t="0" r="r" b="b"/>
              <a:pathLst>
                <a:path w="1497" h="278">
                  <a:moveTo>
                    <a:pt x="0" y="0"/>
                  </a:moveTo>
                  <a:lnTo>
                    <a:pt x="0" y="0"/>
                  </a:lnTo>
                  <a:lnTo>
                    <a:pt x="1493" y="0"/>
                  </a:lnTo>
                  <a:lnTo>
                    <a:pt x="1497" y="0"/>
                  </a:lnTo>
                  <a:lnTo>
                    <a:pt x="1497" y="275"/>
                  </a:lnTo>
                  <a:lnTo>
                    <a:pt x="1493" y="278"/>
                  </a:lnTo>
                  <a:lnTo>
                    <a:pt x="0" y="278"/>
                  </a:lnTo>
                  <a:lnTo>
                    <a:pt x="0" y="275"/>
                  </a:lnTo>
                  <a:lnTo>
                    <a:pt x="0" y="0"/>
                  </a:lnTo>
                  <a:close/>
                  <a:moveTo>
                    <a:pt x="3" y="275"/>
                  </a:moveTo>
                  <a:lnTo>
                    <a:pt x="0" y="275"/>
                  </a:lnTo>
                  <a:lnTo>
                    <a:pt x="1493" y="275"/>
                  </a:lnTo>
                  <a:lnTo>
                    <a:pt x="1493" y="275"/>
                  </a:lnTo>
                  <a:lnTo>
                    <a:pt x="1493" y="0"/>
                  </a:lnTo>
                  <a:lnTo>
                    <a:pt x="1493" y="3"/>
                  </a:lnTo>
                  <a:lnTo>
                    <a:pt x="0" y="3"/>
                  </a:lnTo>
                  <a:lnTo>
                    <a:pt x="3" y="0"/>
                  </a:lnTo>
                  <a:lnTo>
                    <a:pt x="3" y="2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6" name="Rectangle 30"/>
            <p:cNvSpPr>
              <a:spLocks noChangeArrowheads="1"/>
            </p:cNvSpPr>
            <p:nvPr/>
          </p:nvSpPr>
          <p:spPr bwMode="auto">
            <a:xfrm>
              <a:off x="6930212" y="1581910"/>
              <a:ext cx="1579563"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Ａ市が保険者（保険者はＡ市のまま）</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37" name="Rectangle 31"/>
            <p:cNvSpPr>
              <a:spLocks noChangeArrowheads="1"/>
            </p:cNvSpPr>
            <p:nvPr/>
          </p:nvSpPr>
          <p:spPr bwMode="auto">
            <a:xfrm>
              <a:off x="7008768" y="1934151"/>
              <a:ext cx="830263" cy="236538"/>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8" name="Rectangle 32"/>
            <p:cNvSpPr>
              <a:spLocks noChangeArrowheads="1"/>
            </p:cNvSpPr>
            <p:nvPr/>
          </p:nvSpPr>
          <p:spPr bwMode="auto">
            <a:xfrm>
              <a:off x="7062761" y="1950026"/>
              <a:ext cx="708025"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グループホーム</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39" name="Rectangle 33"/>
            <p:cNvSpPr>
              <a:spLocks noChangeArrowheads="1"/>
            </p:cNvSpPr>
            <p:nvPr/>
          </p:nvSpPr>
          <p:spPr bwMode="auto">
            <a:xfrm>
              <a:off x="7194524" y="2059564"/>
              <a:ext cx="43815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等に入居</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40" name="Rectangle 34"/>
            <p:cNvSpPr>
              <a:spLocks noChangeArrowheads="1"/>
            </p:cNvSpPr>
            <p:nvPr/>
          </p:nvSpPr>
          <p:spPr bwMode="auto">
            <a:xfrm>
              <a:off x="7918451" y="1930970"/>
              <a:ext cx="833438" cy="236538"/>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1" name="Rectangle 35"/>
            <p:cNvSpPr>
              <a:spLocks noChangeArrowheads="1"/>
            </p:cNvSpPr>
            <p:nvPr/>
          </p:nvSpPr>
          <p:spPr bwMode="auto">
            <a:xfrm>
              <a:off x="8034338" y="1946845"/>
              <a:ext cx="644525"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特別養護老人</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42" name="Rectangle 36"/>
            <p:cNvSpPr>
              <a:spLocks noChangeArrowheads="1"/>
            </p:cNvSpPr>
            <p:nvPr/>
          </p:nvSpPr>
          <p:spPr bwMode="auto">
            <a:xfrm>
              <a:off x="8039101" y="2056383"/>
              <a:ext cx="62865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ホームに入居</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43" name="Rectangle 37"/>
            <p:cNvSpPr>
              <a:spLocks noChangeArrowheads="1"/>
            </p:cNvSpPr>
            <p:nvPr/>
          </p:nvSpPr>
          <p:spPr bwMode="auto">
            <a:xfrm>
              <a:off x="7215206" y="2264342"/>
              <a:ext cx="1150938"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FF0000"/>
                  </a:solidFill>
                  <a:effectLst/>
                  <a:latin typeface="ＭＳ Ｐゴシック" pitchFamily="50" charset="-128"/>
                  <a:ea typeface="ＭＳ Ｐゴシック" pitchFamily="50" charset="-128"/>
                </a:rPr>
                <a:t>Ａ市が介護・医療費を負担</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44" name="Freeform 38"/>
            <p:cNvSpPr>
              <a:spLocks/>
            </p:cNvSpPr>
            <p:nvPr/>
          </p:nvSpPr>
          <p:spPr bwMode="auto">
            <a:xfrm>
              <a:off x="6572264" y="2192904"/>
              <a:ext cx="2301907" cy="71439"/>
            </a:xfrm>
            <a:custGeom>
              <a:avLst/>
              <a:gdLst/>
              <a:ahLst/>
              <a:cxnLst>
                <a:cxn ang="0">
                  <a:pos x="1447" y="16"/>
                </a:cxn>
                <a:cxn ang="0">
                  <a:pos x="1447" y="50"/>
                </a:cxn>
                <a:cxn ang="0">
                  <a:pos x="1444" y="73"/>
                </a:cxn>
                <a:cxn ang="0">
                  <a:pos x="1440" y="83"/>
                </a:cxn>
                <a:cxn ang="0">
                  <a:pos x="1437" y="86"/>
                </a:cxn>
                <a:cxn ang="0">
                  <a:pos x="1434" y="89"/>
                </a:cxn>
                <a:cxn ang="0">
                  <a:pos x="739" y="89"/>
                </a:cxn>
                <a:cxn ang="0">
                  <a:pos x="739" y="89"/>
                </a:cxn>
                <a:cxn ang="0">
                  <a:pos x="735" y="96"/>
                </a:cxn>
                <a:cxn ang="0">
                  <a:pos x="729" y="112"/>
                </a:cxn>
                <a:cxn ang="0">
                  <a:pos x="725" y="142"/>
                </a:cxn>
                <a:cxn ang="0">
                  <a:pos x="725" y="175"/>
                </a:cxn>
                <a:cxn ang="0">
                  <a:pos x="722" y="175"/>
                </a:cxn>
                <a:cxn ang="0">
                  <a:pos x="722" y="142"/>
                </a:cxn>
                <a:cxn ang="0">
                  <a:pos x="719" y="112"/>
                </a:cxn>
                <a:cxn ang="0">
                  <a:pos x="712" y="96"/>
                </a:cxn>
                <a:cxn ang="0">
                  <a:pos x="712" y="89"/>
                </a:cxn>
                <a:cxn ang="0">
                  <a:pos x="709" y="89"/>
                </a:cxn>
                <a:cxn ang="0">
                  <a:pos x="13" y="89"/>
                </a:cxn>
                <a:cxn ang="0">
                  <a:pos x="10" y="86"/>
                </a:cxn>
                <a:cxn ang="0">
                  <a:pos x="7" y="83"/>
                </a:cxn>
                <a:cxn ang="0">
                  <a:pos x="7" y="73"/>
                </a:cxn>
                <a:cxn ang="0">
                  <a:pos x="0" y="50"/>
                </a:cxn>
                <a:cxn ang="0">
                  <a:pos x="0" y="16"/>
                </a:cxn>
                <a:cxn ang="0">
                  <a:pos x="3" y="0"/>
                </a:cxn>
                <a:cxn ang="0">
                  <a:pos x="3" y="33"/>
                </a:cxn>
                <a:cxn ang="0">
                  <a:pos x="7" y="63"/>
                </a:cxn>
                <a:cxn ang="0">
                  <a:pos x="10" y="79"/>
                </a:cxn>
                <a:cxn ang="0">
                  <a:pos x="13" y="86"/>
                </a:cxn>
                <a:cxn ang="0">
                  <a:pos x="17" y="86"/>
                </a:cxn>
                <a:cxn ang="0">
                  <a:pos x="709" y="86"/>
                </a:cxn>
                <a:cxn ang="0">
                  <a:pos x="712" y="89"/>
                </a:cxn>
                <a:cxn ang="0">
                  <a:pos x="715" y="93"/>
                </a:cxn>
                <a:cxn ang="0">
                  <a:pos x="719" y="102"/>
                </a:cxn>
                <a:cxn ang="0">
                  <a:pos x="722" y="126"/>
                </a:cxn>
                <a:cxn ang="0">
                  <a:pos x="725" y="159"/>
                </a:cxn>
                <a:cxn ang="0">
                  <a:pos x="722" y="175"/>
                </a:cxn>
                <a:cxn ang="0">
                  <a:pos x="722" y="142"/>
                </a:cxn>
                <a:cxn ang="0">
                  <a:pos x="725" y="112"/>
                </a:cxn>
                <a:cxn ang="0">
                  <a:pos x="732" y="93"/>
                </a:cxn>
                <a:cxn ang="0">
                  <a:pos x="735" y="89"/>
                </a:cxn>
                <a:cxn ang="0">
                  <a:pos x="739" y="86"/>
                </a:cxn>
                <a:cxn ang="0">
                  <a:pos x="1434" y="86"/>
                </a:cxn>
                <a:cxn ang="0">
                  <a:pos x="1434" y="86"/>
                </a:cxn>
                <a:cxn ang="0">
                  <a:pos x="1437" y="79"/>
                </a:cxn>
                <a:cxn ang="0">
                  <a:pos x="1440" y="73"/>
                </a:cxn>
                <a:cxn ang="0">
                  <a:pos x="1444" y="50"/>
                </a:cxn>
                <a:cxn ang="0">
                  <a:pos x="1444" y="16"/>
                </a:cxn>
                <a:cxn ang="0">
                  <a:pos x="1450" y="0"/>
                </a:cxn>
              </a:cxnLst>
              <a:rect l="0" t="0" r="r" b="b"/>
              <a:pathLst>
                <a:path w="1450" h="179">
                  <a:moveTo>
                    <a:pt x="1450" y="0"/>
                  </a:moveTo>
                  <a:lnTo>
                    <a:pt x="1447" y="16"/>
                  </a:lnTo>
                  <a:lnTo>
                    <a:pt x="1447" y="33"/>
                  </a:lnTo>
                  <a:lnTo>
                    <a:pt x="1447" y="50"/>
                  </a:lnTo>
                  <a:lnTo>
                    <a:pt x="1444" y="63"/>
                  </a:lnTo>
                  <a:lnTo>
                    <a:pt x="1444" y="73"/>
                  </a:lnTo>
                  <a:lnTo>
                    <a:pt x="1440" y="83"/>
                  </a:lnTo>
                  <a:lnTo>
                    <a:pt x="1440" y="83"/>
                  </a:lnTo>
                  <a:lnTo>
                    <a:pt x="1437" y="86"/>
                  </a:lnTo>
                  <a:lnTo>
                    <a:pt x="1437" y="86"/>
                  </a:lnTo>
                  <a:lnTo>
                    <a:pt x="1434" y="89"/>
                  </a:lnTo>
                  <a:lnTo>
                    <a:pt x="1434" y="89"/>
                  </a:lnTo>
                  <a:lnTo>
                    <a:pt x="739" y="89"/>
                  </a:lnTo>
                  <a:lnTo>
                    <a:pt x="739" y="89"/>
                  </a:lnTo>
                  <a:lnTo>
                    <a:pt x="735" y="93"/>
                  </a:lnTo>
                  <a:lnTo>
                    <a:pt x="739" y="89"/>
                  </a:lnTo>
                  <a:lnTo>
                    <a:pt x="735" y="96"/>
                  </a:lnTo>
                  <a:lnTo>
                    <a:pt x="735" y="96"/>
                  </a:lnTo>
                  <a:lnTo>
                    <a:pt x="732" y="102"/>
                  </a:lnTo>
                  <a:lnTo>
                    <a:pt x="729" y="112"/>
                  </a:lnTo>
                  <a:lnTo>
                    <a:pt x="729" y="126"/>
                  </a:lnTo>
                  <a:lnTo>
                    <a:pt x="725" y="142"/>
                  </a:lnTo>
                  <a:lnTo>
                    <a:pt x="725" y="159"/>
                  </a:lnTo>
                  <a:lnTo>
                    <a:pt x="725" y="175"/>
                  </a:lnTo>
                  <a:lnTo>
                    <a:pt x="725" y="179"/>
                  </a:lnTo>
                  <a:lnTo>
                    <a:pt x="722" y="175"/>
                  </a:lnTo>
                  <a:lnTo>
                    <a:pt x="722" y="159"/>
                  </a:lnTo>
                  <a:lnTo>
                    <a:pt x="722" y="142"/>
                  </a:lnTo>
                  <a:lnTo>
                    <a:pt x="719" y="126"/>
                  </a:lnTo>
                  <a:lnTo>
                    <a:pt x="719" y="112"/>
                  </a:lnTo>
                  <a:lnTo>
                    <a:pt x="715" y="102"/>
                  </a:lnTo>
                  <a:lnTo>
                    <a:pt x="712" y="96"/>
                  </a:lnTo>
                  <a:lnTo>
                    <a:pt x="712" y="96"/>
                  </a:lnTo>
                  <a:lnTo>
                    <a:pt x="712" y="89"/>
                  </a:lnTo>
                  <a:lnTo>
                    <a:pt x="712" y="93"/>
                  </a:lnTo>
                  <a:lnTo>
                    <a:pt x="709" y="89"/>
                  </a:lnTo>
                  <a:lnTo>
                    <a:pt x="709" y="89"/>
                  </a:lnTo>
                  <a:lnTo>
                    <a:pt x="13" y="89"/>
                  </a:lnTo>
                  <a:lnTo>
                    <a:pt x="13" y="89"/>
                  </a:lnTo>
                  <a:lnTo>
                    <a:pt x="10" y="86"/>
                  </a:lnTo>
                  <a:lnTo>
                    <a:pt x="10" y="86"/>
                  </a:lnTo>
                  <a:lnTo>
                    <a:pt x="7" y="83"/>
                  </a:lnTo>
                  <a:lnTo>
                    <a:pt x="7" y="83"/>
                  </a:lnTo>
                  <a:lnTo>
                    <a:pt x="7" y="73"/>
                  </a:lnTo>
                  <a:lnTo>
                    <a:pt x="3" y="63"/>
                  </a:lnTo>
                  <a:lnTo>
                    <a:pt x="0" y="50"/>
                  </a:lnTo>
                  <a:lnTo>
                    <a:pt x="0" y="33"/>
                  </a:lnTo>
                  <a:lnTo>
                    <a:pt x="0" y="16"/>
                  </a:lnTo>
                  <a:lnTo>
                    <a:pt x="0" y="0"/>
                  </a:lnTo>
                  <a:lnTo>
                    <a:pt x="3" y="0"/>
                  </a:lnTo>
                  <a:lnTo>
                    <a:pt x="3" y="16"/>
                  </a:lnTo>
                  <a:lnTo>
                    <a:pt x="3" y="33"/>
                  </a:lnTo>
                  <a:lnTo>
                    <a:pt x="3" y="50"/>
                  </a:lnTo>
                  <a:lnTo>
                    <a:pt x="7" y="63"/>
                  </a:lnTo>
                  <a:lnTo>
                    <a:pt x="7" y="73"/>
                  </a:lnTo>
                  <a:lnTo>
                    <a:pt x="10" y="79"/>
                  </a:lnTo>
                  <a:lnTo>
                    <a:pt x="10" y="79"/>
                  </a:lnTo>
                  <a:lnTo>
                    <a:pt x="13" y="86"/>
                  </a:lnTo>
                  <a:lnTo>
                    <a:pt x="13" y="86"/>
                  </a:lnTo>
                  <a:lnTo>
                    <a:pt x="17" y="86"/>
                  </a:lnTo>
                  <a:lnTo>
                    <a:pt x="13" y="86"/>
                  </a:lnTo>
                  <a:lnTo>
                    <a:pt x="709" y="86"/>
                  </a:lnTo>
                  <a:lnTo>
                    <a:pt x="709" y="86"/>
                  </a:lnTo>
                  <a:lnTo>
                    <a:pt x="712" y="89"/>
                  </a:lnTo>
                  <a:lnTo>
                    <a:pt x="715" y="89"/>
                  </a:lnTo>
                  <a:lnTo>
                    <a:pt x="715" y="93"/>
                  </a:lnTo>
                  <a:lnTo>
                    <a:pt x="715" y="93"/>
                  </a:lnTo>
                  <a:lnTo>
                    <a:pt x="719" y="102"/>
                  </a:lnTo>
                  <a:lnTo>
                    <a:pt x="722" y="112"/>
                  </a:lnTo>
                  <a:lnTo>
                    <a:pt x="722" y="126"/>
                  </a:lnTo>
                  <a:lnTo>
                    <a:pt x="725" y="142"/>
                  </a:lnTo>
                  <a:lnTo>
                    <a:pt x="725" y="159"/>
                  </a:lnTo>
                  <a:lnTo>
                    <a:pt x="725" y="175"/>
                  </a:lnTo>
                  <a:lnTo>
                    <a:pt x="722" y="175"/>
                  </a:lnTo>
                  <a:lnTo>
                    <a:pt x="722" y="159"/>
                  </a:lnTo>
                  <a:lnTo>
                    <a:pt x="722" y="142"/>
                  </a:lnTo>
                  <a:lnTo>
                    <a:pt x="725" y="126"/>
                  </a:lnTo>
                  <a:lnTo>
                    <a:pt x="725" y="112"/>
                  </a:lnTo>
                  <a:lnTo>
                    <a:pt x="729" y="102"/>
                  </a:lnTo>
                  <a:lnTo>
                    <a:pt x="732" y="93"/>
                  </a:lnTo>
                  <a:lnTo>
                    <a:pt x="732" y="93"/>
                  </a:lnTo>
                  <a:lnTo>
                    <a:pt x="735" y="89"/>
                  </a:lnTo>
                  <a:lnTo>
                    <a:pt x="735" y="89"/>
                  </a:lnTo>
                  <a:lnTo>
                    <a:pt x="739" y="86"/>
                  </a:lnTo>
                  <a:lnTo>
                    <a:pt x="739" y="86"/>
                  </a:lnTo>
                  <a:lnTo>
                    <a:pt x="1434" y="86"/>
                  </a:lnTo>
                  <a:lnTo>
                    <a:pt x="1430" y="86"/>
                  </a:lnTo>
                  <a:lnTo>
                    <a:pt x="1434" y="86"/>
                  </a:lnTo>
                  <a:lnTo>
                    <a:pt x="1434" y="86"/>
                  </a:lnTo>
                  <a:lnTo>
                    <a:pt x="1437" y="79"/>
                  </a:lnTo>
                  <a:lnTo>
                    <a:pt x="1437" y="79"/>
                  </a:lnTo>
                  <a:lnTo>
                    <a:pt x="1440" y="73"/>
                  </a:lnTo>
                  <a:lnTo>
                    <a:pt x="1440" y="63"/>
                  </a:lnTo>
                  <a:lnTo>
                    <a:pt x="1444" y="50"/>
                  </a:lnTo>
                  <a:lnTo>
                    <a:pt x="1444" y="33"/>
                  </a:lnTo>
                  <a:lnTo>
                    <a:pt x="1444" y="16"/>
                  </a:lnTo>
                  <a:lnTo>
                    <a:pt x="1447" y="0"/>
                  </a:lnTo>
                  <a:lnTo>
                    <a:pt x="14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 name="Rectangle 40"/>
            <p:cNvSpPr>
              <a:spLocks noChangeArrowheads="1"/>
            </p:cNvSpPr>
            <p:nvPr/>
          </p:nvSpPr>
          <p:spPr bwMode="auto">
            <a:xfrm>
              <a:off x="5926138" y="1535382"/>
              <a:ext cx="592138" cy="170164"/>
            </a:xfrm>
            <a:prstGeom prst="rect">
              <a:avLst/>
            </a:prstGeom>
            <a:solidFill>
              <a:srgbClr val="99FF9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 name="Rectangle 42"/>
            <p:cNvSpPr>
              <a:spLocks noChangeArrowheads="1"/>
            </p:cNvSpPr>
            <p:nvPr/>
          </p:nvSpPr>
          <p:spPr bwMode="auto">
            <a:xfrm>
              <a:off x="5926138" y="1535382"/>
              <a:ext cx="592138" cy="170164"/>
            </a:xfrm>
            <a:prstGeom prst="rect">
              <a:avLst/>
            </a:prstGeom>
            <a:solidFill>
              <a:srgbClr val="99FF99"/>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43"/>
            <p:cNvSpPr>
              <a:spLocks noEditPoints="1"/>
            </p:cNvSpPr>
            <p:nvPr/>
          </p:nvSpPr>
          <p:spPr bwMode="auto">
            <a:xfrm>
              <a:off x="5926138" y="1538288"/>
              <a:ext cx="596900" cy="172020"/>
            </a:xfrm>
            <a:custGeom>
              <a:avLst/>
              <a:gdLst/>
              <a:ahLst/>
              <a:cxnLst>
                <a:cxn ang="0">
                  <a:pos x="0" y="0"/>
                </a:cxn>
                <a:cxn ang="0">
                  <a:pos x="0" y="0"/>
                </a:cxn>
                <a:cxn ang="0">
                  <a:pos x="373" y="0"/>
                </a:cxn>
                <a:cxn ang="0">
                  <a:pos x="376" y="0"/>
                </a:cxn>
                <a:cxn ang="0">
                  <a:pos x="376" y="275"/>
                </a:cxn>
                <a:cxn ang="0">
                  <a:pos x="373" y="278"/>
                </a:cxn>
                <a:cxn ang="0">
                  <a:pos x="0" y="278"/>
                </a:cxn>
                <a:cxn ang="0">
                  <a:pos x="0" y="275"/>
                </a:cxn>
                <a:cxn ang="0">
                  <a:pos x="0" y="0"/>
                </a:cxn>
                <a:cxn ang="0">
                  <a:pos x="3" y="275"/>
                </a:cxn>
                <a:cxn ang="0">
                  <a:pos x="0" y="275"/>
                </a:cxn>
                <a:cxn ang="0">
                  <a:pos x="373" y="275"/>
                </a:cxn>
                <a:cxn ang="0">
                  <a:pos x="373" y="275"/>
                </a:cxn>
                <a:cxn ang="0">
                  <a:pos x="373" y="0"/>
                </a:cxn>
                <a:cxn ang="0">
                  <a:pos x="373" y="3"/>
                </a:cxn>
                <a:cxn ang="0">
                  <a:pos x="0" y="3"/>
                </a:cxn>
                <a:cxn ang="0">
                  <a:pos x="3" y="0"/>
                </a:cxn>
                <a:cxn ang="0">
                  <a:pos x="3" y="275"/>
                </a:cxn>
              </a:cxnLst>
              <a:rect l="0" t="0" r="r" b="b"/>
              <a:pathLst>
                <a:path w="376" h="278">
                  <a:moveTo>
                    <a:pt x="0" y="0"/>
                  </a:moveTo>
                  <a:lnTo>
                    <a:pt x="0" y="0"/>
                  </a:lnTo>
                  <a:lnTo>
                    <a:pt x="373" y="0"/>
                  </a:lnTo>
                  <a:lnTo>
                    <a:pt x="376" y="0"/>
                  </a:lnTo>
                  <a:lnTo>
                    <a:pt x="376" y="275"/>
                  </a:lnTo>
                  <a:lnTo>
                    <a:pt x="373" y="278"/>
                  </a:lnTo>
                  <a:lnTo>
                    <a:pt x="0" y="278"/>
                  </a:lnTo>
                  <a:lnTo>
                    <a:pt x="0" y="275"/>
                  </a:lnTo>
                  <a:lnTo>
                    <a:pt x="0" y="0"/>
                  </a:lnTo>
                  <a:close/>
                  <a:moveTo>
                    <a:pt x="3" y="275"/>
                  </a:moveTo>
                  <a:lnTo>
                    <a:pt x="0" y="275"/>
                  </a:lnTo>
                  <a:lnTo>
                    <a:pt x="373" y="275"/>
                  </a:lnTo>
                  <a:lnTo>
                    <a:pt x="373" y="275"/>
                  </a:lnTo>
                  <a:lnTo>
                    <a:pt x="373" y="0"/>
                  </a:lnTo>
                  <a:lnTo>
                    <a:pt x="373" y="3"/>
                  </a:lnTo>
                  <a:lnTo>
                    <a:pt x="0" y="3"/>
                  </a:lnTo>
                  <a:lnTo>
                    <a:pt x="3" y="0"/>
                  </a:lnTo>
                  <a:lnTo>
                    <a:pt x="3" y="2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 name="Rectangle 45"/>
            <p:cNvSpPr>
              <a:spLocks noChangeArrowheads="1"/>
            </p:cNvSpPr>
            <p:nvPr/>
          </p:nvSpPr>
          <p:spPr bwMode="auto">
            <a:xfrm>
              <a:off x="5948361" y="1576275"/>
              <a:ext cx="592922"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B</a:t>
              </a:r>
              <a:r>
                <a:rPr kumimoji="1" lang="ja-JP" altLang="en-US" sz="800" b="0" i="0" u="none" strike="noStrike" cap="none" normalizeH="0" baseline="0" dirty="0" smtClean="0">
                  <a:ln>
                    <a:noFill/>
                  </a:ln>
                  <a:solidFill>
                    <a:srgbClr val="000000"/>
                  </a:solidFill>
                  <a:effectLst/>
                  <a:latin typeface="ＭＳ Ｐゴシック" pitchFamily="50" charset="-128"/>
                  <a:ea typeface="ＭＳ Ｐゴシック" pitchFamily="50" charset="-128"/>
                </a:rPr>
                <a:t>市が</a:t>
              </a: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保険者</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49" name="Rectangle 46"/>
            <p:cNvSpPr>
              <a:spLocks noChangeArrowheads="1"/>
            </p:cNvSpPr>
            <p:nvPr/>
          </p:nvSpPr>
          <p:spPr bwMode="auto">
            <a:xfrm>
              <a:off x="6000760" y="1835714"/>
              <a:ext cx="484107"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Ｂ</a:t>
              </a:r>
              <a:r>
                <a:rPr lang="ja-JP" sz="800" dirty="0" smtClean="0">
                  <a:solidFill>
                    <a:srgbClr val="000000"/>
                  </a:solidFill>
                  <a:latin typeface="ＭＳ Ｐゴシック" pitchFamily="50" charset="-128"/>
                  <a:ea typeface="ＭＳ Ｐゴシック" pitchFamily="50" charset="-128"/>
                </a:rPr>
                <a:t>市</a:t>
              </a:r>
              <a:r>
                <a:rPr lang="ja-JP" altLang="ja-JP" sz="800" dirty="0" smtClean="0">
                  <a:solidFill>
                    <a:srgbClr val="000000"/>
                  </a:solidFill>
                  <a:latin typeface="ＭＳ Ｐゴシック" pitchFamily="50" charset="-128"/>
                  <a:ea typeface="ＭＳ Ｐゴシック" pitchFamily="50" charset="-128"/>
                </a:rPr>
                <a:t>に在住</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50" name="Rectangle 48"/>
            <p:cNvSpPr>
              <a:spLocks noChangeArrowheads="1"/>
            </p:cNvSpPr>
            <p:nvPr/>
          </p:nvSpPr>
          <p:spPr bwMode="auto">
            <a:xfrm>
              <a:off x="5803901" y="1377936"/>
              <a:ext cx="279400" cy="115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rgbClr val="000000"/>
                  </a:solidFill>
                  <a:effectLst/>
                  <a:latin typeface="ＭＳ Ｐゴシック" pitchFamily="50" charset="-128"/>
                  <a:ea typeface="ＭＳ Ｐゴシック" pitchFamily="50" charset="-128"/>
                </a:rPr>
                <a:t>５５歳</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51" name="正方形/長方形 150"/>
            <p:cNvSpPr/>
            <p:nvPr/>
          </p:nvSpPr>
          <p:spPr>
            <a:xfrm>
              <a:off x="5651512" y="1000108"/>
              <a:ext cx="2752723" cy="273050"/>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52" name="直線コネクタ 151"/>
            <p:cNvCxnSpPr/>
            <p:nvPr/>
          </p:nvCxnSpPr>
          <p:spPr>
            <a:xfrm rot="5400000">
              <a:off x="4308979" y="1739382"/>
              <a:ext cx="478416" cy="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153" name="直線コネクタ 152"/>
            <p:cNvCxnSpPr/>
            <p:nvPr/>
          </p:nvCxnSpPr>
          <p:spPr>
            <a:xfrm rot="5400000">
              <a:off x="5687721" y="1733828"/>
              <a:ext cx="467308" cy="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154" name="直線コネクタ 153"/>
            <p:cNvCxnSpPr/>
            <p:nvPr/>
          </p:nvCxnSpPr>
          <p:spPr>
            <a:xfrm rot="5400000">
              <a:off x="6290164" y="1740975"/>
              <a:ext cx="481602" cy="0"/>
            </a:xfrm>
            <a:prstGeom prst="line">
              <a:avLst/>
            </a:prstGeom>
            <a:ln w="9525">
              <a:prstDash val="dash"/>
            </a:ln>
          </p:spPr>
          <p:style>
            <a:lnRef idx="1">
              <a:schemeClr val="dk1"/>
            </a:lnRef>
            <a:fillRef idx="0">
              <a:schemeClr val="dk1"/>
            </a:fillRef>
            <a:effectRef idx="0">
              <a:schemeClr val="dk1"/>
            </a:effectRef>
            <a:fontRef idx="minor">
              <a:schemeClr val="tx1"/>
            </a:fontRef>
          </p:style>
        </p:cxnSp>
      </p:grpSp>
      <p:sp>
        <p:nvSpPr>
          <p:cNvPr id="157" name="テキスト ボックス 28"/>
          <p:cNvSpPr txBox="1">
            <a:spLocks noChangeArrowheads="1"/>
          </p:cNvSpPr>
          <p:nvPr/>
        </p:nvSpPr>
        <p:spPr bwMode="auto">
          <a:xfrm>
            <a:off x="214282" y="1666255"/>
            <a:ext cx="3845848" cy="538609"/>
          </a:xfrm>
          <a:prstGeom prst="rect">
            <a:avLst/>
          </a:prstGeom>
          <a:noFill/>
          <a:ln w="9525">
            <a:noFill/>
            <a:miter lim="800000"/>
            <a:headEnd/>
            <a:tailEnd/>
          </a:ln>
        </p:spPr>
        <p:txBody>
          <a:bodyPr wrap="square">
            <a:spAutoFit/>
          </a:bodyPr>
          <a:lstStyle/>
          <a:p>
            <a:pPr marL="266700" indent="-266700">
              <a:spcAft>
                <a:spcPts val="0"/>
              </a:spcAft>
              <a:defRPr/>
            </a:pPr>
            <a:r>
              <a:rPr lang="ja-JP" altLang="en-US" sz="1200" dirty="0" smtClean="0">
                <a:latin typeface="ＭＳ Ｐゴシック" charset="-128"/>
              </a:rPr>
              <a:t>○</a:t>
            </a:r>
            <a:r>
              <a:rPr lang="ja-JP" altLang="en-US" sz="1200" dirty="0" smtClean="0">
                <a:latin typeface="ＭＳ Ｐゴシック" pitchFamily="50" charset="-128"/>
                <a:ea typeface="ＭＳ Ｐゴシック" pitchFamily="50" charset="-128"/>
              </a:rPr>
              <a:t>「介護人材バンク制度」の創設</a:t>
            </a:r>
            <a:endParaRPr lang="en-US" altLang="ja-JP" sz="1200" dirty="0" smtClean="0">
              <a:latin typeface="ＭＳ Ｐゴシック" pitchFamily="50" charset="-128"/>
              <a:ea typeface="ＭＳ Ｐゴシック" pitchFamily="50" charset="-128"/>
            </a:endParaRPr>
          </a:p>
          <a:p>
            <a:pPr marL="268288" indent="-85725" eaLnBrk="0" hangingPunct="0">
              <a:spcBef>
                <a:spcPts val="600"/>
              </a:spcBef>
              <a:spcAft>
                <a:spcPts val="0"/>
              </a:spcAft>
              <a:defRPr/>
            </a:pPr>
            <a:r>
              <a:rPr lang="ja-JP" altLang="en-US" sz="1200" dirty="0" smtClean="0">
                <a:latin typeface="ＭＳ Ｐ明朝" pitchFamily="18" charset="-128"/>
                <a:ea typeface="ＭＳ Ｐ明朝" pitchFamily="18" charset="-128"/>
              </a:rPr>
              <a:t>　介護福祉士等と福祉事業所運営者をマッチング</a:t>
            </a:r>
            <a:endParaRPr lang="en-US" altLang="ja-JP" sz="1200" dirty="0" smtClean="0">
              <a:latin typeface="ＭＳ Ｐ明朝" pitchFamily="18" charset="-128"/>
              <a:ea typeface="ＭＳ Ｐ明朝" pitchFamily="18" charset="-128"/>
            </a:endParaRPr>
          </a:p>
        </p:txBody>
      </p:sp>
      <p:sp>
        <p:nvSpPr>
          <p:cNvPr id="158" name="正方形/長方形 157"/>
          <p:cNvSpPr/>
          <p:nvPr/>
        </p:nvSpPr>
        <p:spPr>
          <a:xfrm>
            <a:off x="144494" y="2594544"/>
            <a:ext cx="8928100" cy="292629"/>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59" name="正方形/長方形 158"/>
          <p:cNvSpPr/>
          <p:nvPr/>
        </p:nvSpPr>
        <p:spPr>
          <a:xfrm>
            <a:off x="173068" y="2618388"/>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２－４</a:t>
            </a:r>
            <a:endParaRPr lang="ja-JP" altLang="en-US" sz="1400" b="1" dirty="0">
              <a:solidFill>
                <a:schemeClr val="tx1"/>
              </a:solidFill>
              <a:latin typeface="ＭＳ ゴシック" pitchFamily="49" charset="-128"/>
              <a:ea typeface="ＭＳ ゴシック" pitchFamily="49" charset="-128"/>
            </a:endParaRPr>
          </a:p>
        </p:txBody>
      </p:sp>
      <p:sp>
        <p:nvSpPr>
          <p:cNvPr id="160" name="正方形/長方形 159"/>
          <p:cNvSpPr/>
          <p:nvPr/>
        </p:nvSpPr>
        <p:spPr>
          <a:xfrm>
            <a:off x="2066163" y="2617579"/>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大学の地方分散</a:t>
            </a:r>
            <a:r>
              <a:rPr lang="en-US" altLang="ja-JP" sz="1400" dirty="0" smtClean="0">
                <a:solidFill>
                  <a:schemeClr val="tx1"/>
                </a:solidFill>
              </a:rPr>
              <a:t>	</a:t>
            </a:r>
            <a:endParaRPr lang="ja-JP" altLang="en-US" sz="1400" dirty="0">
              <a:solidFill>
                <a:schemeClr val="tx1"/>
              </a:solidFill>
            </a:endParaRPr>
          </a:p>
        </p:txBody>
      </p:sp>
      <p:sp>
        <p:nvSpPr>
          <p:cNvPr id="161" name="正方形/長方形 160"/>
          <p:cNvSpPr/>
          <p:nvPr/>
        </p:nvSpPr>
        <p:spPr>
          <a:xfrm>
            <a:off x="260350" y="2897839"/>
            <a:ext cx="8669368" cy="1291376"/>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162" name="テキスト ボックス 28"/>
          <p:cNvSpPr txBox="1">
            <a:spLocks noChangeArrowheads="1"/>
          </p:cNvSpPr>
          <p:nvPr/>
        </p:nvSpPr>
        <p:spPr bwMode="auto">
          <a:xfrm>
            <a:off x="4867275" y="3991564"/>
            <a:ext cx="4276725" cy="553998"/>
          </a:xfrm>
          <a:prstGeom prst="rect">
            <a:avLst/>
          </a:prstGeom>
          <a:noFill/>
          <a:ln w="9525">
            <a:noFill/>
            <a:miter lim="800000"/>
            <a:headEnd/>
            <a:tailEnd/>
          </a:ln>
        </p:spPr>
        <p:txBody>
          <a:bodyPr wrap="square">
            <a:spAutoFit/>
          </a:bodyPr>
          <a:lstStyle/>
          <a:p>
            <a:pPr>
              <a:lnSpc>
                <a:spcPts val="1800"/>
              </a:lnSpc>
              <a:defRPr/>
            </a:pPr>
            <a:endParaRPr lang="en-US" altLang="ja-JP" sz="1200" dirty="0" smtClean="0">
              <a:latin typeface="ＭＳ Ｐ明朝" pitchFamily="18" charset="-128"/>
              <a:ea typeface="ＭＳ Ｐ明朝" pitchFamily="18" charset="-128"/>
            </a:endParaRPr>
          </a:p>
          <a:p>
            <a:pPr>
              <a:lnSpc>
                <a:spcPts val="1800"/>
              </a:lnSpc>
              <a:defRPr/>
            </a:pPr>
            <a:endParaRPr lang="en-US" altLang="ja-JP" sz="1200" dirty="0" smtClean="0">
              <a:latin typeface="ＭＳ Ｐ明朝" pitchFamily="18" charset="-128"/>
              <a:ea typeface="ＭＳ Ｐ明朝" pitchFamily="18" charset="-128"/>
            </a:endParaRPr>
          </a:p>
        </p:txBody>
      </p:sp>
      <p:sp>
        <p:nvSpPr>
          <p:cNvPr id="163" name="テキスト ボックス 162"/>
          <p:cNvSpPr txBox="1"/>
          <p:nvPr/>
        </p:nvSpPr>
        <p:spPr>
          <a:xfrm>
            <a:off x="251520" y="2924944"/>
            <a:ext cx="8535322" cy="1123384"/>
          </a:xfrm>
          <a:prstGeom prst="rect">
            <a:avLst/>
          </a:prstGeom>
          <a:noFill/>
        </p:spPr>
        <p:txBody>
          <a:bodyPr wrap="square" rtlCol="0">
            <a:spAutoFit/>
          </a:bodyPr>
          <a:lstStyle/>
          <a:p>
            <a:pPr indent="-266700">
              <a:spcBef>
                <a:spcPts val="0"/>
              </a:spcBef>
              <a:spcAft>
                <a:spcPts val="0"/>
              </a:spcAft>
              <a:defRPr/>
            </a:pPr>
            <a:endParaRPr lang="en-US" altLang="ja-JP" sz="200" dirty="0" smtClean="0">
              <a:latin typeface="ＭＳ Ｐ明朝" pitchFamily="18" charset="-128"/>
              <a:ea typeface="ＭＳ Ｐ明朝" pitchFamily="18" charset="-128"/>
            </a:endParaRPr>
          </a:p>
          <a:p>
            <a:pPr indent="-266700">
              <a:spcBef>
                <a:spcPts val="0"/>
              </a:spcBef>
              <a:spcAft>
                <a:spcPts val="0"/>
              </a:spcAft>
              <a:defRPr/>
            </a:pPr>
            <a:r>
              <a:rPr lang="ja-JP" altLang="en-US" sz="1200" dirty="0" smtClean="0">
                <a:latin typeface="ＭＳ Ｐゴシック" charset="-128"/>
              </a:rPr>
              <a:t>○</a:t>
            </a:r>
            <a:r>
              <a:rPr lang="ja-JP" altLang="en-US" sz="1200" dirty="0" smtClean="0">
                <a:latin typeface="ＭＳ Ｐゴシック" pitchFamily="50" charset="-128"/>
                <a:ea typeface="ＭＳ Ｐゴシック" pitchFamily="50" charset="-128"/>
              </a:rPr>
              <a:t>大学の地方分散に向けた大学の機能分化および大学定員の見直し　</a:t>
            </a:r>
            <a:endParaRPr lang="en-US" altLang="ja-JP" sz="1200" dirty="0" smtClean="0">
              <a:latin typeface="ＭＳ Ｐゴシック" pitchFamily="50" charset="-128"/>
              <a:ea typeface="ＭＳ Ｐゴシック" pitchFamily="50" charset="-128"/>
            </a:endParaRP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都市部の大学の地方キャンパスの設置　（国立大学の運営費交付金等における「地方分散枠」の創設）　など</a:t>
            </a:r>
            <a:endParaRPr lang="en-US" altLang="ja-JP" sz="1200" dirty="0" smtClean="0">
              <a:latin typeface="ＭＳ Ｐ明朝" pitchFamily="18" charset="-128"/>
              <a:ea typeface="ＭＳ Ｐ明朝" pitchFamily="18" charset="-128"/>
            </a:endParaRPr>
          </a:p>
          <a:p>
            <a:pPr indent="-266700">
              <a:spcBef>
                <a:spcPts val="0"/>
              </a:spcBef>
              <a:spcAft>
                <a:spcPts val="0"/>
              </a:spcAft>
              <a:defRPr/>
            </a:pPr>
            <a:endParaRPr lang="en-US" altLang="ja-JP" sz="1200" dirty="0" smtClean="0">
              <a:latin typeface="ＭＳ Ｐゴシック" charset="-128"/>
            </a:endParaRPr>
          </a:p>
          <a:p>
            <a:pPr indent="-266700">
              <a:spcBef>
                <a:spcPts val="0"/>
              </a:spcBef>
              <a:spcAft>
                <a:spcPts val="0"/>
              </a:spcAft>
              <a:defRPr/>
            </a:pPr>
            <a:r>
              <a:rPr lang="ja-JP" altLang="en-US" sz="1200" dirty="0" smtClean="0">
                <a:latin typeface="ＭＳ Ｐゴシック" charset="-128"/>
              </a:rPr>
              <a:t>○</a:t>
            </a:r>
            <a:r>
              <a:rPr lang="ja-JP" altLang="en-US" sz="1200" dirty="0" smtClean="0">
                <a:latin typeface="+mj-ea"/>
              </a:rPr>
              <a:t>都市部の大学の定員減と地方の大学の定員増</a:t>
            </a:r>
            <a:endParaRPr lang="en-US" altLang="ja-JP" sz="1200" dirty="0" smtClean="0">
              <a:latin typeface="+mj-ea"/>
            </a:endParaRPr>
          </a:p>
          <a:p>
            <a:pPr marL="358775" indent="-177800" eaLnBrk="0" hangingPunct="0">
              <a:spcBef>
                <a:spcPts val="300"/>
              </a:spcBef>
              <a:spcAft>
                <a:spcPts val="0"/>
              </a:spcAft>
              <a:defRPr/>
            </a:pPr>
            <a:r>
              <a:rPr lang="ja-JP" altLang="en-US" sz="1200" dirty="0" smtClean="0">
                <a:latin typeface="ＭＳ Ｐ明朝" pitchFamily="18" charset="-128"/>
                <a:ea typeface="ＭＳ Ｐ明朝" pitchFamily="18" charset="-128"/>
              </a:rPr>
              <a:t>　工業系、農学系など、地方に研究資源が豊富にある学部・学科の定員の見直し</a:t>
            </a:r>
            <a:endParaRPr lang="en-US" altLang="ja-JP" sz="1200" dirty="0" smtClean="0">
              <a:latin typeface="ＭＳ Ｐ明朝" pitchFamily="18" charset="-128"/>
              <a:ea typeface="ＭＳ Ｐ明朝" pitchFamily="18" charset="-128"/>
            </a:endParaRPr>
          </a:p>
        </p:txBody>
      </p:sp>
      <p:grpSp>
        <p:nvGrpSpPr>
          <p:cNvPr id="164" name="グループ化 163"/>
          <p:cNvGrpSpPr/>
          <p:nvPr/>
        </p:nvGrpSpPr>
        <p:grpSpPr>
          <a:xfrm>
            <a:off x="5714976" y="5072074"/>
            <a:ext cx="3357618" cy="1459960"/>
            <a:chOff x="5286380" y="2143116"/>
            <a:chExt cx="3643370" cy="1584210"/>
          </a:xfrm>
        </p:grpSpPr>
        <p:sp>
          <p:nvSpPr>
            <p:cNvPr id="165" name="正方形/長方形 164"/>
            <p:cNvSpPr/>
            <p:nvPr/>
          </p:nvSpPr>
          <p:spPr>
            <a:xfrm>
              <a:off x="7869067" y="3535185"/>
              <a:ext cx="785818" cy="182246"/>
            </a:xfrm>
            <a:prstGeom prst="rect">
              <a:avLst/>
            </a:prstGeom>
            <a:solidFill>
              <a:srgbClr val="FFCC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5829005" y="3524250"/>
              <a:ext cx="1007731" cy="184422"/>
            </a:xfrm>
            <a:prstGeom prst="rect">
              <a:avLst/>
            </a:prstGeom>
            <a:solidFill>
              <a:srgbClr val="FFCC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7" name="Picture 2" descr="エンジェル税制の仕組みについて"/>
            <p:cNvPicPr>
              <a:picLocks noChangeAspect="1" noChangeArrowheads="1"/>
            </p:cNvPicPr>
            <p:nvPr/>
          </p:nvPicPr>
          <p:blipFill>
            <a:blip r:embed="rId2" cstate="screen">
              <a:lum bright="-10000" contrast="20000"/>
            </a:blip>
            <a:srcRect/>
            <a:stretch>
              <a:fillRect/>
            </a:stretch>
          </p:blipFill>
          <p:spPr bwMode="auto">
            <a:xfrm>
              <a:off x="5286380" y="2143116"/>
              <a:ext cx="3643370" cy="1183615"/>
            </a:xfrm>
            <a:prstGeom prst="rect">
              <a:avLst/>
            </a:prstGeom>
            <a:noFill/>
          </p:spPr>
        </p:pic>
        <p:sp>
          <p:nvSpPr>
            <p:cNvPr id="168" name="正方形/長方形 167"/>
            <p:cNvSpPr/>
            <p:nvPr/>
          </p:nvSpPr>
          <p:spPr>
            <a:xfrm>
              <a:off x="5429256" y="3333750"/>
              <a:ext cx="336001" cy="178544"/>
            </a:xfrm>
            <a:prstGeom prst="rect">
              <a:avLst/>
            </a:prstGeom>
            <a:solidFill>
              <a:srgbClr val="FFCC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p:cNvSpPr/>
            <p:nvPr/>
          </p:nvSpPr>
          <p:spPr>
            <a:xfrm>
              <a:off x="5362504" y="3035996"/>
              <a:ext cx="466794" cy="477053"/>
            </a:xfrm>
            <a:prstGeom prst="rect">
              <a:avLst/>
            </a:prstGeom>
          </p:spPr>
          <p:txBody>
            <a:bodyPr wrap="none">
              <a:spAutoFit/>
            </a:bodyPr>
            <a:lstStyle/>
            <a:p>
              <a:pPr>
                <a:lnSpc>
                  <a:spcPts val="1000"/>
                </a:lnSpc>
                <a:defRPr/>
              </a:pPr>
              <a:r>
                <a:rPr lang="ja-JP" altLang="en-US" sz="1100" dirty="0" smtClean="0">
                  <a:latin typeface="+mn-ea"/>
                  <a:ea typeface="+mn-ea"/>
                </a:rPr>
                <a:t>個人</a:t>
              </a:r>
              <a:endParaRPr lang="en-US" altLang="ja-JP" sz="1100" dirty="0" smtClean="0">
                <a:latin typeface="+mn-ea"/>
                <a:ea typeface="+mn-ea"/>
              </a:endParaRPr>
            </a:p>
            <a:p>
              <a:pPr>
                <a:lnSpc>
                  <a:spcPts val="1000"/>
                </a:lnSpc>
                <a:defRPr/>
              </a:pPr>
              <a:r>
                <a:rPr lang="ja-JP" altLang="en-US" sz="1100" dirty="0" smtClean="0">
                  <a:latin typeface="+mn-ea"/>
                  <a:ea typeface="+mn-ea"/>
                </a:rPr>
                <a:t>　＋</a:t>
              </a:r>
              <a:endParaRPr lang="en-US" altLang="ja-JP" sz="1100" dirty="0" smtClean="0">
                <a:latin typeface="+mn-ea"/>
                <a:ea typeface="+mn-ea"/>
              </a:endParaRPr>
            </a:p>
            <a:p>
              <a:pPr>
                <a:lnSpc>
                  <a:spcPts val="1000"/>
                </a:lnSpc>
                <a:defRPr/>
              </a:pPr>
              <a:r>
                <a:rPr lang="ja-JP" altLang="en-US" sz="1100" dirty="0" smtClean="0">
                  <a:latin typeface="+mn-ea"/>
                  <a:ea typeface="+mn-ea"/>
                </a:rPr>
                <a:t>法人</a:t>
              </a:r>
              <a:endParaRPr lang="en-US" altLang="ja-JP" sz="1100" dirty="0">
                <a:latin typeface="+mn-ea"/>
                <a:ea typeface="+mn-ea"/>
              </a:endParaRPr>
            </a:p>
          </p:txBody>
        </p:sp>
        <p:sp>
          <p:nvSpPr>
            <p:cNvPr id="170" name="正方形/長方形 169"/>
            <p:cNvSpPr/>
            <p:nvPr/>
          </p:nvSpPr>
          <p:spPr>
            <a:xfrm>
              <a:off x="5751487" y="3243566"/>
              <a:ext cx="1172116" cy="477054"/>
            </a:xfrm>
            <a:prstGeom prst="rect">
              <a:avLst/>
            </a:prstGeom>
          </p:spPr>
          <p:txBody>
            <a:bodyPr wrap="none">
              <a:spAutoFit/>
            </a:bodyPr>
            <a:lstStyle/>
            <a:p>
              <a:pPr algn="ctr">
                <a:lnSpc>
                  <a:spcPts val="1000"/>
                </a:lnSpc>
                <a:defRPr/>
              </a:pPr>
              <a:r>
                <a:rPr lang="ja-JP" altLang="en-US" sz="1100" dirty="0" smtClean="0">
                  <a:latin typeface="+mn-ea"/>
                  <a:ea typeface="+mn-ea"/>
                </a:rPr>
                <a:t>所得控除</a:t>
              </a:r>
              <a:endParaRPr lang="en-US" altLang="ja-JP" sz="1100" dirty="0" smtClean="0">
                <a:latin typeface="+mn-ea"/>
                <a:ea typeface="+mn-ea"/>
              </a:endParaRPr>
            </a:p>
            <a:p>
              <a:pPr algn="ctr">
                <a:lnSpc>
                  <a:spcPts val="1000"/>
                </a:lnSpc>
                <a:defRPr/>
              </a:pPr>
              <a:r>
                <a:rPr lang="ja-JP" altLang="en-US" sz="1100" dirty="0" smtClean="0">
                  <a:latin typeface="+mn-ea"/>
                  <a:ea typeface="+mn-ea"/>
                </a:rPr>
                <a:t>＋</a:t>
              </a:r>
              <a:endParaRPr lang="en-US" altLang="ja-JP" sz="1100" dirty="0" smtClean="0">
                <a:latin typeface="+mn-ea"/>
                <a:ea typeface="+mn-ea"/>
              </a:endParaRPr>
            </a:p>
            <a:p>
              <a:pPr algn="ctr">
                <a:lnSpc>
                  <a:spcPts val="1000"/>
                </a:lnSpc>
                <a:defRPr/>
              </a:pPr>
              <a:r>
                <a:rPr lang="ja-JP" altLang="en-US" sz="1100" dirty="0" smtClean="0">
                  <a:latin typeface="+mn-ea"/>
                  <a:ea typeface="+mn-ea"/>
                </a:rPr>
                <a:t>税額控除（法人）</a:t>
              </a:r>
              <a:endParaRPr lang="en-US" altLang="ja-JP" sz="1100" dirty="0" smtClean="0">
                <a:latin typeface="+mn-ea"/>
                <a:ea typeface="+mn-ea"/>
              </a:endParaRPr>
            </a:p>
          </p:txBody>
        </p:sp>
        <p:sp>
          <p:nvSpPr>
            <p:cNvPr id="171" name="正方形/長方形 170"/>
            <p:cNvSpPr/>
            <p:nvPr/>
          </p:nvSpPr>
          <p:spPr>
            <a:xfrm>
              <a:off x="7827964" y="3250272"/>
              <a:ext cx="889987" cy="477054"/>
            </a:xfrm>
            <a:prstGeom prst="rect">
              <a:avLst/>
            </a:prstGeom>
          </p:spPr>
          <p:txBody>
            <a:bodyPr wrap="none">
              <a:spAutoFit/>
            </a:bodyPr>
            <a:lstStyle/>
            <a:p>
              <a:pPr algn="ctr">
                <a:lnSpc>
                  <a:spcPts val="1000"/>
                </a:lnSpc>
                <a:defRPr/>
              </a:pPr>
              <a:r>
                <a:rPr lang="ja-JP" altLang="en-US" sz="1100" dirty="0" smtClean="0">
                  <a:latin typeface="+mn-ea"/>
                  <a:ea typeface="+mn-ea"/>
                </a:rPr>
                <a:t>所得控除</a:t>
              </a:r>
              <a:endParaRPr lang="en-US" altLang="ja-JP" sz="1100" dirty="0" smtClean="0">
                <a:latin typeface="+mn-ea"/>
                <a:ea typeface="+mn-ea"/>
              </a:endParaRPr>
            </a:p>
            <a:p>
              <a:pPr algn="ctr">
                <a:lnSpc>
                  <a:spcPts val="1000"/>
                </a:lnSpc>
                <a:defRPr/>
              </a:pPr>
              <a:r>
                <a:rPr lang="ja-JP" altLang="en-US" sz="1100" dirty="0" smtClean="0">
                  <a:latin typeface="+mn-ea"/>
                  <a:ea typeface="+mn-ea"/>
                </a:rPr>
                <a:t>＋</a:t>
              </a:r>
              <a:endParaRPr lang="en-US" altLang="ja-JP" sz="1100" dirty="0" smtClean="0">
                <a:latin typeface="+mn-ea"/>
                <a:ea typeface="+mn-ea"/>
              </a:endParaRPr>
            </a:p>
            <a:p>
              <a:pPr algn="ctr">
                <a:lnSpc>
                  <a:spcPts val="1000"/>
                </a:lnSpc>
                <a:defRPr/>
              </a:pPr>
              <a:r>
                <a:rPr lang="ja-JP" altLang="en-US" sz="1100" dirty="0" smtClean="0">
                  <a:latin typeface="+mn-ea"/>
                  <a:ea typeface="+mn-ea"/>
                </a:rPr>
                <a:t>売却益減税</a:t>
              </a:r>
              <a:endParaRPr lang="en-US" altLang="ja-JP" sz="1100" dirty="0" smtClean="0">
                <a:latin typeface="+mn-ea"/>
                <a:ea typeface="+mn-ea"/>
              </a:endParaRPr>
            </a:p>
          </p:txBody>
        </p:sp>
        <p:sp>
          <p:nvSpPr>
            <p:cNvPr id="172" name="正方形/長方形 171"/>
            <p:cNvSpPr/>
            <p:nvPr/>
          </p:nvSpPr>
          <p:spPr>
            <a:xfrm>
              <a:off x="6858017" y="3050537"/>
              <a:ext cx="908932" cy="303431"/>
            </a:xfrm>
            <a:prstGeom prst="rect">
              <a:avLst/>
            </a:prstGeom>
            <a:solidFill>
              <a:srgbClr val="FFCC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900" dirty="0" smtClean="0">
                  <a:solidFill>
                    <a:schemeClr val="tx1"/>
                  </a:solidFill>
                  <a:latin typeface="+mn-ea"/>
                </a:rPr>
                <a:t>若者が代表</a:t>
              </a:r>
              <a:endParaRPr kumimoji="1" lang="en-US" altLang="ja-JP" sz="900" dirty="0" smtClean="0">
                <a:solidFill>
                  <a:schemeClr val="tx1"/>
                </a:solidFill>
                <a:latin typeface="+mn-ea"/>
              </a:endParaRPr>
            </a:p>
            <a:p>
              <a:pPr algn="ctr"/>
              <a:r>
                <a:rPr kumimoji="1" lang="ja-JP" altLang="en-US" sz="900" dirty="0" smtClean="0">
                  <a:solidFill>
                    <a:schemeClr val="tx1"/>
                  </a:solidFill>
                  <a:latin typeface="+mn-ea"/>
                </a:rPr>
                <a:t>本社が地方圏等</a:t>
              </a:r>
              <a:endParaRPr kumimoji="1" lang="ja-JP" altLang="en-US" sz="900" dirty="0">
                <a:solidFill>
                  <a:schemeClr val="tx1"/>
                </a:solidFill>
                <a:latin typeface="+mn-ea"/>
              </a:endParaRPr>
            </a:p>
          </p:txBody>
        </p:sp>
      </p:grpSp>
      <p:sp>
        <p:nvSpPr>
          <p:cNvPr id="173" name="正方形/長方形 172"/>
          <p:cNvSpPr/>
          <p:nvPr/>
        </p:nvSpPr>
        <p:spPr>
          <a:xfrm>
            <a:off x="215870" y="4563303"/>
            <a:ext cx="8785286" cy="2057842"/>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174" name="テキスト ボックス 28"/>
          <p:cNvSpPr txBox="1">
            <a:spLocks noChangeArrowheads="1"/>
          </p:cNvSpPr>
          <p:nvPr/>
        </p:nvSpPr>
        <p:spPr bwMode="auto">
          <a:xfrm>
            <a:off x="214282" y="4584221"/>
            <a:ext cx="4572032" cy="646331"/>
          </a:xfrm>
          <a:prstGeom prst="rect">
            <a:avLst/>
          </a:prstGeom>
          <a:noFill/>
          <a:ln w="9525">
            <a:noFill/>
            <a:miter lim="800000"/>
            <a:headEnd/>
            <a:tailEnd/>
          </a:ln>
        </p:spPr>
        <p:txBody>
          <a:bodyPr wrap="square">
            <a:spAutoFit/>
          </a:bodyPr>
          <a:lstStyle/>
          <a:p>
            <a:pPr marL="177800" indent="-266700">
              <a:spcBef>
                <a:spcPts val="0"/>
              </a:spcBef>
              <a:spcAft>
                <a:spcPts val="0"/>
              </a:spcAft>
              <a:defRPr/>
            </a:pPr>
            <a:r>
              <a:rPr lang="ja-JP" altLang="en-US" sz="1200" dirty="0">
                <a:latin typeface="ＭＳ Ｐゴシック" charset="-128"/>
              </a:rPr>
              <a:t>○</a:t>
            </a:r>
            <a:r>
              <a:rPr lang="ja-JP" altLang="en-US" sz="1200" dirty="0" smtClean="0">
                <a:latin typeface="ＭＳ Ｐゴシック" pitchFamily="50" charset="-128"/>
                <a:ea typeface="ＭＳ Ｐゴシック" pitchFamily="50" charset="-128"/>
              </a:rPr>
              <a:t>地方就職支援制度の創設</a:t>
            </a:r>
            <a:endParaRPr lang="en-US" altLang="ja-JP" sz="1200" dirty="0" smtClean="0">
              <a:latin typeface="ＭＳ Ｐゴシック" pitchFamily="50" charset="-128"/>
              <a:ea typeface="ＭＳ Ｐゴシック" pitchFamily="50" charset="-128"/>
            </a:endParaRPr>
          </a:p>
          <a:p>
            <a:pPr marL="358775" indent="-177800" eaLnBrk="0" hangingPunct="0">
              <a:spcBef>
                <a:spcPts val="0"/>
              </a:spcBef>
              <a:spcAft>
                <a:spcPts val="0"/>
              </a:spcAft>
              <a:defRPr/>
            </a:pPr>
            <a:r>
              <a:rPr lang="ja-JP" altLang="en-US" sz="1200" dirty="0" smtClean="0">
                <a:latin typeface="ＭＳ Ｐ明朝" pitchFamily="18" charset="-128"/>
                <a:ea typeface="ＭＳ Ｐ明朝" pitchFamily="18" charset="-128"/>
              </a:rPr>
              <a:t>　　地方圏等の企業に就職した新規学卒者に対する国の独立行政法人の奨学金返還を免除　</a:t>
            </a:r>
            <a:endParaRPr lang="en-US" altLang="ja-JP" sz="1200" dirty="0" smtClean="0">
              <a:latin typeface="ＭＳ Ｐ明朝" pitchFamily="18" charset="-128"/>
              <a:ea typeface="ＭＳ Ｐ明朝" pitchFamily="18" charset="-128"/>
            </a:endParaRPr>
          </a:p>
        </p:txBody>
      </p:sp>
      <p:grpSp>
        <p:nvGrpSpPr>
          <p:cNvPr id="176" name="グループ化 92"/>
          <p:cNvGrpSpPr/>
          <p:nvPr/>
        </p:nvGrpSpPr>
        <p:grpSpPr>
          <a:xfrm>
            <a:off x="285720" y="5155725"/>
            <a:ext cx="3345425" cy="1465420"/>
            <a:chOff x="1225550" y="4906963"/>
            <a:chExt cx="4040887" cy="1942635"/>
          </a:xfrm>
        </p:grpSpPr>
        <p:pic>
          <p:nvPicPr>
            <p:cNvPr id="177" name="グラフ 1"/>
            <p:cNvPicPr>
              <a:picLocks noChangeArrowheads="1"/>
            </p:cNvPicPr>
            <p:nvPr/>
          </p:nvPicPr>
          <p:blipFill>
            <a:blip r:embed="rId3" cstate="screen"/>
            <a:srcRect l="-1971" t="-3509" r="-11720" b="-4607"/>
            <a:stretch>
              <a:fillRect/>
            </a:stretch>
          </p:blipFill>
          <p:spPr bwMode="auto">
            <a:xfrm>
              <a:off x="1225550" y="4906963"/>
              <a:ext cx="3039129" cy="1942635"/>
            </a:xfrm>
            <a:prstGeom prst="rect">
              <a:avLst/>
            </a:prstGeom>
            <a:noFill/>
            <a:ln w="9525">
              <a:noFill/>
              <a:miter lim="800000"/>
              <a:headEnd/>
              <a:tailEnd/>
            </a:ln>
          </p:spPr>
        </p:pic>
        <p:sp>
          <p:nvSpPr>
            <p:cNvPr id="178" name="Rectangle 7"/>
            <p:cNvSpPr>
              <a:spLocks noChangeArrowheads="1"/>
            </p:cNvSpPr>
            <p:nvPr/>
          </p:nvSpPr>
          <p:spPr bwMode="auto">
            <a:xfrm>
              <a:off x="1563922" y="6104305"/>
              <a:ext cx="1399063" cy="60413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三大都市圏</a:t>
              </a:r>
            </a:p>
            <a:p>
              <a:pPr marL="0" marR="0" lvl="0" indent="0" algn="ctr" defTabSz="914400" rtl="0" eaLnBrk="1" fontAlgn="base" latinLnBrk="0" hangingPunct="1">
                <a:lnSpc>
                  <a:spcPct val="96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ゴシック" pitchFamily="49" charset="-128"/>
                  <a:ea typeface="ＭＳ ゴシック" pitchFamily="49" charset="-128"/>
                </a:rPr>
                <a:t>31</a:t>
              </a: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79" name="Rectangle 8"/>
            <p:cNvSpPr>
              <a:spLocks noChangeArrowheads="1"/>
            </p:cNvSpPr>
            <p:nvPr/>
          </p:nvSpPr>
          <p:spPr bwMode="auto">
            <a:xfrm>
              <a:off x="2870450" y="6112707"/>
              <a:ext cx="1399063" cy="60413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三大都市圏</a:t>
              </a:r>
            </a:p>
            <a:p>
              <a:pPr marL="0" marR="0" lvl="0" indent="0" algn="ctr" defTabSz="914400" rtl="0" eaLnBrk="1" fontAlgn="base" latinLnBrk="0" hangingPunct="1">
                <a:lnSpc>
                  <a:spcPct val="96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ゴシック" pitchFamily="49" charset="-128"/>
                  <a:ea typeface="ＭＳ ゴシック" pitchFamily="49" charset="-128"/>
                </a:rPr>
                <a:t>44</a:t>
              </a: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80" name="Rectangle 9"/>
            <p:cNvSpPr>
              <a:spLocks noChangeArrowheads="1"/>
            </p:cNvSpPr>
            <p:nvPr/>
          </p:nvSpPr>
          <p:spPr bwMode="auto">
            <a:xfrm>
              <a:off x="1574280" y="5257343"/>
              <a:ext cx="1399063" cy="60413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地方</a:t>
              </a:r>
            </a:p>
            <a:p>
              <a:pPr marL="0" marR="0" lvl="0" indent="0" algn="ctr" defTabSz="914400" rtl="0" eaLnBrk="1" fontAlgn="base" latinLnBrk="0" hangingPunct="1">
                <a:lnSpc>
                  <a:spcPct val="96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ゴシック" pitchFamily="49" charset="-128"/>
                  <a:ea typeface="ＭＳ ゴシック" pitchFamily="49" charset="-128"/>
                </a:rPr>
                <a:t>69</a:t>
              </a: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81" name="Rectangle 10"/>
            <p:cNvSpPr>
              <a:spLocks noChangeArrowheads="1"/>
            </p:cNvSpPr>
            <p:nvPr/>
          </p:nvSpPr>
          <p:spPr bwMode="auto">
            <a:xfrm>
              <a:off x="2862854" y="5250621"/>
              <a:ext cx="1399063" cy="60413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地方</a:t>
              </a:r>
            </a:p>
            <a:p>
              <a:pPr marL="0" marR="0" lvl="0" indent="0" algn="ctr" defTabSz="914400" rtl="0" eaLnBrk="1" fontAlgn="base" latinLnBrk="0" hangingPunct="1">
                <a:lnSpc>
                  <a:spcPct val="96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ゴシック" pitchFamily="49" charset="-128"/>
                  <a:ea typeface="ＭＳ ゴシック" pitchFamily="49" charset="-128"/>
                </a:rPr>
                <a:t>56</a:t>
              </a: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cxnSp>
          <p:nvCxnSpPr>
            <p:cNvPr id="182" name="AutoShape 11"/>
            <p:cNvCxnSpPr>
              <a:cxnSpLocks noChangeShapeType="1"/>
            </p:cNvCxnSpPr>
            <p:nvPr/>
          </p:nvCxnSpPr>
          <p:spPr bwMode="auto">
            <a:xfrm flipH="1">
              <a:off x="2598372" y="5879961"/>
              <a:ext cx="1419089" cy="0"/>
            </a:xfrm>
            <a:prstGeom prst="straightConnector1">
              <a:avLst/>
            </a:prstGeom>
            <a:noFill/>
            <a:ln w="9525">
              <a:solidFill>
                <a:srgbClr val="000000"/>
              </a:solidFill>
              <a:prstDash val="dash"/>
              <a:round/>
              <a:headEnd/>
              <a:tailEnd/>
            </a:ln>
            <a:effectLst/>
          </p:spPr>
        </p:cxnSp>
        <p:cxnSp>
          <p:nvCxnSpPr>
            <p:cNvPr id="183" name="AutoShape 12"/>
            <p:cNvCxnSpPr>
              <a:cxnSpLocks noChangeShapeType="1"/>
            </p:cNvCxnSpPr>
            <p:nvPr/>
          </p:nvCxnSpPr>
          <p:spPr bwMode="auto">
            <a:xfrm flipH="1">
              <a:off x="2598372" y="6081618"/>
              <a:ext cx="1419089" cy="0"/>
            </a:xfrm>
            <a:prstGeom prst="straightConnector1">
              <a:avLst/>
            </a:prstGeom>
            <a:noFill/>
            <a:ln w="9525">
              <a:solidFill>
                <a:srgbClr val="000000"/>
              </a:solidFill>
              <a:prstDash val="dash"/>
              <a:round/>
              <a:headEnd/>
              <a:tailEnd/>
            </a:ln>
            <a:effectLst/>
          </p:spPr>
        </p:cxnSp>
        <p:cxnSp>
          <p:nvCxnSpPr>
            <p:cNvPr id="184" name="AutoShape 13"/>
            <p:cNvCxnSpPr>
              <a:cxnSpLocks noChangeShapeType="1"/>
            </p:cNvCxnSpPr>
            <p:nvPr/>
          </p:nvCxnSpPr>
          <p:spPr bwMode="auto">
            <a:xfrm>
              <a:off x="3988457" y="5867357"/>
              <a:ext cx="0" cy="214261"/>
            </a:xfrm>
            <a:prstGeom prst="straightConnector1">
              <a:avLst/>
            </a:prstGeom>
            <a:noFill/>
            <a:ln w="9525">
              <a:solidFill>
                <a:srgbClr val="000000"/>
              </a:solidFill>
              <a:round/>
              <a:headEnd type="triangle" w="sm" len="sm"/>
              <a:tailEnd type="triangle" w="sm" len="sm"/>
            </a:ln>
          </p:spPr>
        </p:cxnSp>
        <p:sp>
          <p:nvSpPr>
            <p:cNvPr id="185" name="Text Box 14"/>
            <p:cNvSpPr txBox="1">
              <a:spLocks noChangeArrowheads="1"/>
            </p:cNvSpPr>
            <p:nvPr/>
          </p:nvSpPr>
          <p:spPr bwMode="auto">
            <a:xfrm>
              <a:off x="4245660" y="5743089"/>
              <a:ext cx="1020777" cy="742346"/>
            </a:xfrm>
            <a:prstGeom prst="rect">
              <a:avLst/>
            </a:prstGeom>
            <a:solidFill>
              <a:srgbClr val="FFFFFF"/>
            </a:solidFill>
            <a:ln w="3175">
              <a:noFill/>
              <a:miter lim="800000"/>
              <a:headEnd/>
              <a:tailEnd/>
            </a:ln>
          </p:spPr>
          <p:txBody>
            <a:bodyPr vert="horz" wrap="square" lIns="74295" tIns="8890" rIns="0" bIns="8890" numCol="1" anchor="t" anchorCtr="0" compatLnSpc="1">
              <a:prstTxWarp prst="textNoShape">
                <a:avLst/>
              </a:prstTxWarp>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Century" pitchFamily="18" charset="0"/>
                  <a:ea typeface="ＭＳ 明朝" pitchFamily="17" charset="-128"/>
                </a:rPr>
                <a:t>13</a:t>
              </a:r>
              <a:r>
                <a:rPr kumimoji="1" lang="ja-JP" altLang="en-US" sz="1100" b="0" i="0" u="none" strike="noStrike" cap="none" normalizeH="0" baseline="0" dirty="0" smtClean="0">
                  <a:ln>
                    <a:noFill/>
                  </a:ln>
                  <a:solidFill>
                    <a:schemeClr val="tx1"/>
                  </a:solidFill>
                  <a:effectLst/>
                  <a:latin typeface="Century" pitchFamily="18" charset="0"/>
                  <a:ea typeface="ＭＳ 明朝" pitchFamily="17" charset="-128"/>
                </a:rPr>
                <a:t>ポイントの差</a:t>
              </a:r>
              <a:endParaRPr kumimoji="1" lang="ja-JP" altLang="en-US" sz="1100" b="0" i="0" u="none" strike="noStrike" cap="none" normalizeH="0" baseline="0" dirty="0" smtClean="0">
                <a:ln>
                  <a:noFill/>
                </a:ln>
                <a:solidFill>
                  <a:schemeClr val="tx1"/>
                </a:solidFill>
                <a:effectLst/>
                <a:latin typeface="Times New Roman" pitchFamily="18" charset="0"/>
                <a:ea typeface="ＭＳ 明朝" pitchFamily="17" charset="-128"/>
              </a:endParaRPr>
            </a:p>
            <a:p>
              <a:pPr marL="0" marR="0" lvl="0" indent="0" algn="ctr" defTabSz="914400" rtl="0" eaLnBrk="1" fontAlgn="base" latinLnBrk="0" hangingPunct="1">
                <a:spcBef>
                  <a:spcPct val="0"/>
                </a:spcBef>
                <a:spcAft>
                  <a:spcPct val="0"/>
                </a:spcAft>
                <a:buClrTx/>
                <a:buSzTx/>
                <a:buFontTx/>
                <a:buNone/>
                <a:tabLst/>
              </a:pPr>
              <a:endParaRPr kumimoji="1" lang="en-US" altLang="ja-JP" sz="200" b="0" i="0" u="none" strike="noStrike" cap="none" normalizeH="0" baseline="0" dirty="0" smtClean="0">
                <a:ln>
                  <a:noFill/>
                </a:ln>
                <a:solidFill>
                  <a:schemeClr val="tx1"/>
                </a:solidFill>
                <a:effectLst/>
                <a:latin typeface="Century" pitchFamily="18" charset="0"/>
                <a:ea typeface="ＭＳ 明朝" pitchFamily="17"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Century" pitchFamily="18" charset="0"/>
                  <a:ea typeface="ＭＳ 明朝" pitchFamily="17" charset="-128"/>
                </a:rPr>
                <a:t>新規学卒</a:t>
              </a:r>
              <a:endParaRPr kumimoji="1" lang="en-US" altLang="ja-JP" sz="1100" b="0" i="0" u="none" strike="noStrike" cap="none" normalizeH="0" baseline="0" dirty="0" smtClean="0">
                <a:ln>
                  <a:noFill/>
                </a:ln>
                <a:solidFill>
                  <a:schemeClr val="tx1"/>
                </a:solidFill>
                <a:effectLst/>
                <a:latin typeface="Century" pitchFamily="18" charset="0"/>
                <a:ea typeface="ＭＳ 明朝" pitchFamily="17"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Century" pitchFamily="18" charset="0"/>
                  <a:ea typeface="ＭＳ 明朝" pitchFamily="17" charset="-128"/>
                </a:rPr>
                <a:t>就業者</a:t>
              </a:r>
              <a:endParaRPr kumimoji="1" lang="ja-JP" altLang="en-US" sz="1100" b="0" i="0" u="none" strike="noStrike" cap="none" normalizeH="0" baseline="0" dirty="0" smtClean="0">
                <a:ln>
                  <a:noFill/>
                </a:ln>
                <a:solidFill>
                  <a:schemeClr val="tx1"/>
                </a:solidFill>
                <a:effectLst/>
                <a:latin typeface="Times New Roman" pitchFamily="18" charset="0"/>
                <a:ea typeface="ＭＳ 明朝" pitchFamily="17"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Century" pitchFamily="18" charset="0"/>
                  <a:ea typeface="ＭＳ 明朝" pitchFamily="17" charset="-128"/>
                </a:rPr>
                <a:t>9</a:t>
              </a:r>
              <a:r>
                <a:rPr kumimoji="1" lang="ja-JP" altLang="en-US" sz="1100" b="0" i="0" u="none" strike="noStrike" cap="none" normalizeH="0" baseline="0" dirty="0" smtClean="0">
                  <a:ln>
                    <a:noFill/>
                  </a:ln>
                  <a:solidFill>
                    <a:schemeClr val="tx1"/>
                  </a:solidFill>
                  <a:effectLst/>
                  <a:latin typeface="Century" pitchFamily="18" charset="0"/>
                  <a:ea typeface="ＭＳ 明朝" pitchFamily="17" charset="-128"/>
                </a:rPr>
                <a:t>万人</a:t>
              </a:r>
              <a:endParaRPr kumimoji="1" lang="ja-JP" sz="11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86" name="大かっこ 185"/>
            <p:cNvSpPr/>
            <p:nvPr/>
          </p:nvSpPr>
          <p:spPr>
            <a:xfrm>
              <a:off x="4331949" y="6121897"/>
              <a:ext cx="862889" cy="58712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87" name="AutoShape 15"/>
            <p:cNvCxnSpPr>
              <a:cxnSpLocks noChangeShapeType="1"/>
            </p:cNvCxnSpPr>
            <p:nvPr/>
          </p:nvCxnSpPr>
          <p:spPr bwMode="auto">
            <a:xfrm rot="10800000" flipV="1">
              <a:off x="3988458" y="5932493"/>
              <a:ext cx="429780" cy="65108"/>
            </a:xfrm>
            <a:prstGeom prst="straightConnector1">
              <a:avLst/>
            </a:prstGeom>
            <a:noFill/>
            <a:ln w="9525">
              <a:solidFill>
                <a:srgbClr val="000000"/>
              </a:solidFill>
              <a:round/>
              <a:headEnd/>
              <a:tailEnd/>
            </a:ln>
          </p:spPr>
        </p:cxnSp>
      </p:grpSp>
      <p:sp>
        <p:nvSpPr>
          <p:cNvPr id="188" name="正方形/長方形 187"/>
          <p:cNvSpPr/>
          <p:nvPr/>
        </p:nvSpPr>
        <p:spPr>
          <a:xfrm>
            <a:off x="144494" y="4260653"/>
            <a:ext cx="8928100" cy="268320"/>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89" name="正方形/長方形 188"/>
          <p:cNvSpPr/>
          <p:nvPr/>
        </p:nvSpPr>
        <p:spPr>
          <a:xfrm>
            <a:off x="173068" y="4283884"/>
            <a:ext cx="1893095" cy="2474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２－５</a:t>
            </a:r>
            <a:endParaRPr lang="ja-JP" altLang="en-US" sz="1400" b="1" dirty="0">
              <a:solidFill>
                <a:schemeClr val="tx1"/>
              </a:solidFill>
              <a:latin typeface="ＭＳ ゴシック" pitchFamily="49" charset="-128"/>
              <a:ea typeface="ＭＳ ゴシック" pitchFamily="49" charset="-128"/>
            </a:endParaRPr>
          </a:p>
        </p:txBody>
      </p:sp>
      <p:sp>
        <p:nvSpPr>
          <p:cNvPr id="190" name="正方形/長方形 189"/>
          <p:cNvSpPr/>
          <p:nvPr/>
        </p:nvSpPr>
        <p:spPr>
          <a:xfrm>
            <a:off x="2066163" y="4283096"/>
            <a:ext cx="6979443" cy="2505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若者の地方での就職・起業を促進</a:t>
            </a:r>
            <a:r>
              <a:rPr lang="en-US" altLang="ja-JP" sz="1400" dirty="0" smtClean="0">
                <a:solidFill>
                  <a:schemeClr val="tx1"/>
                </a:solidFill>
              </a:rPr>
              <a:t>	</a:t>
            </a:r>
            <a:endParaRPr lang="ja-JP" altLang="en-US" sz="1400" dirty="0">
              <a:solidFill>
                <a:schemeClr val="tx1"/>
              </a:solidFill>
            </a:endParaRPr>
          </a:p>
        </p:txBody>
      </p:sp>
      <p:sp>
        <p:nvSpPr>
          <p:cNvPr id="191" name="テキスト ボックス 28"/>
          <p:cNvSpPr txBox="1">
            <a:spLocks noChangeArrowheads="1"/>
          </p:cNvSpPr>
          <p:nvPr/>
        </p:nvSpPr>
        <p:spPr bwMode="auto">
          <a:xfrm>
            <a:off x="5000628" y="4652199"/>
            <a:ext cx="4000528" cy="276999"/>
          </a:xfrm>
          <a:prstGeom prst="rect">
            <a:avLst/>
          </a:prstGeom>
          <a:noFill/>
          <a:ln w="9525">
            <a:noFill/>
            <a:miter lim="800000"/>
            <a:headEnd/>
            <a:tailEnd/>
          </a:ln>
        </p:spPr>
        <p:txBody>
          <a:bodyPr wrap="square">
            <a:spAutoFit/>
          </a:bodyPr>
          <a:lstStyle/>
          <a:p>
            <a:pPr marL="177800" indent="-266700">
              <a:spcBef>
                <a:spcPts val="0"/>
              </a:spcBef>
              <a:spcAft>
                <a:spcPts val="0"/>
              </a:spcAft>
              <a:defRPr/>
            </a:pPr>
            <a:r>
              <a:rPr lang="ja-JP" altLang="en-US" sz="1200" dirty="0">
                <a:latin typeface="ＭＳ Ｐゴシック" charset="-128"/>
              </a:rPr>
              <a:t>○</a:t>
            </a:r>
            <a:r>
              <a:rPr lang="ja-JP" altLang="en-US" sz="1200" dirty="0" smtClean="0">
                <a:latin typeface="ＭＳ Ｐゴシック" pitchFamily="50" charset="-128"/>
                <a:ea typeface="ＭＳ Ｐゴシック" pitchFamily="50" charset="-128"/>
              </a:rPr>
              <a:t>若者起業促進エンジェル税制の創設</a:t>
            </a:r>
            <a:endParaRPr lang="en-US" altLang="ja-JP" sz="1200" dirty="0" smtClean="0">
              <a:latin typeface="ＭＳ Ｐゴシック" pitchFamily="50" charset="-128"/>
              <a:ea typeface="ＭＳ Ｐゴシック" pitchFamily="50" charset="-128"/>
            </a:endParaRPr>
          </a:p>
        </p:txBody>
      </p:sp>
      <p:sp>
        <p:nvSpPr>
          <p:cNvPr id="192" name="正方形/長方形 191"/>
          <p:cNvSpPr/>
          <p:nvPr/>
        </p:nvSpPr>
        <p:spPr>
          <a:xfrm>
            <a:off x="4643406" y="6157653"/>
            <a:ext cx="1143008" cy="285752"/>
          </a:xfrm>
          <a:prstGeom prst="rect">
            <a:avLst/>
          </a:prstGeom>
          <a:solidFill>
            <a:srgbClr val="FFCCCC"/>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900" dirty="0" smtClean="0">
                <a:solidFill>
                  <a:schemeClr val="tx1"/>
                </a:solidFill>
                <a:latin typeface="+mn-ea"/>
              </a:rPr>
              <a:t>※</a:t>
            </a:r>
            <a:r>
              <a:rPr lang="ja-JP" altLang="en-US" sz="900" dirty="0" smtClean="0">
                <a:solidFill>
                  <a:schemeClr val="tx1"/>
                </a:solidFill>
                <a:latin typeface="+mn-ea"/>
              </a:rPr>
              <a:t>現行エンジェル税制からの拡充部分</a:t>
            </a:r>
            <a:endParaRPr kumimoji="1" lang="ja-JP" altLang="en-US" sz="900" dirty="0">
              <a:solidFill>
                <a:schemeClr val="tx1"/>
              </a:solidFill>
              <a:latin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8799834" y="6581001"/>
            <a:ext cx="344166" cy="276999"/>
          </a:xfrm>
          <a:prstGeom prst="rect">
            <a:avLst/>
          </a:prstGeom>
          <a:noFill/>
        </p:spPr>
        <p:txBody>
          <a:bodyPr wrap="square" rtlCol="0">
            <a:spAutoFit/>
          </a:bodyPr>
          <a:lstStyle/>
          <a:p>
            <a:r>
              <a:rPr kumimoji="1" lang="en-US" altLang="ja-JP" sz="1200" dirty="0" smtClean="0">
                <a:solidFill>
                  <a:schemeClr val="bg1">
                    <a:lumMod val="65000"/>
                  </a:schemeClr>
                </a:solidFill>
              </a:rPr>
              <a:t>6</a:t>
            </a:r>
            <a:endParaRPr kumimoji="1" lang="ja-JP" altLang="en-US" sz="1200" dirty="0">
              <a:solidFill>
                <a:schemeClr val="bg1">
                  <a:lumMod val="65000"/>
                </a:schemeClr>
              </a:solidFill>
            </a:endParaRPr>
          </a:p>
        </p:txBody>
      </p:sp>
      <p:sp>
        <p:nvSpPr>
          <p:cNvPr id="122" name="正方形/長方形 121"/>
          <p:cNvSpPr/>
          <p:nvPr/>
        </p:nvSpPr>
        <p:spPr>
          <a:xfrm>
            <a:off x="214282" y="500042"/>
            <a:ext cx="8786874" cy="2571768"/>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smtClean="0">
              <a:solidFill>
                <a:schemeClr val="tx1"/>
              </a:solidFill>
            </a:endParaRPr>
          </a:p>
          <a:p>
            <a:pPr>
              <a:defRPr/>
            </a:pPr>
            <a:endParaRPr lang="en-US" altLang="ja-JP" sz="1100" dirty="0" smtClean="0">
              <a:solidFill>
                <a:schemeClr val="tx1"/>
              </a:solidFill>
            </a:endParaRPr>
          </a:p>
          <a:p>
            <a:pPr>
              <a:defRPr/>
            </a:pPr>
            <a:endParaRPr lang="en-US" altLang="ja-JP" sz="1100" dirty="0" smtClean="0">
              <a:solidFill>
                <a:schemeClr val="tx1"/>
              </a:solidFill>
            </a:endParaRPr>
          </a:p>
          <a:p>
            <a:pPr>
              <a:defRPr/>
            </a:pPr>
            <a:endParaRPr lang="en-US" altLang="ja-JP" sz="1100" dirty="0" smtClean="0">
              <a:solidFill>
                <a:schemeClr val="tx1"/>
              </a:solidFill>
              <a:latin typeface="ＭＳ ゴシック" pitchFamily="49" charset="-128"/>
              <a:ea typeface="ＭＳ ゴシック" pitchFamily="49" charset="-128"/>
            </a:endParaRPr>
          </a:p>
          <a:p>
            <a:pPr>
              <a:defRPr/>
            </a:pPr>
            <a:endParaRPr lang="en-US" altLang="ja-JP" sz="1100" dirty="0" smtClean="0">
              <a:solidFill>
                <a:schemeClr val="tx1"/>
              </a:solidFill>
              <a:latin typeface="ＭＳ ゴシック" pitchFamily="49" charset="-128"/>
              <a:ea typeface="ＭＳ ゴシック" pitchFamily="49" charset="-128"/>
            </a:endParaRPr>
          </a:p>
          <a:p>
            <a:pPr>
              <a:defRPr/>
            </a:pPr>
            <a:endParaRPr lang="en-US" altLang="ja-JP" sz="1100" dirty="0" smtClean="0">
              <a:solidFill>
                <a:schemeClr val="tx1"/>
              </a:solidFill>
              <a:latin typeface="ＭＳ ゴシック" pitchFamily="49" charset="-128"/>
              <a:ea typeface="ＭＳ ゴシック" pitchFamily="49" charset="-128"/>
            </a:endParaRPr>
          </a:p>
          <a:p>
            <a:pPr>
              <a:defRPr/>
            </a:pPr>
            <a:endParaRPr lang="en-US" altLang="ja-JP" sz="1100" dirty="0" smtClean="0">
              <a:solidFill>
                <a:schemeClr val="tx1"/>
              </a:solidFill>
              <a:latin typeface="ＭＳ ゴシック" pitchFamily="49" charset="-128"/>
              <a:ea typeface="ＭＳ ゴシック" pitchFamily="49" charset="-128"/>
            </a:endParaRPr>
          </a:p>
          <a:p>
            <a:pPr>
              <a:defRPr/>
            </a:pPr>
            <a:endParaRPr lang="en-US" altLang="ja-JP" sz="1100" dirty="0" smtClean="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sp>
        <p:nvSpPr>
          <p:cNvPr id="123" name="正方形/長方形 122"/>
          <p:cNvSpPr/>
          <p:nvPr/>
        </p:nvSpPr>
        <p:spPr>
          <a:xfrm>
            <a:off x="214282" y="571480"/>
            <a:ext cx="8641570" cy="684803"/>
          </a:xfrm>
          <a:prstGeom prst="rect">
            <a:avLst/>
          </a:prstGeom>
        </p:spPr>
        <p:txBody>
          <a:bodyPr wrap="square">
            <a:spAutoFit/>
          </a:bodyPr>
          <a:lstStyle/>
          <a:p>
            <a:pPr marL="92075" indent="-88900">
              <a:spcAft>
                <a:spcPts val="25"/>
              </a:spcAft>
              <a:defRPr/>
            </a:pPr>
            <a:r>
              <a:rPr lang="ja-JP" altLang="en-US" sz="1200" dirty="0" smtClean="0">
                <a:latin typeface="ＭＳ Ｐゴシック" pitchFamily="50" charset="-128"/>
                <a:ea typeface="ＭＳ Ｐゴシック" pitchFamily="50" charset="-128"/>
              </a:rPr>
              <a:t>○集落維持のための総合的な仕組みづくりや地域活動の拠点づくり</a:t>
            </a:r>
            <a:endParaRPr lang="en-US" altLang="ja-JP" sz="1200" dirty="0" smtClean="0">
              <a:latin typeface="ＭＳ Ｐゴシック" pitchFamily="50" charset="-128"/>
              <a:ea typeface="ＭＳ Ｐゴシック" pitchFamily="50" charset="-128"/>
            </a:endParaRPr>
          </a:p>
          <a:p>
            <a:pPr marL="174625" indent="6350" eaLnBrk="0" hangingPunct="0">
              <a:spcBef>
                <a:spcPts val="300"/>
              </a:spcBef>
              <a:spcAft>
                <a:spcPts val="0"/>
              </a:spcAft>
              <a:defRPr/>
            </a:pPr>
            <a:r>
              <a:rPr lang="ja-JP" altLang="en-US" sz="1200" dirty="0" smtClean="0">
                <a:latin typeface="ＭＳ Ｐ明朝" pitchFamily="18" charset="-128"/>
                <a:ea typeface="ＭＳ Ｐ明朝" pitchFamily="18" charset="-128"/>
              </a:rPr>
              <a:t>複数集落の連携による生活、福祉、産業、防災など総合的な仕組みづくりや旧小学校等の活用などによる集落活動の拠点づくりの促進</a:t>
            </a:r>
            <a:endParaRPr lang="en-US" altLang="ja-JP" sz="1200" dirty="0">
              <a:latin typeface="ＭＳ Ｐ明朝" pitchFamily="18" charset="-128"/>
              <a:ea typeface="ＭＳ Ｐ明朝" pitchFamily="18" charset="-128"/>
            </a:endParaRPr>
          </a:p>
        </p:txBody>
      </p:sp>
      <p:sp>
        <p:nvSpPr>
          <p:cNvPr id="124" name="角丸四角形 123"/>
          <p:cNvSpPr/>
          <p:nvPr/>
        </p:nvSpPr>
        <p:spPr>
          <a:xfrm>
            <a:off x="9786974" y="5572140"/>
            <a:ext cx="8643998" cy="1681151"/>
          </a:xfrm>
          <a:prstGeom prst="roundRect">
            <a:avLst>
              <a:gd name="adj" fmla="val 694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5" name="円/楕円 124"/>
          <p:cNvSpPr/>
          <p:nvPr/>
        </p:nvSpPr>
        <p:spPr bwMode="auto">
          <a:xfrm>
            <a:off x="642910" y="1428736"/>
            <a:ext cx="4572032" cy="1571636"/>
          </a:xfrm>
          <a:prstGeom prst="ellipse">
            <a:avLst/>
          </a:prstGeom>
          <a:solidFill>
            <a:schemeClr val="accent3">
              <a:lumMod val="40000"/>
              <a:lumOff val="60000"/>
            </a:schemeClr>
          </a:solidFill>
          <a:ln w="381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6" name="円/楕円 125"/>
          <p:cNvSpPr/>
          <p:nvPr/>
        </p:nvSpPr>
        <p:spPr bwMode="auto">
          <a:xfrm>
            <a:off x="1357290" y="1500174"/>
            <a:ext cx="3178175" cy="1428759"/>
          </a:xfrm>
          <a:prstGeom prst="ellipse">
            <a:avLst/>
          </a:prstGeom>
          <a:solidFill>
            <a:schemeClr val="bg1"/>
          </a:solidFill>
          <a:ln w="2540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1279852" fontAlgn="auto">
              <a:spcBef>
                <a:spcPts val="0"/>
              </a:spcBef>
              <a:spcAft>
                <a:spcPts val="0"/>
              </a:spcAft>
              <a:defRPr/>
            </a:pPr>
            <a:endParaRPr lang="ja-JP" altLang="en-US"/>
          </a:p>
        </p:txBody>
      </p:sp>
      <p:sp>
        <p:nvSpPr>
          <p:cNvPr id="127" name="テキスト ボックス 44"/>
          <p:cNvSpPr txBox="1">
            <a:spLocks noChangeArrowheads="1"/>
          </p:cNvSpPr>
          <p:nvPr/>
        </p:nvSpPr>
        <p:spPr bwMode="auto">
          <a:xfrm>
            <a:off x="4017377" y="1303783"/>
            <a:ext cx="326961" cy="312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latin typeface="Calibri" pitchFamily="34" charset="0"/>
            </a:endParaRPr>
          </a:p>
        </p:txBody>
      </p:sp>
      <p:sp>
        <p:nvSpPr>
          <p:cNvPr id="128" name="テキスト ボックス 23"/>
          <p:cNvSpPr txBox="1"/>
          <p:nvPr/>
        </p:nvSpPr>
        <p:spPr bwMode="auto">
          <a:xfrm>
            <a:off x="857224" y="2571744"/>
            <a:ext cx="781171" cy="134916"/>
          </a:xfrm>
          <a:prstGeom prst="rect">
            <a:avLst/>
          </a:prstGeom>
          <a:solidFill>
            <a:srgbClr val="D5E1EF"/>
          </a:solidFill>
          <a:ln w="12700">
            <a:solidFill>
              <a:schemeClr val="accent1">
                <a:lumMod val="75000"/>
              </a:schemeClr>
            </a:solidFill>
          </a:ln>
        </p:spPr>
        <p:txBody>
          <a:bodyPr lIns="36000" tIns="45714" rIns="36000" bIns="45714"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900" b="1" dirty="0" smtClean="0">
                <a:solidFill>
                  <a:schemeClr val="tx2"/>
                </a:solidFill>
                <a:latin typeface="Meiryo UI" pitchFamily="50" charset="-128"/>
                <a:ea typeface="Meiryo UI" pitchFamily="50" charset="-128"/>
                <a:cs typeface="Meiryo UI" pitchFamily="50" charset="-128"/>
              </a:rPr>
              <a:t>⑤防災活動</a:t>
            </a:r>
            <a:endParaRPr lang="ja-JP" altLang="en-US" sz="900" b="1" dirty="0">
              <a:solidFill>
                <a:schemeClr val="tx2"/>
              </a:solidFill>
              <a:latin typeface="Meiryo UI" pitchFamily="50" charset="-128"/>
              <a:ea typeface="Meiryo UI" pitchFamily="50" charset="-128"/>
              <a:cs typeface="Meiryo UI" pitchFamily="50" charset="-128"/>
            </a:endParaRPr>
          </a:p>
        </p:txBody>
      </p:sp>
      <p:sp>
        <p:nvSpPr>
          <p:cNvPr id="129" name="テキスト ボックス 34"/>
          <p:cNvSpPr txBox="1"/>
          <p:nvPr/>
        </p:nvSpPr>
        <p:spPr bwMode="auto">
          <a:xfrm>
            <a:off x="547231" y="1714488"/>
            <a:ext cx="1167250" cy="134916"/>
          </a:xfrm>
          <a:prstGeom prst="rect">
            <a:avLst/>
          </a:prstGeom>
          <a:solidFill>
            <a:srgbClr val="D5E1EF"/>
          </a:solidFill>
          <a:ln w="12700">
            <a:solidFill>
              <a:schemeClr val="accent1">
                <a:lumMod val="75000"/>
              </a:schemeClr>
            </a:solidFill>
          </a:ln>
        </p:spPr>
        <p:txBody>
          <a:bodyPr lIns="36000" rIns="3600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900" b="1" dirty="0" smtClean="0">
                <a:solidFill>
                  <a:schemeClr val="tx2"/>
                </a:solidFill>
                <a:latin typeface="Meiryo UI" pitchFamily="50" charset="-128"/>
                <a:ea typeface="Meiryo UI" pitchFamily="50" charset="-128"/>
                <a:cs typeface="Meiryo UI" pitchFamily="50" charset="-128"/>
              </a:rPr>
              <a:t>①集落活動サポート</a:t>
            </a:r>
            <a:endParaRPr lang="ja-JP" altLang="en-US" sz="900" b="1" dirty="0">
              <a:solidFill>
                <a:schemeClr val="tx2"/>
              </a:solidFill>
              <a:latin typeface="Meiryo UI" pitchFamily="50" charset="-128"/>
              <a:ea typeface="Meiryo UI" pitchFamily="50" charset="-128"/>
              <a:cs typeface="Meiryo UI" pitchFamily="50" charset="-128"/>
            </a:endParaRPr>
          </a:p>
        </p:txBody>
      </p:sp>
      <p:sp>
        <p:nvSpPr>
          <p:cNvPr id="130" name="テキスト ボックス 25"/>
          <p:cNvSpPr txBox="1"/>
          <p:nvPr/>
        </p:nvSpPr>
        <p:spPr bwMode="auto">
          <a:xfrm>
            <a:off x="500034" y="1928802"/>
            <a:ext cx="1153798" cy="134916"/>
          </a:xfrm>
          <a:prstGeom prst="rect">
            <a:avLst/>
          </a:prstGeom>
          <a:solidFill>
            <a:srgbClr val="D5E1EF"/>
          </a:solidFill>
          <a:ln w="12700">
            <a:solidFill>
              <a:schemeClr val="accent1">
                <a:lumMod val="75000"/>
              </a:schemeClr>
            </a:solidFill>
          </a:ln>
        </p:spPr>
        <p:txBody>
          <a:bodyPr lIns="36000" tIns="45714" rIns="36000" bIns="45714"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900" b="1" dirty="0" smtClean="0">
                <a:solidFill>
                  <a:schemeClr val="tx2"/>
                </a:solidFill>
                <a:latin typeface="Meiryo UI" pitchFamily="50" charset="-128"/>
                <a:ea typeface="Meiryo UI" pitchFamily="50" charset="-128"/>
                <a:cs typeface="Meiryo UI" pitchFamily="50" charset="-128"/>
              </a:rPr>
              <a:t>②生活支援サービス</a:t>
            </a:r>
            <a:endParaRPr lang="ja-JP" altLang="en-US" sz="900" b="1" dirty="0">
              <a:solidFill>
                <a:schemeClr val="tx2"/>
              </a:solidFill>
              <a:latin typeface="Meiryo UI" pitchFamily="50" charset="-128"/>
              <a:ea typeface="Meiryo UI" pitchFamily="50" charset="-128"/>
              <a:cs typeface="Meiryo UI" pitchFamily="50" charset="-128"/>
            </a:endParaRPr>
          </a:p>
        </p:txBody>
      </p:sp>
      <p:pic>
        <p:nvPicPr>
          <p:cNvPr id="131" name="図 88" descr="inakagurashi1.gif"/>
          <p:cNvPicPr preferRelativeResize="0">
            <a:picLocks noChangeAspect="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2582352" y="2358410"/>
            <a:ext cx="432834" cy="206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2" name="正方形/長方形 131"/>
          <p:cNvSpPr/>
          <p:nvPr/>
        </p:nvSpPr>
        <p:spPr bwMode="auto">
          <a:xfrm>
            <a:off x="2143108" y="1676917"/>
            <a:ext cx="1571636" cy="1065006"/>
          </a:xfrm>
          <a:prstGeom prst="rect">
            <a:avLst/>
          </a:prstGeom>
          <a:solidFill>
            <a:schemeClr val="accent2">
              <a:lumMod val="20000"/>
              <a:lumOff val="80000"/>
            </a:schemeClr>
          </a:solid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79852" fontAlgn="auto">
              <a:spcBef>
                <a:spcPts val="0"/>
              </a:spcBef>
              <a:spcAft>
                <a:spcPts val="0"/>
              </a:spcAft>
              <a:defRPr/>
            </a:pPr>
            <a:endParaRPr lang="ja-JP" altLang="en-US" dirty="0">
              <a:solidFill>
                <a:schemeClr val="tx1"/>
              </a:solidFill>
            </a:endParaRPr>
          </a:p>
        </p:txBody>
      </p:sp>
      <p:sp>
        <p:nvSpPr>
          <p:cNvPr id="133" name="テキスト ボックス 32"/>
          <p:cNvSpPr txBox="1">
            <a:spLocks noChangeArrowheads="1"/>
          </p:cNvSpPr>
          <p:nvPr/>
        </p:nvSpPr>
        <p:spPr bwMode="auto">
          <a:xfrm>
            <a:off x="2071670" y="2357373"/>
            <a:ext cx="1613008" cy="312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endParaRPr lang="ja-JP" altLang="en-US" b="1">
              <a:latin typeface="Calibri" pitchFamily="34" charset="0"/>
            </a:endParaRPr>
          </a:p>
        </p:txBody>
      </p:sp>
      <p:sp>
        <p:nvSpPr>
          <p:cNvPr id="134" name="円/楕円 133"/>
          <p:cNvSpPr/>
          <p:nvPr/>
        </p:nvSpPr>
        <p:spPr bwMode="auto">
          <a:xfrm>
            <a:off x="2288368" y="2254536"/>
            <a:ext cx="1292236" cy="50006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79852" fontAlgn="auto">
              <a:spcBef>
                <a:spcPts val="0"/>
              </a:spcBef>
              <a:spcAft>
                <a:spcPts val="0"/>
              </a:spcAft>
              <a:defRPr/>
            </a:pPr>
            <a:endParaRPr lang="ja-JP" altLang="en-US" dirty="0">
              <a:solidFill>
                <a:schemeClr val="tx1"/>
              </a:solidFill>
            </a:endParaRPr>
          </a:p>
        </p:txBody>
      </p:sp>
      <p:sp>
        <p:nvSpPr>
          <p:cNvPr id="135" name="円/楕円 134"/>
          <p:cNvSpPr>
            <a:spLocks/>
          </p:cNvSpPr>
          <p:nvPr/>
        </p:nvSpPr>
        <p:spPr bwMode="auto">
          <a:xfrm>
            <a:off x="2285984" y="2357430"/>
            <a:ext cx="287337" cy="287337"/>
          </a:xfrm>
          <a:prstGeom prst="ellipse">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79852" fontAlgn="auto">
              <a:spcBef>
                <a:spcPts val="0"/>
              </a:spcBef>
              <a:spcAft>
                <a:spcPts val="0"/>
              </a:spcAft>
              <a:defRPr/>
            </a:pPr>
            <a:r>
              <a:rPr lang="ja-JP" altLang="en-US" sz="800" b="1" dirty="0">
                <a:solidFill>
                  <a:srgbClr val="002060"/>
                </a:solidFill>
              </a:rPr>
              <a:t>集落</a:t>
            </a:r>
          </a:p>
        </p:txBody>
      </p:sp>
      <p:sp>
        <p:nvSpPr>
          <p:cNvPr id="136" name="円/楕円 135"/>
          <p:cNvSpPr>
            <a:spLocks/>
          </p:cNvSpPr>
          <p:nvPr/>
        </p:nvSpPr>
        <p:spPr bwMode="auto">
          <a:xfrm>
            <a:off x="3000364" y="2285992"/>
            <a:ext cx="287337" cy="287338"/>
          </a:xfrm>
          <a:prstGeom prst="ellipse">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79852" fontAlgn="auto">
              <a:spcBef>
                <a:spcPts val="0"/>
              </a:spcBef>
              <a:spcAft>
                <a:spcPts val="0"/>
              </a:spcAft>
              <a:defRPr/>
            </a:pPr>
            <a:r>
              <a:rPr lang="ja-JP" altLang="en-US" sz="800" b="1" dirty="0">
                <a:solidFill>
                  <a:srgbClr val="002060"/>
                </a:solidFill>
              </a:rPr>
              <a:t>集落</a:t>
            </a:r>
          </a:p>
        </p:txBody>
      </p:sp>
      <p:sp>
        <p:nvSpPr>
          <p:cNvPr id="137" name="円/楕円 136"/>
          <p:cNvSpPr>
            <a:spLocks/>
          </p:cNvSpPr>
          <p:nvPr/>
        </p:nvSpPr>
        <p:spPr bwMode="auto">
          <a:xfrm>
            <a:off x="3284530" y="2357430"/>
            <a:ext cx="287338" cy="288925"/>
          </a:xfrm>
          <a:prstGeom prst="ellipse">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79852" fontAlgn="auto">
              <a:spcBef>
                <a:spcPts val="0"/>
              </a:spcBef>
              <a:spcAft>
                <a:spcPts val="0"/>
              </a:spcAft>
              <a:defRPr/>
            </a:pPr>
            <a:r>
              <a:rPr lang="ja-JP" altLang="en-US" sz="800" b="1" dirty="0">
                <a:solidFill>
                  <a:srgbClr val="002060"/>
                </a:solidFill>
              </a:rPr>
              <a:t>集落</a:t>
            </a:r>
          </a:p>
        </p:txBody>
      </p:sp>
      <p:sp>
        <p:nvSpPr>
          <p:cNvPr id="138" name="円/楕円 137"/>
          <p:cNvSpPr/>
          <p:nvPr/>
        </p:nvSpPr>
        <p:spPr bwMode="auto">
          <a:xfrm>
            <a:off x="3643306" y="2384733"/>
            <a:ext cx="708024" cy="194166"/>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defTabSz="1279852" fontAlgn="auto">
              <a:spcBef>
                <a:spcPts val="0"/>
              </a:spcBef>
              <a:spcAft>
                <a:spcPts val="0"/>
              </a:spcAft>
              <a:defRPr/>
            </a:pPr>
            <a:r>
              <a:rPr lang="ja-JP" altLang="en-US" sz="600" b="1" spc="-150" dirty="0"/>
              <a:t>農林水産業</a:t>
            </a:r>
            <a:endParaRPr lang="en-US" altLang="ja-JP" sz="600" b="1" spc="-150" dirty="0"/>
          </a:p>
          <a:p>
            <a:pPr algn="ctr" defTabSz="1279852" fontAlgn="auto">
              <a:spcBef>
                <a:spcPts val="0"/>
              </a:spcBef>
              <a:spcAft>
                <a:spcPts val="0"/>
              </a:spcAft>
              <a:defRPr/>
            </a:pPr>
            <a:r>
              <a:rPr lang="ja-JP" altLang="en-US" sz="600" b="1" spc="-150" dirty="0"/>
              <a:t>従事者</a:t>
            </a:r>
          </a:p>
        </p:txBody>
      </p:sp>
      <p:sp>
        <p:nvSpPr>
          <p:cNvPr id="139" name="円/楕円 138"/>
          <p:cNvSpPr/>
          <p:nvPr/>
        </p:nvSpPr>
        <p:spPr bwMode="auto">
          <a:xfrm>
            <a:off x="1627171" y="2547757"/>
            <a:ext cx="658813" cy="194166"/>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defTabSz="1279852" fontAlgn="auto">
              <a:spcBef>
                <a:spcPts val="0"/>
              </a:spcBef>
              <a:spcAft>
                <a:spcPts val="0"/>
              </a:spcAft>
              <a:defRPr/>
            </a:pPr>
            <a:r>
              <a:rPr lang="ja-JP" altLang="en-US" sz="600" b="1" spc="-150" dirty="0"/>
              <a:t>ボランティア</a:t>
            </a:r>
            <a:endParaRPr lang="en-US" altLang="ja-JP" sz="600" b="1" spc="-150" dirty="0"/>
          </a:p>
          <a:p>
            <a:pPr algn="ctr" defTabSz="1279852" fontAlgn="auto">
              <a:spcBef>
                <a:spcPts val="0"/>
              </a:spcBef>
              <a:spcAft>
                <a:spcPts val="0"/>
              </a:spcAft>
              <a:defRPr/>
            </a:pPr>
            <a:r>
              <a:rPr lang="ja-JP" altLang="en-US" sz="600" b="1" spc="-150" dirty="0"/>
              <a:t>グループ</a:t>
            </a:r>
          </a:p>
        </p:txBody>
      </p:sp>
      <p:sp>
        <p:nvSpPr>
          <p:cNvPr id="140" name="円/楕円 139"/>
          <p:cNvSpPr/>
          <p:nvPr/>
        </p:nvSpPr>
        <p:spPr bwMode="auto">
          <a:xfrm>
            <a:off x="3571868" y="2599047"/>
            <a:ext cx="612775" cy="195263"/>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defTabSz="1279852" fontAlgn="auto">
              <a:spcBef>
                <a:spcPts val="0"/>
              </a:spcBef>
              <a:spcAft>
                <a:spcPts val="0"/>
              </a:spcAft>
              <a:defRPr/>
            </a:pPr>
            <a:r>
              <a:rPr lang="ja-JP" altLang="en-US" sz="700" b="1" spc="-150" dirty="0" smtClean="0"/>
              <a:t>地域事業者</a:t>
            </a:r>
            <a:endParaRPr lang="ja-JP" altLang="en-US" sz="700" b="1" spc="-150" dirty="0"/>
          </a:p>
        </p:txBody>
      </p:sp>
      <p:sp>
        <p:nvSpPr>
          <p:cNvPr id="141" name="円/楕円 140"/>
          <p:cNvSpPr/>
          <p:nvPr/>
        </p:nvSpPr>
        <p:spPr bwMode="auto">
          <a:xfrm>
            <a:off x="3627436" y="2170419"/>
            <a:ext cx="658812" cy="195264"/>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defTabSz="1279852" fontAlgn="auto">
              <a:spcBef>
                <a:spcPts val="0"/>
              </a:spcBef>
              <a:spcAft>
                <a:spcPts val="0"/>
              </a:spcAft>
              <a:defRPr/>
            </a:pPr>
            <a:r>
              <a:rPr lang="ja-JP" altLang="en-US" sz="700" b="1" spc="-150" dirty="0" smtClean="0"/>
              <a:t>加工グループ</a:t>
            </a:r>
            <a:endParaRPr lang="ja-JP" altLang="en-US" sz="700" b="1" spc="-150" dirty="0"/>
          </a:p>
        </p:txBody>
      </p:sp>
      <p:sp>
        <p:nvSpPr>
          <p:cNvPr id="142" name="円/楕円 141"/>
          <p:cNvSpPr/>
          <p:nvPr/>
        </p:nvSpPr>
        <p:spPr bwMode="auto">
          <a:xfrm>
            <a:off x="3571868" y="1956105"/>
            <a:ext cx="730251" cy="195263"/>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defTabSz="1279852" fontAlgn="auto">
              <a:spcBef>
                <a:spcPts val="0"/>
              </a:spcBef>
              <a:spcAft>
                <a:spcPts val="0"/>
              </a:spcAft>
              <a:defRPr/>
            </a:pPr>
            <a:r>
              <a:rPr lang="ja-JP" altLang="en-US" sz="800" b="1" dirty="0"/>
              <a:t>地元</a:t>
            </a:r>
            <a:r>
              <a:rPr lang="ja-JP" altLang="en-US" sz="800" b="1" dirty="0" smtClean="0"/>
              <a:t>商店等</a:t>
            </a:r>
            <a:endParaRPr lang="en-US" altLang="ja-JP" sz="800" b="1" dirty="0"/>
          </a:p>
        </p:txBody>
      </p:sp>
      <p:sp>
        <p:nvSpPr>
          <p:cNvPr id="143" name="円/楕円 142"/>
          <p:cNvSpPr/>
          <p:nvPr/>
        </p:nvSpPr>
        <p:spPr bwMode="auto">
          <a:xfrm>
            <a:off x="1627171" y="1670755"/>
            <a:ext cx="658813" cy="213912"/>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defTabSz="1279852" fontAlgn="auto">
              <a:spcBef>
                <a:spcPts val="0"/>
              </a:spcBef>
              <a:spcAft>
                <a:spcPts val="0"/>
              </a:spcAft>
              <a:defRPr/>
            </a:pPr>
            <a:r>
              <a:rPr lang="ja-JP" altLang="en-US" sz="800" b="1" spc="-150" dirty="0" smtClean="0"/>
              <a:t>婦人会等</a:t>
            </a:r>
            <a:endParaRPr lang="ja-JP" altLang="en-US" sz="800" b="1" spc="-150" dirty="0"/>
          </a:p>
        </p:txBody>
      </p:sp>
      <p:sp>
        <p:nvSpPr>
          <p:cNvPr id="144" name="円/楕円 143"/>
          <p:cNvSpPr/>
          <p:nvPr/>
        </p:nvSpPr>
        <p:spPr bwMode="auto">
          <a:xfrm>
            <a:off x="1622556" y="1926510"/>
            <a:ext cx="663428" cy="172471"/>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defTabSz="1279852" fontAlgn="auto">
              <a:spcBef>
                <a:spcPts val="0"/>
              </a:spcBef>
              <a:spcAft>
                <a:spcPts val="0"/>
              </a:spcAft>
              <a:defRPr/>
            </a:pPr>
            <a:r>
              <a:rPr lang="ja-JP" altLang="en-US" sz="800" b="1" dirty="0"/>
              <a:t>民生委員</a:t>
            </a:r>
          </a:p>
        </p:txBody>
      </p:sp>
      <p:sp>
        <p:nvSpPr>
          <p:cNvPr id="145" name="円/楕円 144"/>
          <p:cNvSpPr/>
          <p:nvPr/>
        </p:nvSpPr>
        <p:spPr bwMode="auto">
          <a:xfrm>
            <a:off x="3571868" y="1741791"/>
            <a:ext cx="658812" cy="195263"/>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defTabSz="1279852" fontAlgn="auto">
              <a:spcBef>
                <a:spcPts val="0"/>
              </a:spcBef>
              <a:spcAft>
                <a:spcPts val="0"/>
              </a:spcAft>
              <a:defRPr/>
            </a:pPr>
            <a:r>
              <a:rPr lang="ja-JP" altLang="en-US" sz="700" b="1" dirty="0"/>
              <a:t>道の</a:t>
            </a:r>
            <a:r>
              <a:rPr lang="ja-JP" altLang="en-US" sz="700" b="1" dirty="0" smtClean="0"/>
              <a:t>駅</a:t>
            </a:r>
            <a:r>
              <a:rPr lang="ja-JP" altLang="en-US" sz="700" b="1" dirty="0"/>
              <a:t>等</a:t>
            </a:r>
            <a:endParaRPr lang="en-US" altLang="ja-JP" sz="700" b="1" dirty="0"/>
          </a:p>
        </p:txBody>
      </p:sp>
      <p:grpSp>
        <p:nvGrpSpPr>
          <p:cNvPr id="146" name="グループ化 204"/>
          <p:cNvGrpSpPr>
            <a:grpSpLocks/>
          </p:cNvGrpSpPr>
          <p:nvPr/>
        </p:nvGrpSpPr>
        <p:grpSpPr bwMode="auto">
          <a:xfrm>
            <a:off x="2196791" y="1812966"/>
            <a:ext cx="1745014" cy="458755"/>
            <a:chOff x="6524066" y="4545575"/>
            <a:chExt cx="2669418" cy="702205"/>
          </a:xfrm>
        </p:grpSpPr>
        <p:sp>
          <p:nvSpPr>
            <p:cNvPr id="147" name="テキスト ボックス 640"/>
            <p:cNvSpPr txBox="1">
              <a:spLocks noChangeArrowheads="1"/>
            </p:cNvSpPr>
            <p:nvPr/>
          </p:nvSpPr>
          <p:spPr bwMode="auto">
            <a:xfrm>
              <a:off x="6907693" y="4545575"/>
              <a:ext cx="1370640" cy="329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spAutoFit/>
            </a:bodyPr>
            <a:lstStyle>
              <a:lvl1pPr defTabSz="1279525" eaLnBrk="0" hangingPunct="0">
                <a:defRPr kumimoji="1">
                  <a:solidFill>
                    <a:schemeClr val="tx1"/>
                  </a:solidFill>
                  <a:latin typeface="Arial" charset="0"/>
                  <a:ea typeface="ＭＳ Ｐゴシック" charset="-128"/>
                </a:defRPr>
              </a:lvl1pPr>
              <a:lvl2pPr marL="742950" indent="-285750" defTabSz="1279525" eaLnBrk="0" hangingPunct="0">
                <a:defRPr kumimoji="1">
                  <a:solidFill>
                    <a:schemeClr val="tx1"/>
                  </a:solidFill>
                  <a:latin typeface="Arial" charset="0"/>
                  <a:ea typeface="ＭＳ Ｐゴシック" charset="-128"/>
                </a:defRPr>
              </a:lvl2pPr>
              <a:lvl3pPr marL="1143000" indent="-228600" defTabSz="1279525" eaLnBrk="0" hangingPunct="0">
                <a:defRPr kumimoji="1">
                  <a:solidFill>
                    <a:schemeClr val="tx1"/>
                  </a:solidFill>
                  <a:latin typeface="Arial" charset="0"/>
                  <a:ea typeface="ＭＳ Ｐゴシック" charset="-128"/>
                </a:defRPr>
              </a:lvl3pPr>
              <a:lvl4pPr marL="1600200" indent="-228600" defTabSz="1279525" eaLnBrk="0" hangingPunct="0">
                <a:defRPr kumimoji="1">
                  <a:solidFill>
                    <a:schemeClr val="tx1"/>
                  </a:solidFill>
                  <a:latin typeface="Arial" charset="0"/>
                  <a:ea typeface="ＭＳ Ｐゴシック" charset="-128"/>
                </a:defRPr>
              </a:lvl4pPr>
              <a:lvl5pPr marL="2057400" indent="-228600" defTabSz="1279525" eaLnBrk="0" hangingPunct="0">
                <a:defRPr kumimoji="1">
                  <a:solidFill>
                    <a:schemeClr val="tx1"/>
                  </a:solidFill>
                  <a:latin typeface="Arial" charset="0"/>
                  <a:ea typeface="ＭＳ Ｐゴシック" charset="-128"/>
                </a:defRPr>
              </a:lvl5pPr>
              <a:lvl6pPr marL="2514600" indent="-228600" defTabSz="1279525"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9525"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9525"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9525"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800" b="1">
                  <a:latin typeface="Calibri" pitchFamily="34" charset="0"/>
                </a:rPr>
                <a:t>活動の推進役</a:t>
              </a:r>
            </a:p>
          </p:txBody>
        </p:sp>
        <p:sp>
          <p:nvSpPr>
            <p:cNvPr id="148" name="テキスト ボックス 168"/>
            <p:cNvSpPr txBox="1">
              <a:spLocks noChangeArrowheads="1"/>
            </p:cNvSpPr>
            <p:nvPr/>
          </p:nvSpPr>
          <p:spPr bwMode="auto">
            <a:xfrm>
              <a:off x="7316198" y="4941579"/>
              <a:ext cx="1877286" cy="306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700" b="1" dirty="0">
                  <a:solidFill>
                    <a:schemeClr val="tx2"/>
                  </a:solidFill>
                  <a:latin typeface="MS UI Gothic" pitchFamily="50" charset="-128"/>
                  <a:ea typeface="MS UI Gothic" pitchFamily="50" charset="-128"/>
                </a:rPr>
                <a:t>地元</a:t>
              </a:r>
              <a:r>
                <a:rPr lang="ja-JP" altLang="en-US" sz="700" b="1" dirty="0" smtClean="0">
                  <a:solidFill>
                    <a:schemeClr val="tx2"/>
                  </a:solidFill>
                  <a:latin typeface="MS UI Gothic" pitchFamily="50" charset="-128"/>
                  <a:ea typeface="MS UI Gothic" pitchFamily="50" charset="-128"/>
                </a:rPr>
                <a:t>有志スタッフ</a:t>
              </a:r>
              <a:endParaRPr lang="ja-JP" altLang="en-US" sz="700" b="1" dirty="0">
                <a:solidFill>
                  <a:schemeClr val="tx2"/>
                </a:solidFill>
                <a:latin typeface="MS UI Gothic" pitchFamily="50" charset="-128"/>
                <a:ea typeface="MS UI Gothic" pitchFamily="50" charset="-128"/>
              </a:endParaRPr>
            </a:p>
          </p:txBody>
        </p:sp>
        <p:sp>
          <p:nvSpPr>
            <p:cNvPr id="149" name="テキスト ボックス 161"/>
            <p:cNvSpPr txBox="1">
              <a:spLocks noChangeArrowheads="1"/>
            </p:cNvSpPr>
            <p:nvPr/>
          </p:nvSpPr>
          <p:spPr bwMode="auto">
            <a:xfrm>
              <a:off x="6551229" y="4734079"/>
              <a:ext cx="2294913" cy="306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700" u="sng" dirty="0">
                  <a:solidFill>
                    <a:schemeClr val="tx2"/>
                  </a:solidFill>
                  <a:latin typeface="HGP創英角ｺﾞｼｯｸUB" pitchFamily="50" charset="-128"/>
                  <a:ea typeface="HGP創英角ｺﾞｼｯｸUB" pitchFamily="50" charset="-128"/>
                </a:rPr>
                <a:t>高知ふるさと</a:t>
              </a:r>
              <a:r>
                <a:rPr lang="ja-JP" altLang="en-US" sz="700" u="sng" dirty="0" smtClean="0">
                  <a:solidFill>
                    <a:schemeClr val="tx2"/>
                  </a:solidFill>
                  <a:latin typeface="HGP創英角ｺﾞｼｯｸUB" pitchFamily="50" charset="-128"/>
                  <a:ea typeface="HGP創英角ｺﾞｼｯｸUB" pitchFamily="50" charset="-128"/>
                </a:rPr>
                <a:t>応援（</a:t>
              </a:r>
              <a:r>
                <a:rPr lang="ja-JP" altLang="en-US" sz="700" u="sng" dirty="0">
                  <a:solidFill>
                    <a:schemeClr val="tx2"/>
                  </a:solidFill>
                  <a:latin typeface="HGP創英角ｺﾞｼｯｸUB" pitchFamily="50" charset="-128"/>
                  <a:ea typeface="HGP創英角ｺﾞｼｯｸUB" pitchFamily="50" charset="-128"/>
                </a:rPr>
                <a:t>事務局・実動）</a:t>
              </a:r>
            </a:p>
          </p:txBody>
        </p:sp>
        <p:sp>
          <p:nvSpPr>
            <p:cNvPr id="150" name="テキスト ボックス 167"/>
            <p:cNvSpPr txBox="1">
              <a:spLocks noChangeArrowheads="1"/>
            </p:cNvSpPr>
            <p:nvPr/>
          </p:nvSpPr>
          <p:spPr bwMode="auto">
            <a:xfrm>
              <a:off x="6524066" y="4941579"/>
              <a:ext cx="1010695" cy="3037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0" b="1" dirty="0">
                  <a:solidFill>
                    <a:schemeClr val="tx2"/>
                  </a:solidFill>
                  <a:latin typeface="MS UI Gothic" pitchFamily="50" charset="-128"/>
                  <a:ea typeface="MS UI Gothic" pitchFamily="50" charset="-128"/>
                </a:rPr>
                <a:t>地域リーダー</a:t>
              </a:r>
            </a:p>
          </p:txBody>
        </p:sp>
      </p:grpSp>
      <p:sp>
        <p:nvSpPr>
          <p:cNvPr id="151" name="テキスト ボックス 163"/>
          <p:cNvSpPr txBox="1">
            <a:spLocks noChangeArrowheads="1"/>
          </p:cNvSpPr>
          <p:nvPr/>
        </p:nvSpPr>
        <p:spPr bwMode="auto">
          <a:xfrm>
            <a:off x="2305047" y="1576589"/>
            <a:ext cx="1152525" cy="252413"/>
          </a:xfrm>
          <a:prstGeom prst="rect">
            <a:avLst/>
          </a:prstGeom>
          <a:solidFill>
            <a:srgbClr val="996633"/>
          </a:solidFill>
          <a:ln w="9525">
            <a:noFill/>
            <a:miter lim="800000"/>
            <a:headEnd/>
            <a:tailEnd/>
          </a:ln>
        </p:spPr>
        <p:txBody>
          <a:bodyPr lIns="91428" tIns="45714" rIns="91428" bIns="45714" anchor="ctr"/>
          <a:lstStyle/>
          <a:p>
            <a:pPr algn="ctr" fontAlgn="auto">
              <a:spcBef>
                <a:spcPts val="0"/>
              </a:spcBef>
              <a:spcAft>
                <a:spcPts val="0"/>
              </a:spcAft>
              <a:defRPr/>
            </a:pPr>
            <a:r>
              <a:rPr lang="ja-JP" altLang="en-US" sz="1050" spc="-150" dirty="0">
                <a:solidFill>
                  <a:schemeClr val="bg1"/>
                </a:solidFill>
                <a:latin typeface="HG創英角ﾎﾟｯﾌﾟ体" pitchFamily="49" charset="-128"/>
                <a:ea typeface="HG創英角ﾎﾟｯﾌﾟ体" pitchFamily="49" charset="-128"/>
              </a:rPr>
              <a:t>集落活動センター</a:t>
            </a:r>
          </a:p>
        </p:txBody>
      </p:sp>
      <p:sp>
        <p:nvSpPr>
          <p:cNvPr id="152" name="テキスト ボックス 151"/>
          <p:cNvSpPr txBox="1"/>
          <p:nvPr/>
        </p:nvSpPr>
        <p:spPr bwMode="auto">
          <a:xfrm>
            <a:off x="2428860" y="2643182"/>
            <a:ext cx="993787" cy="214314"/>
          </a:xfrm>
          <a:prstGeom prst="rect">
            <a:avLst/>
          </a:prstGeom>
          <a:solidFill>
            <a:srgbClr val="F9EDED"/>
          </a:solidFill>
        </p:spPr>
        <p:txBody>
          <a:bodyPr lIns="91428" tIns="45714" rIns="91428" bIns="45714" anchor="ctr"/>
          <a:lstStyle/>
          <a:p>
            <a:pPr algn="ctr" defTabSz="1279852" fontAlgn="auto">
              <a:spcBef>
                <a:spcPts val="0"/>
              </a:spcBef>
              <a:spcAft>
                <a:spcPts val="0"/>
              </a:spcAft>
              <a:defRPr/>
            </a:pPr>
            <a:r>
              <a:rPr lang="ja-JP" altLang="en-US" sz="1000" b="1" spc="-150" dirty="0">
                <a:latin typeface="Meiryo UI" pitchFamily="50" charset="-128"/>
                <a:ea typeface="Meiryo UI" pitchFamily="50" charset="-128"/>
                <a:cs typeface="Meiryo UI" pitchFamily="50" charset="-128"/>
              </a:rPr>
              <a:t>集落活動の拠点</a:t>
            </a:r>
          </a:p>
        </p:txBody>
      </p:sp>
      <p:pic>
        <p:nvPicPr>
          <p:cNvPr id="153" name="図 88" descr="inakagurashi1.gif"/>
          <p:cNvPicPr preferRelativeResize="0">
            <a:picLocks noChangeAspect="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2500298" y="2285992"/>
            <a:ext cx="391315" cy="186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 name="テキスト ボックス 23"/>
          <p:cNvSpPr txBox="1"/>
          <p:nvPr/>
        </p:nvSpPr>
        <p:spPr bwMode="auto">
          <a:xfrm>
            <a:off x="642910" y="2357430"/>
            <a:ext cx="984695" cy="134915"/>
          </a:xfrm>
          <a:prstGeom prst="rect">
            <a:avLst/>
          </a:prstGeom>
          <a:solidFill>
            <a:srgbClr val="D5E1EF"/>
          </a:solidFill>
          <a:ln w="12700">
            <a:solidFill>
              <a:schemeClr val="accent1">
                <a:lumMod val="75000"/>
              </a:schemeClr>
            </a:solidFill>
          </a:ln>
        </p:spPr>
        <p:txBody>
          <a:bodyPr lIns="36000" tIns="45714" rIns="36000" bIns="45714"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900" b="1" dirty="0" smtClean="0">
                <a:solidFill>
                  <a:schemeClr val="tx2"/>
                </a:solidFill>
                <a:latin typeface="Meiryo UI" pitchFamily="50" charset="-128"/>
                <a:ea typeface="Meiryo UI" pitchFamily="50" charset="-128"/>
                <a:cs typeface="Meiryo UI" pitchFamily="50" charset="-128"/>
              </a:rPr>
              <a:t>④健康づくり活動</a:t>
            </a:r>
            <a:endParaRPr lang="ja-JP" altLang="en-US" sz="900" b="1" dirty="0">
              <a:solidFill>
                <a:schemeClr val="tx2"/>
              </a:solidFill>
              <a:latin typeface="Meiryo UI" pitchFamily="50" charset="-128"/>
              <a:ea typeface="Meiryo UI" pitchFamily="50" charset="-128"/>
              <a:cs typeface="Meiryo UI" pitchFamily="50" charset="-128"/>
            </a:endParaRPr>
          </a:p>
        </p:txBody>
      </p:sp>
      <p:sp>
        <p:nvSpPr>
          <p:cNvPr id="157" name="円/楕円 156"/>
          <p:cNvSpPr/>
          <p:nvPr/>
        </p:nvSpPr>
        <p:spPr bwMode="auto">
          <a:xfrm>
            <a:off x="1603358" y="2332346"/>
            <a:ext cx="611188" cy="195263"/>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defTabSz="1279852" fontAlgn="auto">
              <a:spcBef>
                <a:spcPts val="0"/>
              </a:spcBef>
              <a:spcAft>
                <a:spcPts val="0"/>
              </a:spcAft>
              <a:defRPr/>
            </a:pPr>
            <a:r>
              <a:rPr lang="ja-JP" altLang="en-US" sz="700" b="1" dirty="0" smtClean="0"/>
              <a:t>ＮＰＯ・団体</a:t>
            </a:r>
            <a:endParaRPr lang="ja-JP" altLang="en-US" sz="700" b="1" dirty="0"/>
          </a:p>
        </p:txBody>
      </p:sp>
      <p:sp>
        <p:nvSpPr>
          <p:cNvPr id="170" name="テキスト ボックス 23"/>
          <p:cNvSpPr txBox="1"/>
          <p:nvPr/>
        </p:nvSpPr>
        <p:spPr bwMode="auto">
          <a:xfrm>
            <a:off x="428596" y="2143116"/>
            <a:ext cx="1174729" cy="134915"/>
          </a:xfrm>
          <a:prstGeom prst="rect">
            <a:avLst/>
          </a:prstGeom>
          <a:solidFill>
            <a:srgbClr val="D5E1EF"/>
          </a:solidFill>
          <a:ln w="12700">
            <a:solidFill>
              <a:schemeClr val="accent1">
                <a:lumMod val="75000"/>
              </a:schemeClr>
            </a:solidFill>
          </a:ln>
        </p:spPr>
        <p:txBody>
          <a:bodyPr lIns="36000" rIns="3600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900" b="1" dirty="0" smtClean="0">
                <a:solidFill>
                  <a:schemeClr val="tx2"/>
                </a:solidFill>
                <a:latin typeface="Meiryo UI" pitchFamily="50" charset="-128"/>
                <a:ea typeface="Meiryo UI" pitchFamily="50" charset="-128"/>
                <a:cs typeface="Meiryo UI" pitchFamily="50" charset="-128"/>
              </a:rPr>
              <a:t>③安心・安全サポート</a:t>
            </a:r>
            <a:endParaRPr lang="ja-JP" altLang="en-US" sz="900" b="1" dirty="0">
              <a:solidFill>
                <a:schemeClr val="tx2"/>
              </a:solidFill>
              <a:latin typeface="Meiryo UI" pitchFamily="50" charset="-128"/>
              <a:ea typeface="Meiryo UI" pitchFamily="50" charset="-128"/>
              <a:cs typeface="Meiryo UI" pitchFamily="50" charset="-128"/>
            </a:endParaRPr>
          </a:p>
        </p:txBody>
      </p:sp>
      <p:sp>
        <p:nvSpPr>
          <p:cNvPr id="179" name="円/楕円 178"/>
          <p:cNvSpPr/>
          <p:nvPr/>
        </p:nvSpPr>
        <p:spPr bwMode="auto">
          <a:xfrm>
            <a:off x="1601771" y="2119128"/>
            <a:ext cx="612775" cy="194167"/>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defTabSz="1279852" fontAlgn="auto">
              <a:spcBef>
                <a:spcPts val="0"/>
              </a:spcBef>
              <a:spcAft>
                <a:spcPts val="0"/>
              </a:spcAft>
              <a:defRPr/>
            </a:pPr>
            <a:r>
              <a:rPr lang="ja-JP" altLang="en-US" sz="800" b="1" dirty="0" smtClean="0"/>
              <a:t>診療所等</a:t>
            </a:r>
          </a:p>
        </p:txBody>
      </p:sp>
      <p:sp>
        <p:nvSpPr>
          <p:cNvPr id="180" name="正方形/長方形 179"/>
          <p:cNvSpPr/>
          <p:nvPr/>
        </p:nvSpPr>
        <p:spPr bwMode="auto">
          <a:xfrm>
            <a:off x="5768982" y="1667532"/>
            <a:ext cx="3089298" cy="1182692"/>
          </a:xfrm>
          <a:prstGeom prst="rect">
            <a:avLst/>
          </a:prstGeom>
          <a:blipFill>
            <a:blip r:embed="rId4" cstate="screen"/>
            <a:tile tx="0" ty="0" sx="100000" sy="100000" flip="none" algn="tl"/>
          </a:blipFill>
          <a:ln w="254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p>
        </p:txBody>
      </p:sp>
      <p:sp>
        <p:nvSpPr>
          <p:cNvPr id="181" name="テキスト ボックス 180"/>
          <p:cNvSpPr txBox="1"/>
          <p:nvPr/>
        </p:nvSpPr>
        <p:spPr bwMode="auto">
          <a:xfrm>
            <a:off x="5815019" y="1770724"/>
            <a:ext cx="2956464" cy="539750"/>
          </a:xfrm>
          <a:prstGeom prst="flowChartDocument">
            <a:avLst/>
          </a:prstGeom>
          <a:noFill/>
          <a:ln w="25400">
            <a:noFill/>
          </a:ln>
        </p:spPr>
        <p:txBody>
          <a:bodyPr lIns="91428" tIns="45714" rIns="91428" bIns="45714" anchor="ctr"/>
          <a:lstStyle/>
          <a:p>
            <a:pPr defTabSz="1279852" fontAlgn="auto">
              <a:spcBef>
                <a:spcPts val="0"/>
              </a:spcBef>
              <a:spcAft>
                <a:spcPts val="0"/>
              </a:spcAft>
              <a:defRPr/>
            </a:pPr>
            <a:r>
              <a:rPr lang="ja-JP" altLang="en-US" sz="1000" u="sng" dirty="0" smtClean="0">
                <a:latin typeface="HGP創英角ｺﾞｼｯｸUB" pitchFamily="50" charset="-128"/>
                <a:ea typeface="HGP創英角ｺﾞｼｯｸUB" pitchFamily="50" charset="-128"/>
              </a:rPr>
              <a:t>１　住民</a:t>
            </a:r>
            <a:r>
              <a:rPr lang="ja-JP" altLang="en-US" sz="1000" u="sng" dirty="0">
                <a:latin typeface="HGP創英角ｺﾞｼｯｸUB" pitchFamily="50" charset="-128"/>
                <a:ea typeface="HGP創英角ｺﾞｼｯｸUB" pitchFamily="50" charset="-128"/>
              </a:rPr>
              <a:t>主体の、市町村と一体となった取り組み</a:t>
            </a:r>
            <a:endParaRPr lang="ja-JP" altLang="en-US" sz="1000" dirty="0">
              <a:latin typeface="+mn-lt"/>
              <a:ea typeface="+mn-ea"/>
            </a:endParaRPr>
          </a:p>
        </p:txBody>
      </p:sp>
      <p:sp>
        <p:nvSpPr>
          <p:cNvPr id="182" name="テキスト ボックス 181"/>
          <p:cNvSpPr txBox="1"/>
          <p:nvPr/>
        </p:nvSpPr>
        <p:spPr bwMode="auto">
          <a:xfrm>
            <a:off x="5815020" y="2064406"/>
            <a:ext cx="2633352" cy="541338"/>
          </a:xfrm>
          <a:prstGeom prst="flowChartDocument">
            <a:avLst/>
          </a:prstGeom>
          <a:noFill/>
          <a:ln w="25400">
            <a:noFill/>
          </a:ln>
        </p:spPr>
        <p:txBody>
          <a:bodyPr lIns="91428" tIns="45714" rIns="91428" bIns="45714"/>
          <a:lstStyle/>
          <a:p>
            <a:pPr defTabSz="1279852" fontAlgn="auto">
              <a:spcBef>
                <a:spcPts val="0"/>
              </a:spcBef>
              <a:spcAft>
                <a:spcPts val="0"/>
              </a:spcAft>
              <a:defRPr/>
            </a:pPr>
            <a:r>
              <a:rPr lang="ja-JP" altLang="en-US" sz="1000" u="sng" dirty="0" smtClean="0">
                <a:latin typeface="HGP創英角ｺﾞｼｯｸUB" pitchFamily="50" charset="-128"/>
                <a:ea typeface="HGP創英角ｺﾞｼｯｸUB" pitchFamily="50" charset="-128"/>
              </a:rPr>
              <a:t>２　取り組み</a:t>
            </a:r>
            <a:r>
              <a:rPr lang="ja-JP" altLang="en-US" sz="1000" u="sng" dirty="0">
                <a:latin typeface="HGP創英角ｺﾞｼｯｸUB" pitchFamily="50" charset="-128"/>
                <a:ea typeface="HGP創英角ｺﾞｼｯｸUB" pitchFamily="50" charset="-128"/>
              </a:rPr>
              <a:t>の内容は地域のオーダーメード</a:t>
            </a:r>
            <a:endParaRPr lang="ja-JP" altLang="en-US" sz="1000" dirty="0">
              <a:latin typeface="+mn-lt"/>
              <a:ea typeface="+mn-ea"/>
            </a:endParaRPr>
          </a:p>
        </p:txBody>
      </p:sp>
      <p:sp>
        <p:nvSpPr>
          <p:cNvPr id="183" name="テキスト ボックス 182"/>
          <p:cNvSpPr txBox="1"/>
          <p:nvPr/>
        </p:nvSpPr>
        <p:spPr bwMode="auto">
          <a:xfrm>
            <a:off x="5815019" y="2207282"/>
            <a:ext cx="2794908" cy="327023"/>
          </a:xfrm>
          <a:prstGeom prst="flowChartDocument">
            <a:avLst/>
          </a:prstGeom>
          <a:noFill/>
          <a:ln w="25400">
            <a:noFill/>
          </a:ln>
        </p:spPr>
        <p:txBody>
          <a:bodyPr lIns="91428" tIns="45714" rIns="91428" bIns="45714" anchor="ctr"/>
          <a:lstStyle/>
          <a:p>
            <a:pPr defTabSz="1279852" fontAlgn="auto">
              <a:spcBef>
                <a:spcPts val="0"/>
              </a:spcBef>
              <a:spcAft>
                <a:spcPts val="0"/>
              </a:spcAft>
              <a:defRPr/>
            </a:pPr>
            <a:r>
              <a:rPr lang="ja-JP" altLang="en-US" sz="1000" u="sng" dirty="0" smtClean="0">
                <a:latin typeface="HGP創英角ｺﾞｼｯｸUB" pitchFamily="50" charset="-128"/>
                <a:ea typeface="HGP創英角ｺﾞｼｯｸUB" pitchFamily="50" charset="-128"/>
              </a:rPr>
              <a:t>３　地域</a:t>
            </a:r>
            <a:r>
              <a:rPr lang="ja-JP" altLang="en-US" sz="1000" u="sng" dirty="0">
                <a:latin typeface="HGP創英角ｺﾞｼｯｸUB" pitchFamily="50" charset="-128"/>
                <a:ea typeface="HGP創英角ｺﾞｼｯｸUB" pitchFamily="50" charset="-128"/>
              </a:rPr>
              <a:t>住民が自然と集える場所が活動の拠点</a:t>
            </a:r>
            <a:endParaRPr lang="ja-JP" altLang="en-US" sz="1000" dirty="0">
              <a:latin typeface="+mn-lt"/>
              <a:ea typeface="+mn-ea"/>
            </a:endParaRPr>
          </a:p>
        </p:txBody>
      </p:sp>
      <p:sp>
        <p:nvSpPr>
          <p:cNvPr id="184" name="テキスト ボックス 183"/>
          <p:cNvSpPr txBox="1"/>
          <p:nvPr/>
        </p:nvSpPr>
        <p:spPr bwMode="auto">
          <a:xfrm>
            <a:off x="5815020" y="2421596"/>
            <a:ext cx="3118018" cy="253998"/>
          </a:xfrm>
          <a:prstGeom prst="flowChartDocument">
            <a:avLst/>
          </a:prstGeom>
          <a:noFill/>
          <a:ln w="25400">
            <a:noFill/>
          </a:ln>
        </p:spPr>
        <p:txBody>
          <a:bodyPr lIns="91428" tIns="45714" rIns="91428" bIns="45714" anchor="ctr"/>
          <a:lstStyle/>
          <a:p>
            <a:pPr defTabSz="1279852" fontAlgn="auto">
              <a:spcBef>
                <a:spcPts val="0"/>
              </a:spcBef>
              <a:spcAft>
                <a:spcPts val="0"/>
              </a:spcAft>
              <a:defRPr/>
            </a:pPr>
            <a:r>
              <a:rPr lang="ja-JP" altLang="en-US" sz="1000" u="sng" dirty="0" smtClean="0">
                <a:latin typeface="HGP創英角ｺﾞｼｯｸUB" pitchFamily="50" charset="-128"/>
                <a:ea typeface="HGP創英角ｺﾞｼｯｸUB" pitchFamily="50" charset="-128"/>
              </a:rPr>
              <a:t>４　地域</a:t>
            </a:r>
            <a:r>
              <a:rPr lang="ja-JP" altLang="en-US" sz="1000" u="sng" dirty="0">
                <a:latin typeface="HGP創英角ｺﾞｼｯｸUB" pitchFamily="50" charset="-128"/>
                <a:ea typeface="HGP創英角ｺﾞｼｯｸUB" pitchFamily="50" charset="-128"/>
              </a:rPr>
              <a:t>住民とともに、Ｕターン、</a:t>
            </a:r>
            <a:r>
              <a:rPr lang="ja-JP" altLang="en-US" sz="1000" u="sng" dirty="0" smtClean="0">
                <a:latin typeface="HGP創英角ｺﾞｼｯｸUB" pitchFamily="50" charset="-128"/>
                <a:ea typeface="HGP創英角ｺﾞｼｯｸUB" pitchFamily="50" charset="-128"/>
              </a:rPr>
              <a:t>移住者等が取り組み</a:t>
            </a:r>
            <a:endParaRPr lang="ja-JP" altLang="en-US" sz="1000" dirty="0">
              <a:latin typeface="+mn-lt"/>
              <a:ea typeface="+mn-ea"/>
            </a:endParaRPr>
          </a:p>
        </p:txBody>
      </p:sp>
      <p:sp>
        <p:nvSpPr>
          <p:cNvPr id="185" name="テキスト ボックス 184"/>
          <p:cNvSpPr txBox="1"/>
          <p:nvPr/>
        </p:nvSpPr>
        <p:spPr bwMode="auto">
          <a:xfrm>
            <a:off x="5815019" y="2564472"/>
            <a:ext cx="3037241" cy="357190"/>
          </a:xfrm>
          <a:prstGeom prst="flowChartDocument">
            <a:avLst/>
          </a:prstGeom>
          <a:noFill/>
          <a:ln w="25400">
            <a:noFill/>
          </a:ln>
        </p:spPr>
        <p:txBody>
          <a:bodyPr lIns="91428" tIns="45714" rIns="91428" bIns="45714" anchor="ctr"/>
          <a:lstStyle/>
          <a:p>
            <a:pPr defTabSz="1279852" fontAlgn="auto">
              <a:spcBef>
                <a:spcPts val="0"/>
              </a:spcBef>
              <a:spcAft>
                <a:spcPts val="0"/>
              </a:spcAft>
              <a:defRPr/>
            </a:pPr>
            <a:r>
              <a:rPr lang="ja-JP" altLang="en-US" sz="1000" u="sng" spc="-150" dirty="0" smtClean="0">
                <a:latin typeface="HGP創英角ｺﾞｼｯｸUB" pitchFamily="50" charset="-128"/>
                <a:ea typeface="HGP創英角ｺﾞｼｯｸUB" pitchFamily="50" charset="-128"/>
              </a:rPr>
              <a:t>５　近隣</a:t>
            </a:r>
            <a:r>
              <a:rPr lang="ja-JP" altLang="en-US" sz="1000" u="sng" spc="-150" dirty="0">
                <a:latin typeface="HGP創英角ｺﾞｼｯｸUB" pitchFamily="50" charset="-128"/>
                <a:ea typeface="HGP創英角ｺﾞｼｯｸUB" pitchFamily="50" charset="-128"/>
              </a:rPr>
              <a:t>の集落が連携することにより、様々な取り組みが可能に</a:t>
            </a:r>
            <a:endParaRPr lang="ja-JP" altLang="en-US" sz="1000" spc="-150" dirty="0">
              <a:latin typeface="+mn-lt"/>
              <a:ea typeface="+mn-ea"/>
            </a:endParaRPr>
          </a:p>
        </p:txBody>
      </p:sp>
      <p:sp>
        <p:nvSpPr>
          <p:cNvPr id="186" name="正方形/長方形 185"/>
          <p:cNvSpPr/>
          <p:nvPr/>
        </p:nvSpPr>
        <p:spPr bwMode="auto">
          <a:xfrm>
            <a:off x="5715008" y="1623083"/>
            <a:ext cx="1818382" cy="258763"/>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spc="-150" dirty="0">
                <a:solidFill>
                  <a:schemeClr val="tx1"/>
                </a:solidFill>
                <a:latin typeface="HGP創英角ｺﾞｼｯｸUB" pitchFamily="50" charset="-128"/>
                <a:ea typeface="HGP創英角ｺﾞｼｯｸUB" pitchFamily="50" charset="-128"/>
              </a:rPr>
              <a:t>集落活動センターのポイント</a:t>
            </a:r>
          </a:p>
        </p:txBody>
      </p:sp>
      <p:sp>
        <p:nvSpPr>
          <p:cNvPr id="187" name="正方形/長方形 186"/>
          <p:cNvSpPr/>
          <p:nvPr/>
        </p:nvSpPr>
        <p:spPr>
          <a:xfrm>
            <a:off x="857224" y="1305827"/>
            <a:ext cx="4498975" cy="230858"/>
          </a:xfrm>
          <a:prstGeom prst="rect">
            <a:avLst/>
          </a:prstGeom>
          <a:solidFill>
            <a:srgbClr val="F0F9E7"/>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000" b="1" u="sng" dirty="0">
                <a:solidFill>
                  <a:schemeClr val="tx1"/>
                </a:solidFill>
                <a:latin typeface="ＭＳ Ｐゴシック" pitchFamily="50" charset="-128"/>
              </a:rPr>
              <a:t>◆「集落活動センター」による集落維持の仕組みづくり・集落活動の拠点づくり◆</a:t>
            </a:r>
          </a:p>
        </p:txBody>
      </p:sp>
      <p:pic>
        <p:nvPicPr>
          <p:cNvPr id="188" name="図 83" descr="haikou1.gif"/>
          <p:cNvPicPr preferRelativeResize="0">
            <a:picLocks noChangeAspect="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2643174" y="2357430"/>
            <a:ext cx="450417" cy="282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9" name="正方形/長方形 188"/>
          <p:cNvSpPr/>
          <p:nvPr/>
        </p:nvSpPr>
        <p:spPr>
          <a:xfrm>
            <a:off x="142844" y="214290"/>
            <a:ext cx="8928100" cy="326730"/>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90" name="正方形/長方形 189"/>
          <p:cNvSpPr/>
          <p:nvPr/>
        </p:nvSpPr>
        <p:spPr>
          <a:xfrm>
            <a:off x="171418" y="225919"/>
            <a:ext cx="1893095" cy="3025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２－６</a:t>
            </a:r>
            <a:endParaRPr lang="ja-JP" altLang="en-US" sz="1400" b="1" dirty="0">
              <a:solidFill>
                <a:schemeClr val="tx1"/>
              </a:solidFill>
              <a:latin typeface="ＭＳ ゴシック" pitchFamily="49" charset="-128"/>
              <a:ea typeface="ＭＳ ゴシック" pitchFamily="49" charset="-128"/>
            </a:endParaRPr>
          </a:p>
        </p:txBody>
      </p:sp>
      <p:sp>
        <p:nvSpPr>
          <p:cNvPr id="191" name="正方形/長方形 190"/>
          <p:cNvSpPr/>
          <p:nvPr/>
        </p:nvSpPr>
        <p:spPr>
          <a:xfrm>
            <a:off x="2064513" y="224956"/>
            <a:ext cx="6979443" cy="30634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地域活力の再生・創造に資する中山間地域の仕組みづくり</a:t>
            </a:r>
            <a:r>
              <a:rPr lang="en-US" altLang="ja-JP" sz="1400" dirty="0" smtClean="0">
                <a:solidFill>
                  <a:schemeClr val="tx1"/>
                </a:solidFill>
              </a:rPr>
              <a:t>	</a:t>
            </a:r>
            <a:endParaRPr lang="ja-JP" altLang="en-US" sz="1400" dirty="0">
              <a:solidFill>
                <a:schemeClr val="tx1"/>
              </a:solidFill>
            </a:endParaRPr>
          </a:p>
        </p:txBody>
      </p:sp>
      <p:sp>
        <p:nvSpPr>
          <p:cNvPr id="192" name="テキスト ボックス 23"/>
          <p:cNvSpPr txBox="1"/>
          <p:nvPr/>
        </p:nvSpPr>
        <p:spPr bwMode="auto">
          <a:xfrm>
            <a:off x="4162030" y="2643182"/>
            <a:ext cx="984695" cy="112691"/>
          </a:xfrm>
          <a:prstGeom prst="rect">
            <a:avLst/>
          </a:prstGeom>
          <a:solidFill>
            <a:srgbClr val="D5E1EF"/>
          </a:solidFill>
          <a:ln w="12700">
            <a:solidFill>
              <a:schemeClr val="accent1">
                <a:lumMod val="75000"/>
              </a:schemeClr>
            </a:solidFill>
          </a:ln>
        </p:spPr>
        <p:txBody>
          <a:bodyPr lIns="36000" tIns="0" rIns="36000" b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900" b="1" dirty="0" smtClean="0">
                <a:solidFill>
                  <a:schemeClr val="tx2"/>
                </a:solidFill>
                <a:latin typeface="Meiryo UI" pitchFamily="50" charset="-128"/>
                <a:ea typeface="Meiryo UI" pitchFamily="50" charset="-128"/>
                <a:cs typeface="Meiryo UI" pitchFamily="50" charset="-128"/>
              </a:rPr>
              <a:t>⑥鳥獣被害対策</a:t>
            </a:r>
            <a:endParaRPr lang="ja-JP" altLang="en-US" sz="900" b="1" dirty="0">
              <a:solidFill>
                <a:schemeClr val="tx2"/>
              </a:solidFill>
              <a:latin typeface="Meiryo UI" pitchFamily="50" charset="-128"/>
              <a:ea typeface="Meiryo UI" pitchFamily="50" charset="-128"/>
              <a:cs typeface="Meiryo UI" pitchFamily="50" charset="-128"/>
            </a:endParaRPr>
          </a:p>
        </p:txBody>
      </p:sp>
      <p:sp>
        <p:nvSpPr>
          <p:cNvPr id="193" name="テキスト ボックス 29"/>
          <p:cNvSpPr txBox="1"/>
          <p:nvPr/>
        </p:nvSpPr>
        <p:spPr bwMode="auto">
          <a:xfrm>
            <a:off x="4233468" y="2459054"/>
            <a:ext cx="1624416" cy="112691"/>
          </a:xfrm>
          <a:prstGeom prst="rect">
            <a:avLst/>
          </a:prstGeom>
          <a:solidFill>
            <a:srgbClr val="D5E1EF"/>
          </a:solidFill>
          <a:ln w="12700">
            <a:solidFill>
              <a:schemeClr val="accent1">
                <a:lumMod val="75000"/>
              </a:schemeClr>
            </a:solidFill>
          </a:ln>
        </p:spPr>
        <p:txBody>
          <a:bodyPr lIns="36000" tIns="0" rIns="36000" b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900" b="1" dirty="0" smtClean="0">
                <a:solidFill>
                  <a:schemeClr val="tx2"/>
                </a:solidFill>
                <a:latin typeface="Meiryo UI" pitchFamily="50" charset="-128"/>
                <a:ea typeface="Meiryo UI" pitchFamily="50" charset="-128"/>
                <a:cs typeface="Meiryo UI" pitchFamily="50" charset="-128"/>
              </a:rPr>
              <a:t>⑦観光交流活動・定住サポート</a:t>
            </a:r>
            <a:endParaRPr lang="ja-JP" altLang="en-US" sz="900" b="1" dirty="0">
              <a:solidFill>
                <a:schemeClr val="tx2"/>
              </a:solidFill>
              <a:latin typeface="Meiryo UI" pitchFamily="50" charset="-128"/>
              <a:ea typeface="Meiryo UI" pitchFamily="50" charset="-128"/>
              <a:cs typeface="Meiryo UI" pitchFamily="50" charset="-128"/>
            </a:endParaRPr>
          </a:p>
        </p:txBody>
      </p:sp>
      <p:sp>
        <p:nvSpPr>
          <p:cNvPr id="194" name="テキスト ボックス 23"/>
          <p:cNvSpPr txBox="1"/>
          <p:nvPr/>
        </p:nvSpPr>
        <p:spPr bwMode="auto">
          <a:xfrm>
            <a:off x="4162030" y="1857365"/>
            <a:ext cx="1248088" cy="112691"/>
          </a:xfrm>
          <a:prstGeom prst="rect">
            <a:avLst/>
          </a:prstGeom>
          <a:solidFill>
            <a:srgbClr val="D5E1EF"/>
          </a:solidFill>
          <a:ln w="12700">
            <a:solidFill>
              <a:schemeClr val="accent1">
                <a:lumMod val="75000"/>
              </a:schemeClr>
            </a:solidFill>
          </a:ln>
        </p:spPr>
        <p:txBody>
          <a:bodyPr lIns="36000" tIns="0" rIns="36000" b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900" b="1" dirty="0" smtClean="0">
                <a:solidFill>
                  <a:schemeClr val="tx2"/>
                </a:solidFill>
                <a:latin typeface="Meiryo UI" pitchFamily="50" charset="-128"/>
                <a:ea typeface="Meiryo UI" pitchFamily="50" charset="-128"/>
                <a:cs typeface="Meiryo UI" pitchFamily="50" charset="-128"/>
              </a:rPr>
              <a:t>⑩エネルギー資源活用</a:t>
            </a:r>
            <a:endParaRPr lang="ja-JP" altLang="en-US" sz="900" b="1" dirty="0">
              <a:solidFill>
                <a:schemeClr val="tx2"/>
              </a:solidFill>
              <a:latin typeface="Meiryo UI" pitchFamily="50" charset="-128"/>
              <a:ea typeface="Meiryo UI" pitchFamily="50" charset="-128"/>
              <a:cs typeface="Meiryo UI" pitchFamily="50" charset="-128"/>
            </a:endParaRPr>
          </a:p>
        </p:txBody>
      </p:sp>
      <p:sp>
        <p:nvSpPr>
          <p:cNvPr id="195" name="テキスト ボックス 27"/>
          <p:cNvSpPr txBox="1"/>
          <p:nvPr/>
        </p:nvSpPr>
        <p:spPr bwMode="auto">
          <a:xfrm>
            <a:off x="4090592" y="1673236"/>
            <a:ext cx="984695" cy="112691"/>
          </a:xfrm>
          <a:prstGeom prst="rect">
            <a:avLst/>
          </a:prstGeom>
          <a:solidFill>
            <a:srgbClr val="D5E1EF"/>
          </a:solidFill>
          <a:ln w="12700">
            <a:solidFill>
              <a:schemeClr val="accent1">
                <a:lumMod val="75000"/>
              </a:schemeClr>
            </a:solidFill>
          </a:ln>
        </p:spPr>
        <p:txBody>
          <a:bodyPr lIns="36000" tIns="0" rIns="36000" b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900" b="1" dirty="0" smtClean="0">
                <a:solidFill>
                  <a:schemeClr val="tx2"/>
                </a:solidFill>
                <a:latin typeface="Meiryo UI" pitchFamily="50" charset="-128"/>
                <a:ea typeface="Meiryo UI" pitchFamily="50" charset="-128"/>
                <a:cs typeface="Meiryo UI" pitchFamily="50" charset="-128"/>
              </a:rPr>
              <a:t>⑪その他の活動</a:t>
            </a:r>
            <a:endParaRPr lang="ja-JP" altLang="en-US" sz="900" b="1" dirty="0">
              <a:solidFill>
                <a:schemeClr val="tx2"/>
              </a:solidFill>
              <a:latin typeface="Meiryo UI" pitchFamily="50" charset="-128"/>
              <a:ea typeface="Meiryo UI" pitchFamily="50" charset="-128"/>
              <a:cs typeface="Meiryo UI" pitchFamily="50" charset="-128"/>
            </a:endParaRPr>
          </a:p>
        </p:txBody>
      </p:sp>
      <p:sp>
        <p:nvSpPr>
          <p:cNvPr id="196" name="テキスト ボックス 33"/>
          <p:cNvSpPr txBox="1"/>
          <p:nvPr/>
        </p:nvSpPr>
        <p:spPr bwMode="auto">
          <a:xfrm>
            <a:off x="4233468" y="2030426"/>
            <a:ext cx="1230131" cy="112691"/>
          </a:xfrm>
          <a:prstGeom prst="rect">
            <a:avLst/>
          </a:prstGeom>
          <a:solidFill>
            <a:srgbClr val="D5E1EF"/>
          </a:solidFill>
          <a:ln w="12700">
            <a:solidFill>
              <a:schemeClr val="accent1">
                <a:lumMod val="75000"/>
              </a:schemeClr>
            </a:solidFill>
          </a:ln>
        </p:spPr>
        <p:txBody>
          <a:bodyPr lIns="36000" tIns="0" rIns="36000" b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900" b="1" dirty="0" smtClean="0">
                <a:solidFill>
                  <a:schemeClr val="tx2"/>
                </a:solidFill>
                <a:latin typeface="Meiryo UI" pitchFamily="50" charset="-128"/>
                <a:ea typeface="Meiryo UI" pitchFamily="50" charset="-128"/>
                <a:cs typeface="Meiryo UI" pitchFamily="50" charset="-128"/>
              </a:rPr>
              <a:t>⑨特産品づくり・販売</a:t>
            </a:r>
            <a:endParaRPr lang="ja-JP" altLang="en-US" sz="900" b="1" dirty="0">
              <a:solidFill>
                <a:schemeClr val="tx2"/>
              </a:solidFill>
              <a:latin typeface="Meiryo UI" pitchFamily="50" charset="-128"/>
              <a:ea typeface="Meiryo UI" pitchFamily="50" charset="-128"/>
              <a:cs typeface="Meiryo UI" pitchFamily="50" charset="-128"/>
            </a:endParaRPr>
          </a:p>
        </p:txBody>
      </p:sp>
      <p:sp>
        <p:nvSpPr>
          <p:cNvPr id="197" name="テキスト ボックス 39"/>
          <p:cNvSpPr txBox="1"/>
          <p:nvPr/>
        </p:nvSpPr>
        <p:spPr bwMode="auto">
          <a:xfrm>
            <a:off x="4236068" y="2244740"/>
            <a:ext cx="1426160" cy="112691"/>
          </a:xfrm>
          <a:prstGeom prst="rect">
            <a:avLst/>
          </a:prstGeom>
          <a:solidFill>
            <a:srgbClr val="D5E1EF"/>
          </a:solidFill>
          <a:ln w="12700">
            <a:solidFill>
              <a:schemeClr val="accent1">
                <a:lumMod val="75000"/>
              </a:schemeClr>
            </a:solidFill>
          </a:ln>
        </p:spPr>
        <p:txBody>
          <a:bodyPr lIns="36000" tIns="0" rIns="36000" b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900" b="1" dirty="0" smtClean="0">
                <a:solidFill>
                  <a:schemeClr val="tx2"/>
                </a:solidFill>
                <a:latin typeface="Meiryo UI" pitchFamily="50" charset="-128"/>
                <a:ea typeface="Meiryo UI" pitchFamily="50" charset="-128"/>
                <a:cs typeface="Meiryo UI" pitchFamily="50" charset="-128"/>
              </a:rPr>
              <a:t>⑧農林水産物の生産・販売</a:t>
            </a:r>
            <a:endParaRPr lang="ja-JP" altLang="en-US" sz="900" b="1" dirty="0">
              <a:solidFill>
                <a:schemeClr val="tx2"/>
              </a:solidFill>
              <a:latin typeface="Meiryo UI" pitchFamily="50" charset="-128"/>
              <a:ea typeface="Meiryo UI" pitchFamily="50" charset="-128"/>
              <a:cs typeface="Meiryo UI" pitchFamily="50" charset="-128"/>
            </a:endParaRPr>
          </a:p>
        </p:txBody>
      </p:sp>
      <p:sp>
        <p:nvSpPr>
          <p:cNvPr id="198" name="テキスト ボックス 197"/>
          <p:cNvSpPr txBox="1"/>
          <p:nvPr/>
        </p:nvSpPr>
        <p:spPr>
          <a:xfrm>
            <a:off x="9429784" y="2285992"/>
            <a:ext cx="4034728" cy="276999"/>
          </a:xfrm>
          <a:prstGeom prst="rect">
            <a:avLst/>
          </a:prstGeom>
          <a:noFill/>
        </p:spPr>
        <p:txBody>
          <a:bodyPr wrap="square" rtlCol="0">
            <a:spAutoFit/>
          </a:bodyPr>
          <a:lstStyle/>
          <a:p>
            <a:r>
              <a:rPr lang="ja-JP" altLang="en-US" sz="1200" dirty="0" smtClean="0">
                <a:latin typeface="ＭＳ 明朝" pitchFamily="17" charset="-128"/>
                <a:ea typeface="ＭＳ 明朝" pitchFamily="17" charset="-128"/>
              </a:rPr>
              <a:t>・地方の優秀な若者が地方の企業で活動する環境を整備</a:t>
            </a:r>
            <a:endParaRPr kumimoji="1" lang="ja-JP" altLang="en-US" sz="1200" dirty="0">
              <a:latin typeface="ＭＳ 明朝" pitchFamily="17" charset="-128"/>
              <a:ea typeface="ＭＳ 明朝" pitchFamily="17" charset="-128"/>
            </a:endParaRPr>
          </a:p>
        </p:txBody>
      </p:sp>
      <p:sp>
        <p:nvSpPr>
          <p:cNvPr id="202" name="正方形/長方形 201"/>
          <p:cNvSpPr/>
          <p:nvPr/>
        </p:nvSpPr>
        <p:spPr>
          <a:xfrm>
            <a:off x="9358346" y="571480"/>
            <a:ext cx="4572000" cy="461665"/>
          </a:xfrm>
          <a:prstGeom prst="rect">
            <a:avLst/>
          </a:prstGeom>
        </p:spPr>
        <p:txBody>
          <a:bodyPr>
            <a:spAutoFit/>
          </a:bodyPr>
          <a:lstStyle/>
          <a:p>
            <a:pPr marL="85725" indent="-85725" eaLnBrk="0" hangingPunct="0">
              <a:spcBef>
                <a:spcPts val="600"/>
              </a:spcBef>
              <a:defRPr/>
            </a:pPr>
            <a:r>
              <a:rPr lang="ja-JP" altLang="en-US" sz="1200" dirty="0" smtClean="0">
                <a:latin typeface="ＭＳ Ｐ明朝" pitchFamily="18" charset="-128"/>
                <a:ea typeface="ＭＳ Ｐ明朝" pitchFamily="18" charset="-128"/>
              </a:rPr>
              <a:t>・地方から都市の大学への若者の流出や企業研究開発力の低下を防ぐため、地方大学の環境整備と大学の地方分散を推進</a:t>
            </a:r>
            <a:endParaRPr lang="en-US" altLang="ja-JP" sz="1200" dirty="0" smtClean="0">
              <a:latin typeface="ＭＳ Ｐ明朝" pitchFamily="18" charset="-128"/>
              <a:ea typeface="ＭＳ Ｐ明朝" pitchFamily="18" charset="-128"/>
            </a:endParaRPr>
          </a:p>
        </p:txBody>
      </p:sp>
      <p:sp>
        <p:nvSpPr>
          <p:cNvPr id="203" name="正方形/長方形 202"/>
          <p:cNvSpPr/>
          <p:nvPr/>
        </p:nvSpPr>
        <p:spPr>
          <a:xfrm>
            <a:off x="9429784" y="4786322"/>
            <a:ext cx="4572000" cy="646331"/>
          </a:xfrm>
          <a:prstGeom prst="rect">
            <a:avLst/>
          </a:prstGeom>
        </p:spPr>
        <p:txBody>
          <a:bodyPr>
            <a:spAutoFit/>
          </a:bodyPr>
          <a:lstStyle/>
          <a:p>
            <a:pPr marL="266700" indent="-88900">
              <a:spcAft>
                <a:spcPts val="25"/>
              </a:spcAft>
              <a:defRPr/>
            </a:pPr>
            <a:r>
              <a:rPr lang="ja-JP" altLang="en-US" sz="1200" dirty="0" smtClean="0">
                <a:latin typeface="ＭＳ Ｐ明朝" pitchFamily="18" charset="-128"/>
                <a:ea typeface="ＭＳ Ｐ明朝" pitchFamily="18" charset="-128"/>
              </a:rPr>
              <a:t>・高齢化などが進んでいる中山間地域の維持・再生を図るため、住民主体で取り組む集落維持の総合的な仕組みづくりや地域活動の拠点づくりを促進する必要がある。</a:t>
            </a:r>
            <a:endParaRPr lang="en-US" altLang="ja-JP" sz="1200" dirty="0" smtClean="0">
              <a:latin typeface="ＭＳ Ｐ明朝" pitchFamily="18" charset="-128"/>
              <a:ea typeface="ＭＳ Ｐ明朝" pitchFamily="18" charset="-128"/>
            </a:endParaRPr>
          </a:p>
        </p:txBody>
      </p:sp>
      <p:sp>
        <p:nvSpPr>
          <p:cNvPr id="60" name="テキスト ボックス 28"/>
          <p:cNvSpPr txBox="1">
            <a:spLocks noChangeArrowheads="1"/>
          </p:cNvSpPr>
          <p:nvPr/>
        </p:nvSpPr>
        <p:spPr bwMode="auto">
          <a:xfrm>
            <a:off x="358808" y="3536716"/>
            <a:ext cx="8402822" cy="2523768"/>
          </a:xfrm>
          <a:prstGeom prst="rect">
            <a:avLst/>
          </a:prstGeom>
          <a:noFill/>
          <a:ln w="9525">
            <a:noFill/>
            <a:miter lim="800000"/>
            <a:headEnd/>
            <a:tailEnd/>
          </a:ln>
        </p:spPr>
        <p:txBody>
          <a:bodyPr wrap="square">
            <a:spAutoFit/>
          </a:bodyPr>
          <a:lstStyle/>
          <a:p>
            <a:pPr>
              <a:defRPr/>
            </a:pPr>
            <a:endParaRPr lang="en-US" altLang="ja-JP" sz="600" dirty="0" smtClean="0">
              <a:latin typeface="ＭＳ Ｐ明朝" pitchFamily="18" charset="-128"/>
              <a:ea typeface="ＭＳ Ｐ明朝" pitchFamily="18" charset="-128"/>
            </a:endParaRPr>
          </a:p>
          <a:p>
            <a:pPr>
              <a:defRPr/>
            </a:pPr>
            <a:r>
              <a:rPr lang="ja-JP" altLang="en-US" sz="1200" dirty="0" smtClean="0">
                <a:latin typeface="ＭＳ Ｐゴシック" charset="-128"/>
              </a:rPr>
              <a:t>○</a:t>
            </a:r>
            <a:r>
              <a:rPr lang="ja-JP" altLang="en-US" sz="1200" dirty="0">
                <a:latin typeface="ＭＳ Ｐゴシック" charset="-128"/>
              </a:rPr>
              <a:t>地方指定文化財の保護に向けた優遇税制の創設</a:t>
            </a:r>
            <a:endParaRPr lang="en-US" altLang="ja-JP" sz="1200" dirty="0">
              <a:latin typeface="+mj-ea"/>
            </a:endParaRPr>
          </a:p>
          <a:p>
            <a:pPr marL="358775" indent="-177800" eaLnBrk="0" hangingPunct="0">
              <a:spcBef>
                <a:spcPts val="0"/>
              </a:spcBef>
              <a:spcAft>
                <a:spcPts val="0"/>
              </a:spcAft>
              <a:defRPr/>
            </a:pPr>
            <a:r>
              <a:rPr lang="ja-JP" altLang="en-US" sz="1200" dirty="0" smtClean="0">
                <a:latin typeface="ＭＳ Ｐ明朝" pitchFamily="18" charset="-128"/>
                <a:ea typeface="ＭＳ Ｐ明朝" pitchFamily="18" charset="-128"/>
              </a:rPr>
              <a:t>　国</a:t>
            </a:r>
            <a:r>
              <a:rPr lang="ja-JP" altLang="en-US" sz="1200" dirty="0">
                <a:latin typeface="ＭＳ Ｐ明朝" pitchFamily="18" charset="-128"/>
                <a:ea typeface="ＭＳ Ｐ明朝" pitchFamily="18" charset="-128"/>
              </a:rPr>
              <a:t>指定</a:t>
            </a:r>
            <a:r>
              <a:rPr lang="ja-JP" altLang="en-US" sz="1200" dirty="0" smtClean="0">
                <a:latin typeface="ＭＳ Ｐ明朝" pitchFamily="18" charset="-128"/>
                <a:ea typeface="ＭＳ Ｐ明朝" pitchFamily="18" charset="-128"/>
              </a:rPr>
              <a:t>重要文化財などに限って</a:t>
            </a:r>
            <a:r>
              <a:rPr lang="ja-JP" altLang="en-US" sz="1200" dirty="0">
                <a:latin typeface="ＭＳ Ｐ明朝" pitchFamily="18" charset="-128"/>
                <a:ea typeface="ＭＳ Ｐ明朝" pitchFamily="18" charset="-128"/>
              </a:rPr>
              <a:t>認められている有償譲渡、相続にかかる優遇税制を地方指定文化財</a:t>
            </a:r>
            <a:r>
              <a:rPr lang="ja-JP" altLang="en-US" sz="1200" dirty="0" smtClean="0">
                <a:latin typeface="ＭＳ Ｐ明朝" pitchFamily="18" charset="-128"/>
                <a:ea typeface="ＭＳ Ｐ明朝" pitchFamily="18" charset="-128"/>
              </a:rPr>
              <a:t>に拡大</a:t>
            </a:r>
            <a:endParaRPr lang="en-US" altLang="ja-JP" sz="1200" dirty="0">
              <a:latin typeface="ＭＳ Ｐ明朝" pitchFamily="18" charset="-128"/>
              <a:ea typeface="ＭＳ Ｐ明朝" pitchFamily="18" charset="-128"/>
            </a:endParaRPr>
          </a:p>
          <a:p>
            <a:pPr>
              <a:defRPr/>
            </a:pPr>
            <a:endParaRPr lang="en-US" altLang="ja-JP" sz="800" dirty="0" smtClean="0">
              <a:latin typeface="ＭＳ Ｐ明朝" pitchFamily="18" charset="-128"/>
              <a:ea typeface="ＭＳ Ｐ明朝" pitchFamily="18" charset="-128"/>
            </a:endParaRPr>
          </a:p>
          <a:p>
            <a:pPr marL="93663" indent="-93663">
              <a:defRPr/>
            </a:pPr>
            <a:r>
              <a:rPr lang="ja-JP" altLang="en-US" sz="1200" dirty="0" smtClean="0">
                <a:latin typeface="ＭＳ Ｐゴシック" charset="-128"/>
              </a:rPr>
              <a:t>○</a:t>
            </a:r>
            <a:r>
              <a:rPr lang="ja-JP" altLang="en-US" sz="1200" dirty="0">
                <a:latin typeface="+mj-ea"/>
              </a:rPr>
              <a:t>地</a:t>
            </a:r>
            <a:r>
              <a:rPr lang="ja-JP" altLang="en-US" sz="1200" dirty="0">
                <a:latin typeface="ＭＳ Ｐゴシック" charset="-128"/>
              </a:rPr>
              <a:t>方</a:t>
            </a:r>
            <a:r>
              <a:rPr lang="ja-JP" altLang="en-US" sz="1200" dirty="0">
                <a:latin typeface="+mj-ea"/>
              </a:rPr>
              <a:t>ゆかりの国有文化財の里帰り制度の</a:t>
            </a:r>
            <a:r>
              <a:rPr lang="ja-JP" altLang="en-US" sz="1200" dirty="0" smtClean="0">
                <a:latin typeface="+mj-ea"/>
              </a:rPr>
              <a:t>創設</a:t>
            </a:r>
            <a:endParaRPr lang="en-US" altLang="ja-JP" sz="1200" dirty="0" smtClean="0">
              <a:latin typeface="+mj-ea"/>
            </a:endParaRPr>
          </a:p>
          <a:p>
            <a:pPr marL="93663" indent="-93663">
              <a:defRPr/>
            </a:pPr>
            <a:endParaRPr lang="en-US" altLang="ja-JP" sz="1200" dirty="0" smtClean="0">
              <a:latin typeface="+mj-ea"/>
            </a:endParaRPr>
          </a:p>
          <a:p>
            <a:pPr marL="93663" indent="-93663">
              <a:defRPr/>
            </a:pPr>
            <a:endParaRPr lang="en-US" altLang="ja-JP" sz="1200" dirty="0" smtClean="0">
              <a:latin typeface="+mj-ea"/>
            </a:endParaRPr>
          </a:p>
          <a:p>
            <a:pPr marL="93663" indent="-93663">
              <a:defRPr/>
            </a:pPr>
            <a:endParaRPr lang="en-US" altLang="ja-JP" sz="1200" dirty="0" smtClean="0">
              <a:latin typeface="+mj-ea"/>
            </a:endParaRPr>
          </a:p>
          <a:p>
            <a:pPr marL="93663" indent="-93663">
              <a:defRPr/>
            </a:pPr>
            <a:endParaRPr lang="en-US" altLang="ja-JP" sz="1200" dirty="0" smtClean="0">
              <a:latin typeface="+mj-ea"/>
            </a:endParaRPr>
          </a:p>
          <a:p>
            <a:pPr marL="93663" indent="-93663">
              <a:defRPr/>
            </a:pPr>
            <a:endParaRPr lang="en-US" altLang="ja-JP" sz="1200" dirty="0" smtClean="0">
              <a:latin typeface="+mj-ea"/>
            </a:endParaRPr>
          </a:p>
          <a:p>
            <a:pPr marL="93663" indent="-93663">
              <a:defRPr/>
            </a:pPr>
            <a:endParaRPr lang="en-US" altLang="ja-JP" sz="1200" dirty="0" smtClean="0">
              <a:latin typeface="+mj-ea"/>
            </a:endParaRPr>
          </a:p>
          <a:p>
            <a:pPr marL="93663" indent="-93663">
              <a:defRPr/>
            </a:pPr>
            <a:endParaRPr lang="en-US" altLang="ja-JP" sz="1200" dirty="0" smtClean="0">
              <a:latin typeface="+mj-ea"/>
            </a:endParaRPr>
          </a:p>
          <a:p>
            <a:pPr marL="93663" indent="-93663">
              <a:defRPr/>
            </a:pPr>
            <a:endParaRPr lang="en-US" altLang="ja-JP" sz="1200" dirty="0" smtClean="0">
              <a:latin typeface="+mj-ea"/>
            </a:endParaRPr>
          </a:p>
          <a:p>
            <a:pPr marL="93663" indent="-93663">
              <a:defRPr/>
            </a:pPr>
            <a:endParaRPr lang="en-US" altLang="ja-JP" sz="1200" dirty="0" smtClean="0">
              <a:latin typeface="+mj-ea"/>
            </a:endParaRPr>
          </a:p>
        </p:txBody>
      </p:sp>
      <p:grpSp>
        <p:nvGrpSpPr>
          <p:cNvPr id="835" name="グループ化 834"/>
          <p:cNvGrpSpPr/>
          <p:nvPr/>
        </p:nvGrpSpPr>
        <p:grpSpPr>
          <a:xfrm>
            <a:off x="1099673" y="4500570"/>
            <a:ext cx="3157184" cy="1246353"/>
            <a:chOff x="5598277" y="4714884"/>
            <a:chExt cx="3157184" cy="1246353"/>
          </a:xfrm>
        </p:grpSpPr>
        <p:pic>
          <p:nvPicPr>
            <p:cNvPr id="62" name="Picture 5"/>
            <p:cNvPicPr>
              <a:picLocks noChangeAspect="1" noChangeArrowheads="1"/>
            </p:cNvPicPr>
            <p:nvPr/>
          </p:nvPicPr>
          <p:blipFill>
            <a:blip r:embed="rId6" cstate="screen"/>
            <a:srcRect/>
            <a:stretch>
              <a:fillRect/>
            </a:stretch>
          </p:blipFill>
          <p:spPr bwMode="auto">
            <a:xfrm>
              <a:off x="5637871" y="5329654"/>
              <a:ext cx="696250" cy="497808"/>
            </a:xfrm>
            <a:prstGeom prst="rect">
              <a:avLst/>
            </a:prstGeom>
            <a:noFill/>
            <a:ln w="9525">
              <a:noFill/>
              <a:miter lim="800000"/>
              <a:headEnd/>
              <a:tailEnd/>
            </a:ln>
          </p:spPr>
        </p:pic>
        <p:sp>
          <p:nvSpPr>
            <p:cNvPr id="63" name="Freeform 6"/>
            <p:cNvSpPr>
              <a:spLocks noEditPoints="1"/>
            </p:cNvSpPr>
            <p:nvPr/>
          </p:nvSpPr>
          <p:spPr bwMode="auto">
            <a:xfrm>
              <a:off x="5598277" y="4874128"/>
              <a:ext cx="759673" cy="969541"/>
            </a:xfrm>
            <a:custGeom>
              <a:avLst/>
              <a:gdLst/>
              <a:ahLst/>
              <a:cxnLst>
                <a:cxn ang="0">
                  <a:pos x="0" y="3"/>
                </a:cxn>
                <a:cxn ang="0">
                  <a:pos x="0" y="0"/>
                </a:cxn>
                <a:cxn ang="0">
                  <a:pos x="3" y="0"/>
                </a:cxn>
                <a:cxn ang="0">
                  <a:pos x="812" y="0"/>
                </a:cxn>
                <a:cxn ang="0">
                  <a:pos x="815" y="0"/>
                </a:cxn>
                <a:cxn ang="0">
                  <a:pos x="818" y="3"/>
                </a:cxn>
                <a:cxn ang="0">
                  <a:pos x="818" y="1068"/>
                </a:cxn>
                <a:cxn ang="0">
                  <a:pos x="812" y="1074"/>
                </a:cxn>
                <a:cxn ang="0">
                  <a:pos x="3" y="1074"/>
                </a:cxn>
                <a:cxn ang="0">
                  <a:pos x="0" y="1071"/>
                </a:cxn>
                <a:cxn ang="0">
                  <a:pos x="0" y="1068"/>
                </a:cxn>
                <a:cxn ang="0">
                  <a:pos x="0" y="3"/>
                </a:cxn>
                <a:cxn ang="0">
                  <a:pos x="9" y="1068"/>
                </a:cxn>
                <a:cxn ang="0">
                  <a:pos x="3" y="1065"/>
                </a:cxn>
                <a:cxn ang="0">
                  <a:pos x="812" y="1065"/>
                </a:cxn>
                <a:cxn ang="0">
                  <a:pos x="809" y="1068"/>
                </a:cxn>
                <a:cxn ang="0">
                  <a:pos x="809" y="3"/>
                </a:cxn>
                <a:cxn ang="0">
                  <a:pos x="812" y="10"/>
                </a:cxn>
                <a:cxn ang="0">
                  <a:pos x="3" y="10"/>
                </a:cxn>
                <a:cxn ang="0">
                  <a:pos x="9" y="3"/>
                </a:cxn>
                <a:cxn ang="0">
                  <a:pos x="9" y="1068"/>
                </a:cxn>
              </a:cxnLst>
              <a:rect l="0" t="0" r="r" b="b"/>
              <a:pathLst>
                <a:path w="818" h="1074">
                  <a:moveTo>
                    <a:pt x="0" y="3"/>
                  </a:moveTo>
                  <a:lnTo>
                    <a:pt x="0" y="0"/>
                  </a:lnTo>
                  <a:lnTo>
                    <a:pt x="3" y="0"/>
                  </a:lnTo>
                  <a:lnTo>
                    <a:pt x="812" y="0"/>
                  </a:lnTo>
                  <a:lnTo>
                    <a:pt x="815" y="0"/>
                  </a:lnTo>
                  <a:lnTo>
                    <a:pt x="818" y="3"/>
                  </a:lnTo>
                  <a:lnTo>
                    <a:pt x="818" y="1068"/>
                  </a:lnTo>
                  <a:lnTo>
                    <a:pt x="812" y="1074"/>
                  </a:lnTo>
                  <a:lnTo>
                    <a:pt x="3" y="1074"/>
                  </a:lnTo>
                  <a:lnTo>
                    <a:pt x="0" y="1071"/>
                  </a:lnTo>
                  <a:lnTo>
                    <a:pt x="0" y="1068"/>
                  </a:lnTo>
                  <a:lnTo>
                    <a:pt x="0" y="3"/>
                  </a:lnTo>
                  <a:close/>
                  <a:moveTo>
                    <a:pt x="9" y="1068"/>
                  </a:moveTo>
                  <a:lnTo>
                    <a:pt x="3" y="1065"/>
                  </a:lnTo>
                  <a:lnTo>
                    <a:pt x="812" y="1065"/>
                  </a:lnTo>
                  <a:lnTo>
                    <a:pt x="809" y="1068"/>
                  </a:lnTo>
                  <a:lnTo>
                    <a:pt x="809" y="3"/>
                  </a:lnTo>
                  <a:lnTo>
                    <a:pt x="812" y="10"/>
                  </a:lnTo>
                  <a:lnTo>
                    <a:pt x="3" y="10"/>
                  </a:lnTo>
                  <a:lnTo>
                    <a:pt x="9" y="3"/>
                  </a:lnTo>
                  <a:lnTo>
                    <a:pt x="9" y="1068"/>
                  </a:lnTo>
                  <a:close/>
                </a:path>
              </a:pathLst>
            </a:custGeom>
            <a:solidFill>
              <a:srgbClr val="595959"/>
            </a:solidFill>
            <a:ln w="0">
              <a:solidFill>
                <a:srgbClr val="595959"/>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4" name="Rectangle 7"/>
            <p:cNvSpPr>
              <a:spLocks noChangeArrowheads="1"/>
            </p:cNvSpPr>
            <p:nvPr/>
          </p:nvSpPr>
          <p:spPr bwMode="auto">
            <a:xfrm>
              <a:off x="5611011" y="4921427"/>
              <a:ext cx="718145"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rgbClr val="000000"/>
                  </a:solidFill>
                  <a:effectLst/>
                  <a:latin typeface="ＭＳ Ｐゴシック" pitchFamily="50" charset="-128"/>
                  <a:ea typeface="ＭＳ Ｐゴシック" pitchFamily="50" charset="-128"/>
                </a:rPr>
                <a:t>文化庁</a:t>
              </a:r>
              <a:endParaRPr kumimoji="1" lang="en-US" altLang="ja-JP" sz="8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dirty="0" smtClean="0">
                  <a:ln>
                    <a:noFill/>
                  </a:ln>
                  <a:solidFill>
                    <a:srgbClr val="000000"/>
                  </a:solidFill>
                  <a:effectLst/>
                  <a:latin typeface="ＭＳ Ｐゴシック" pitchFamily="50" charset="-128"/>
                  <a:ea typeface="ＭＳ Ｐゴシック" pitchFamily="50" charset="-128"/>
                </a:rPr>
                <a:t>国立文化財機構</a:t>
              </a:r>
              <a:r>
                <a:rPr kumimoji="1" lang="en-US" altLang="ja-JP" sz="800" b="1" i="0" u="none" strike="noStrike" cap="none" normalizeH="0" baseline="0" dirty="0" smtClean="0">
                  <a:ln>
                    <a:noFill/>
                  </a:ln>
                  <a:solidFill>
                    <a:srgbClr val="000000"/>
                  </a:solidFill>
                  <a:effectLst/>
                  <a:latin typeface="ＭＳ Ｐゴシック" pitchFamily="50" charset="-128"/>
                  <a:ea typeface="ＭＳ Ｐゴシック" pitchFamily="50" charset="-128"/>
                </a:rPr>
                <a:t/>
              </a:r>
              <a:br>
                <a:rPr kumimoji="1" lang="en-US" altLang="ja-JP" sz="800" b="1" i="0" u="none" strike="noStrike" cap="none" normalizeH="0" baseline="0" dirty="0" smtClean="0">
                  <a:ln>
                    <a:noFill/>
                  </a:ln>
                  <a:solidFill>
                    <a:srgbClr val="000000"/>
                  </a:solidFill>
                  <a:effectLst/>
                  <a:latin typeface="ＭＳ Ｐゴシック" pitchFamily="50" charset="-128"/>
                  <a:ea typeface="ＭＳ Ｐゴシック" pitchFamily="50" charset="-128"/>
                </a:rPr>
              </a:br>
              <a:r>
                <a:rPr kumimoji="1" lang="ja-JP" sz="800" b="1" i="0" u="none" strike="noStrike" cap="none" normalizeH="0" baseline="0" dirty="0" smtClean="0">
                  <a:ln>
                    <a:noFill/>
                  </a:ln>
                  <a:solidFill>
                    <a:srgbClr val="000000"/>
                  </a:solidFill>
                  <a:effectLst/>
                  <a:latin typeface="ＭＳ Ｐゴシック" pitchFamily="50" charset="-128"/>
                  <a:ea typeface="ＭＳ Ｐゴシック" pitchFamily="50" charset="-128"/>
                </a:rPr>
                <a:t>（各博物館）</a:t>
              </a:r>
              <a:endParaRPr kumimoji="1" lang="en-US" altLang="ja-JP" sz="8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p:txBody>
        </p:sp>
        <p:grpSp>
          <p:nvGrpSpPr>
            <p:cNvPr id="65" name="グループ化 736"/>
            <p:cNvGrpSpPr/>
            <p:nvPr/>
          </p:nvGrpSpPr>
          <p:grpSpPr>
            <a:xfrm>
              <a:off x="6357950" y="5584796"/>
              <a:ext cx="1281911" cy="136580"/>
              <a:chOff x="6194426" y="2825756"/>
              <a:chExt cx="941388" cy="160338"/>
            </a:xfrm>
          </p:grpSpPr>
          <p:sp>
            <p:nvSpPr>
              <p:cNvPr id="828" name="Freeform 10"/>
              <p:cNvSpPr>
                <a:spLocks/>
              </p:cNvSpPr>
              <p:nvPr/>
            </p:nvSpPr>
            <p:spPr bwMode="auto">
              <a:xfrm>
                <a:off x="6194426" y="2830518"/>
                <a:ext cx="936625" cy="150813"/>
              </a:xfrm>
              <a:custGeom>
                <a:avLst/>
                <a:gdLst/>
                <a:ahLst/>
                <a:cxnLst>
                  <a:cxn ang="0">
                    <a:pos x="0" y="26"/>
                  </a:cxn>
                  <a:cxn ang="0">
                    <a:pos x="546" y="26"/>
                  </a:cxn>
                  <a:cxn ang="0">
                    <a:pos x="546" y="0"/>
                  </a:cxn>
                  <a:cxn ang="0">
                    <a:pos x="590" y="48"/>
                  </a:cxn>
                  <a:cxn ang="0">
                    <a:pos x="546" y="95"/>
                  </a:cxn>
                  <a:cxn ang="0">
                    <a:pos x="546" y="73"/>
                  </a:cxn>
                  <a:cxn ang="0">
                    <a:pos x="0" y="73"/>
                  </a:cxn>
                  <a:cxn ang="0">
                    <a:pos x="0" y="26"/>
                  </a:cxn>
                </a:cxnLst>
                <a:rect l="0" t="0" r="r" b="b"/>
                <a:pathLst>
                  <a:path w="590" h="95">
                    <a:moveTo>
                      <a:pt x="0" y="26"/>
                    </a:moveTo>
                    <a:lnTo>
                      <a:pt x="546" y="26"/>
                    </a:lnTo>
                    <a:lnTo>
                      <a:pt x="546" y="0"/>
                    </a:lnTo>
                    <a:lnTo>
                      <a:pt x="590" y="48"/>
                    </a:lnTo>
                    <a:lnTo>
                      <a:pt x="546" y="95"/>
                    </a:lnTo>
                    <a:lnTo>
                      <a:pt x="546" y="73"/>
                    </a:lnTo>
                    <a:lnTo>
                      <a:pt x="0" y="73"/>
                    </a:lnTo>
                    <a:lnTo>
                      <a:pt x="0" y="26"/>
                    </a:lnTo>
                    <a:close/>
                  </a:path>
                </a:pathLst>
              </a:custGeom>
              <a:solidFill>
                <a:srgbClr val="CCFFC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29" name="Freeform 11"/>
              <p:cNvSpPr>
                <a:spLocks noEditPoints="1"/>
              </p:cNvSpPr>
              <p:nvPr/>
            </p:nvSpPr>
            <p:spPr bwMode="auto">
              <a:xfrm>
                <a:off x="6194426" y="2825756"/>
                <a:ext cx="941388" cy="160338"/>
              </a:xfrm>
              <a:custGeom>
                <a:avLst/>
                <a:gdLst/>
                <a:ahLst/>
                <a:cxnLst>
                  <a:cxn ang="0">
                    <a:pos x="0" y="25"/>
                  </a:cxn>
                  <a:cxn ang="0">
                    <a:pos x="546" y="25"/>
                  </a:cxn>
                  <a:cxn ang="0">
                    <a:pos x="546" y="29"/>
                  </a:cxn>
                  <a:cxn ang="0">
                    <a:pos x="546" y="0"/>
                  </a:cxn>
                  <a:cxn ang="0">
                    <a:pos x="593" y="51"/>
                  </a:cxn>
                  <a:cxn ang="0">
                    <a:pos x="546" y="101"/>
                  </a:cxn>
                  <a:cxn ang="0">
                    <a:pos x="546" y="76"/>
                  </a:cxn>
                  <a:cxn ang="0">
                    <a:pos x="546" y="76"/>
                  </a:cxn>
                  <a:cxn ang="0">
                    <a:pos x="0" y="76"/>
                  </a:cxn>
                  <a:cxn ang="0">
                    <a:pos x="0" y="25"/>
                  </a:cxn>
                  <a:cxn ang="0">
                    <a:pos x="3" y="76"/>
                  </a:cxn>
                  <a:cxn ang="0">
                    <a:pos x="0" y="73"/>
                  </a:cxn>
                  <a:cxn ang="0">
                    <a:pos x="549" y="73"/>
                  </a:cxn>
                  <a:cxn ang="0">
                    <a:pos x="549" y="98"/>
                  </a:cxn>
                  <a:cxn ang="0">
                    <a:pos x="546" y="98"/>
                  </a:cxn>
                  <a:cxn ang="0">
                    <a:pos x="590" y="51"/>
                  </a:cxn>
                  <a:cxn ang="0">
                    <a:pos x="590" y="51"/>
                  </a:cxn>
                  <a:cxn ang="0">
                    <a:pos x="546" y="3"/>
                  </a:cxn>
                  <a:cxn ang="0">
                    <a:pos x="549" y="3"/>
                  </a:cxn>
                  <a:cxn ang="0">
                    <a:pos x="549" y="29"/>
                  </a:cxn>
                  <a:cxn ang="0">
                    <a:pos x="0" y="29"/>
                  </a:cxn>
                  <a:cxn ang="0">
                    <a:pos x="3" y="29"/>
                  </a:cxn>
                  <a:cxn ang="0">
                    <a:pos x="3" y="76"/>
                  </a:cxn>
                </a:cxnLst>
                <a:rect l="0" t="0" r="r" b="b"/>
                <a:pathLst>
                  <a:path w="593" h="101">
                    <a:moveTo>
                      <a:pt x="0" y="25"/>
                    </a:moveTo>
                    <a:lnTo>
                      <a:pt x="546" y="25"/>
                    </a:lnTo>
                    <a:lnTo>
                      <a:pt x="546" y="29"/>
                    </a:lnTo>
                    <a:lnTo>
                      <a:pt x="546" y="0"/>
                    </a:lnTo>
                    <a:lnTo>
                      <a:pt x="593" y="51"/>
                    </a:lnTo>
                    <a:lnTo>
                      <a:pt x="546" y="101"/>
                    </a:lnTo>
                    <a:lnTo>
                      <a:pt x="546" y="76"/>
                    </a:lnTo>
                    <a:lnTo>
                      <a:pt x="546" y="76"/>
                    </a:lnTo>
                    <a:lnTo>
                      <a:pt x="0" y="76"/>
                    </a:lnTo>
                    <a:lnTo>
                      <a:pt x="0" y="25"/>
                    </a:lnTo>
                    <a:close/>
                    <a:moveTo>
                      <a:pt x="3" y="76"/>
                    </a:moveTo>
                    <a:lnTo>
                      <a:pt x="0" y="73"/>
                    </a:lnTo>
                    <a:lnTo>
                      <a:pt x="549" y="73"/>
                    </a:lnTo>
                    <a:lnTo>
                      <a:pt x="549" y="98"/>
                    </a:lnTo>
                    <a:lnTo>
                      <a:pt x="546" y="98"/>
                    </a:lnTo>
                    <a:lnTo>
                      <a:pt x="590" y="51"/>
                    </a:lnTo>
                    <a:lnTo>
                      <a:pt x="590" y="51"/>
                    </a:lnTo>
                    <a:lnTo>
                      <a:pt x="546" y="3"/>
                    </a:lnTo>
                    <a:lnTo>
                      <a:pt x="549" y="3"/>
                    </a:lnTo>
                    <a:lnTo>
                      <a:pt x="549" y="29"/>
                    </a:lnTo>
                    <a:lnTo>
                      <a:pt x="0" y="29"/>
                    </a:lnTo>
                    <a:lnTo>
                      <a:pt x="3" y="29"/>
                    </a:lnTo>
                    <a:lnTo>
                      <a:pt x="3" y="76"/>
                    </a:lnTo>
                    <a:close/>
                  </a:path>
                </a:pathLst>
              </a:custGeom>
              <a:solidFill>
                <a:srgbClr val="D9D9D9"/>
              </a:solidFill>
              <a:ln w="0">
                <a:solidFill>
                  <a:srgbClr val="D9D9D9"/>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grpSp>
        <p:sp>
          <p:nvSpPr>
            <p:cNvPr id="66" name="Rectangle 12"/>
            <p:cNvSpPr>
              <a:spLocks noChangeArrowheads="1"/>
            </p:cNvSpPr>
            <p:nvPr/>
          </p:nvSpPr>
          <p:spPr bwMode="auto">
            <a:xfrm>
              <a:off x="7143768" y="4714884"/>
              <a:ext cx="762194" cy="246221"/>
            </a:xfrm>
            <a:prstGeom prst="rect">
              <a:avLst/>
            </a:prstGeom>
            <a:noFill/>
            <a:ln w="9525">
              <a:noFill/>
              <a:prstDash val="dash"/>
              <a:miter lim="800000"/>
              <a:headEnd/>
              <a:tailEnd/>
            </a:ln>
          </p:spPr>
          <p:txBody>
            <a:bodyPr vert="horz" wrap="square" lIns="0" tIns="0" rIns="0" bIns="0" numCol="1" anchor="t" anchorCtr="0" compatLnSpc="1">
              <a:prstTxWarp prst="textNoShape">
                <a:avLst/>
              </a:prstTxWarp>
              <a:spAutoFit/>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rgbClr val="000000"/>
                  </a:solidFill>
                  <a:effectLst/>
                  <a:latin typeface="ＭＳ Ｐゴシック" pitchFamily="50" charset="-128"/>
                  <a:ea typeface="ＭＳ Ｐゴシック" pitchFamily="50" charset="-128"/>
                </a:rPr>
                <a:t>①長期貸出希望</a:t>
              </a: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文化財の提示</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67" name="Freeform 13"/>
            <p:cNvSpPr>
              <a:spLocks noEditPoints="1"/>
            </p:cNvSpPr>
            <p:nvPr/>
          </p:nvSpPr>
          <p:spPr bwMode="auto">
            <a:xfrm>
              <a:off x="7926538" y="4786322"/>
              <a:ext cx="828923" cy="1020569"/>
            </a:xfrm>
            <a:custGeom>
              <a:avLst/>
              <a:gdLst/>
              <a:ahLst/>
              <a:cxnLst>
                <a:cxn ang="0">
                  <a:pos x="0" y="3"/>
                </a:cxn>
                <a:cxn ang="0">
                  <a:pos x="0" y="0"/>
                </a:cxn>
                <a:cxn ang="0">
                  <a:pos x="3" y="0"/>
                </a:cxn>
                <a:cxn ang="0">
                  <a:pos x="815" y="0"/>
                </a:cxn>
                <a:cxn ang="0">
                  <a:pos x="818" y="0"/>
                </a:cxn>
                <a:cxn ang="0">
                  <a:pos x="821" y="3"/>
                </a:cxn>
                <a:cxn ang="0">
                  <a:pos x="821" y="1068"/>
                </a:cxn>
                <a:cxn ang="0">
                  <a:pos x="815" y="1074"/>
                </a:cxn>
                <a:cxn ang="0">
                  <a:pos x="3" y="1074"/>
                </a:cxn>
                <a:cxn ang="0">
                  <a:pos x="0" y="1071"/>
                </a:cxn>
                <a:cxn ang="0">
                  <a:pos x="0" y="1068"/>
                </a:cxn>
                <a:cxn ang="0">
                  <a:pos x="0" y="3"/>
                </a:cxn>
                <a:cxn ang="0">
                  <a:pos x="9" y="1068"/>
                </a:cxn>
                <a:cxn ang="0">
                  <a:pos x="3" y="1065"/>
                </a:cxn>
                <a:cxn ang="0">
                  <a:pos x="815" y="1065"/>
                </a:cxn>
                <a:cxn ang="0">
                  <a:pos x="812" y="1068"/>
                </a:cxn>
                <a:cxn ang="0">
                  <a:pos x="812" y="3"/>
                </a:cxn>
                <a:cxn ang="0">
                  <a:pos x="815" y="10"/>
                </a:cxn>
                <a:cxn ang="0">
                  <a:pos x="3" y="10"/>
                </a:cxn>
                <a:cxn ang="0">
                  <a:pos x="9" y="3"/>
                </a:cxn>
                <a:cxn ang="0">
                  <a:pos x="9" y="1068"/>
                </a:cxn>
              </a:cxnLst>
              <a:rect l="0" t="0" r="r" b="b"/>
              <a:pathLst>
                <a:path w="821" h="1074">
                  <a:moveTo>
                    <a:pt x="0" y="3"/>
                  </a:moveTo>
                  <a:lnTo>
                    <a:pt x="0" y="0"/>
                  </a:lnTo>
                  <a:lnTo>
                    <a:pt x="3" y="0"/>
                  </a:lnTo>
                  <a:lnTo>
                    <a:pt x="815" y="0"/>
                  </a:lnTo>
                  <a:lnTo>
                    <a:pt x="818" y="0"/>
                  </a:lnTo>
                  <a:lnTo>
                    <a:pt x="821" y="3"/>
                  </a:lnTo>
                  <a:lnTo>
                    <a:pt x="821" y="1068"/>
                  </a:lnTo>
                  <a:lnTo>
                    <a:pt x="815" y="1074"/>
                  </a:lnTo>
                  <a:lnTo>
                    <a:pt x="3" y="1074"/>
                  </a:lnTo>
                  <a:lnTo>
                    <a:pt x="0" y="1071"/>
                  </a:lnTo>
                  <a:lnTo>
                    <a:pt x="0" y="1068"/>
                  </a:lnTo>
                  <a:lnTo>
                    <a:pt x="0" y="3"/>
                  </a:lnTo>
                  <a:close/>
                  <a:moveTo>
                    <a:pt x="9" y="1068"/>
                  </a:moveTo>
                  <a:lnTo>
                    <a:pt x="3" y="1065"/>
                  </a:lnTo>
                  <a:lnTo>
                    <a:pt x="815" y="1065"/>
                  </a:lnTo>
                  <a:lnTo>
                    <a:pt x="812" y="1068"/>
                  </a:lnTo>
                  <a:lnTo>
                    <a:pt x="812" y="3"/>
                  </a:lnTo>
                  <a:lnTo>
                    <a:pt x="815" y="10"/>
                  </a:lnTo>
                  <a:lnTo>
                    <a:pt x="3" y="10"/>
                  </a:lnTo>
                  <a:lnTo>
                    <a:pt x="9" y="3"/>
                  </a:lnTo>
                  <a:lnTo>
                    <a:pt x="9" y="1068"/>
                  </a:lnTo>
                  <a:close/>
                </a:path>
              </a:pathLst>
            </a:custGeom>
            <a:solidFill>
              <a:srgbClr val="595959"/>
            </a:solidFill>
            <a:ln w="0">
              <a:solidFill>
                <a:srgbClr val="595959"/>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8" name="Rectangle 14"/>
            <p:cNvSpPr>
              <a:spLocks noChangeArrowheads="1"/>
            </p:cNvSpPr>
            <p:nvPr/>
          </p:nvSpPr>
          <p:spPr bwMode="auto">
            <a:xfrm>
              <a:off x="8005135" y="4896522"/>
              <a:ext cx="714939"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1" i="0" u="none" strike="noStrike" cap="none" normalizeH="0" baseline="0" dirty="0" smtClean="0">
                  <a:ln>
                    <a:noFill/>
                  </a:ln>
                  <a:solidFill>
                    <a:srgbClr val="000000"/>
                  </a:solidFill>
                  <a:effectLst/>
                  <a:latin typeface="ＭＳ Ｐゴシック" pitchFamily="50" charset="-128"/>
                  <a:ea typeface="ＭＳ Ｐゴシック" pitchFamily="50" charset="-128"/>
                </a:rPr>
                <a:t>地方の博物館</a:t>
              </a:r>
              <a:endParaRPr kumimoji="1" lang="en-US" altLang="ja-JP" sz="8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b="1" dirty="0" smtClean="0">
                  <a:solidFill>
                    <a:srgbClr val="000000"/>
                  </a:solidFill>
                  <a:latin typeface="ＭＳ Ｐゴシック" pitchFamily="50" charset="-128"/>
                  <a:ea typeface="ＭＳ Ｐゴシック" pitchFamily="50" charset="-128"/>
                </a:rPr>
                <a:t>（文化庁公開</a:t>
              </a:r>
              <a:r>
                <a:rPr lang="en-US" altLang="ja-JP" sz="800" b="1" dirty="0" smtClean="0">
                  <a:solidFill>
                    <a:srgbClr val="000000"/>
                  </a:solidFill>
                  <a:latin typeface="ＭＳ Ｐゴシック" pitchFamily="50" charset="-128"/>
                  <a:ea typeface="ＭＳ Ｐゴシック" pitchFamily="50" charset="-128"/>
                </a:rPr>
                <a:t/>
              </a:r>
              <a:br>
                <a:rPr lang="en-US" altLang="ja-JP" sz="800" b="1" dirty="0" smtClean="0">
                  <a:solidFill>
                    <a:srgbClr val="000000"/>
                  </a:solidFill>
                  <a:latin typeface="ＭＳ Ｐゴシック" pitchFamily="50" charset="-128"/>
                  <a:ea typeface="ＭＳ Ｐゴシック" pitchFamily="50" charset="-128"/>
                </a:rPr>
              </a:br>
              <a:r>
                <a:rPr lang="ja-JP" altLang="en-US" sz="800" b="1" dirty="0" smtClean="0">
                  <a:solidFill>
                    <a:srgbClr val="000000"/>
                  </a:solidFill>
                  <a:latin typeface="ＭＳ Ｐゴシック" pitchFamily="50" charset="-128"/>
                  <a:ea typeface="ＭＳ Ｐゴシック" pitchFamily="50" charset="-128"/>
                </a:rPr>
                <a:t>　承認施設など）</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nvGrpSpPr>
            <p:cNvPr id="69" name="グループ化 743"/>
            <p:cNvGrpSpPr/>
            <p:nvPr/>
          </p:nvGrpSpPr>
          <p:grpSpPr>
            <a:xfrm>
              <a:off x="7977567" y="5296199"/>
              <a:ext cx="715107" cy="408315"/>
              <a:chOff x="7572396" y="3571876"/>
              <a:chExt cx="853313" cy="417600"/>
            </a:xfrm>
          </p:grpSpPr>
          <p:grpSp>
            <p:nvGrpSpPr>
              <p:cNvPr id="76" name="グループ化 742"/>
              <p:cNvGrpSpPr/>
              <p:nvPr/>
            </p:nvGrpSpPr>
            <p:grpSpPr>
              <a:xfrm>
                <a:off x="7572396" y="3571876"/>
                <a:ext cx="835025" cy="396876"/>
                <a:chOff x="7580314" y="3297243"/>
                <a:chExt cx="835025" cy="396876"/>
              </a:xfrm>
            </p:grpSpPr>
            <p:sp>
              <p:nvSpPr>
                <p:cNvPr id="652" name="Freeform 29"/>
                <p:cNvSpPr>
                  <a:spLocks/>
                </p:cNvSpPr>
                <p:nvPr/>
              </p:nvSpPr>
              <p:spPr bwMode="auto">
                <a:xfrm>
                  <a:off x="7580314" y="3297243"/>
                  <a:ext cx="477838" cy="290513"/>
                </a:xfrm>
                <a:custGeom>
                  <a:avLst/>
                  <a:gdLst/>
                  <a:ahLst/>
                  <a:cxnLst>
                    <a:cxn ang="0">
                      <a:pos x="21" y="9"/>
                    </a:cxn>
                    <a:cxn ang="0">
                      <a:pos x="29" y="9"/>
                    </a:cxn>
                    <a:cxn ang="0">
                      <a:pos x="61" y="3"/>
                    </a:cxn>
                    <a:cxn ang="0">
                      <a:pos x="76" y="0"/>
                    </a:cxn>
                    <a:cxn ang="0">
                      <a:pos x="94" y="6"/>
                    </a:cxn>
                    <a:cxn ang="0">
                      <a:pos x="111" y="3"/>
                    </a:cxn>
                    <a:cxn ang="0">
                      <a:pos x="117" y="19"/>
                    </a:cxn>
                    <a:cxn ang="0">
                      <a:pos x="111" y="32"/>
                    </a:cxn>
                    <a:cxn ang="0">
                      <a:pos x="117" y="47"/>
                    </a:cxn>
                    <a:cxn ang="0">
                      <a:pos x="129" y="51"/>
                    </a:cxn>
                    <a:cxn ang="0">
                      <a:pos x="143" y="41"/>
                    </a:cxn>
                    <a:cxn ang="0">
                      <a:pos x="155" y="19"/>
                    </a:cxn>
                    <a:cxn ang="0">
                      <a:pos x="164" y="19"/>
                    </a:cxn>
                    <a:cxn ang="0">
                      <a:pos x="178" y="25"/>
                    </a:cxn>
                    <a:cxn ang="0">
                      <a:pos x="187" y="32"/>
                    </a:cxn>
                    <a:cxn ang="0">
                      <a:pos x="202" y="44"/>
                    </a:cxn>
                    <a:cxn ang="0">
                      <a:pos x="207" y="44"/>
                    </a:cxn>
                    <a:cxn ang="0">
                      <a:pos x="216" y="57"/>
                    </a:cxn>
                    <a:cxn ang="0">
                      <a:pos x="213" y="76"/>
                    </a:cxn>
                    <a:cxn ang="0">
                      <a:pos x="219" y="88"/>
                    </a:cxn>
                    <a:cxn ang="0">
                      <a:pos x="213" y="104"/>
                    </a:cxn>
                    <a:cxn ang="0">
                      <a:pos x="231" y="120"/>
                    </a:cxn>
                    <a:cxn ang="0">
                      <a:pos x="245" y="126"/>
                    </a:cxn>
                    <a:cxn ang="0">
                      <a:pos x="263" y="139"/>
                    </a:cxn>
                    <a:cxn ang="0">
                      <a:pos x="275" y="148"/>
                    </a:cxn>
                    <a:cxn ang="0">
                      <a:pos x="295" y="139"/>
                    </a:cxn>
                    <a:cxn ang="0">
                      <a:pos x="301" y="136"/>
                    </a:cxn>
                    <a:cxn ang="0">
                      <a:pos x="298" y="152"/>
                    </a:cxn>
                    <a:cxn ang="0">
                      <a:pos x="280" y="164"/>
                    </a:cxn>
                    <a:cxn ang="0">
                      <a:pos x="263" y="167"/>
                    </a:cxn>
                    <a:cxn ang="0">
                      <a:pos x="242" y="180"/>
                    </a:cxn>
                    <a:cxn ang="0">
                      <a:pos x="225" y="183"/>
                    </a:cxn>
                    <a:cxn ang="0">
                      <a:pos x="210" y="177"/>
                    </a:cxn>
                    <a:cxn ang="0">
                      <a:pos x="193" y="161"/>
                    </a:cxn>
                    <a:cxn ang="0">
                      <a:pos x="167" y="161"/>
                    </a:cxn>
                    <a:cxn ang="0">
                      <a:pos x="161" y="148"/>
                    </a:cxn>
                    <a:cxn ang="0">
                      <a:pos x="158" y="130"/>
                    </a:cxn>
                    <a:cxn ang="0">
                      <a:pos x="146" y="111"/>
                    </a:cxn>
                    <a:cxn ang="0">
                      <a:pos x="129" y="104"/>
                    </a:cxn>
                    <a:cxn ang="0">
                      <a:pos x="111" y="114"/>
                    </a:cxn>
                    <a:cxn ang="0">
                      <a:pos x="96" y="107"/>
                    </a:cxn>
                    <a:cxn ang="0">
                      <a:pos x="82" y="104"/>
                    </a:cxn>
                    <a:cxn ang="0">
                      <a:pos x="70" y="117"/>
                    </a:cxn>
                    <a:cxn ang="0">
                      <a:pos x="64" y="126"/>
                    </a:cxn>
                    <a:cxn ang="0">
                      <a:pos x="58" y="117"/>
                    </a:cxn>
                    <a:cxn ang="0">
                      <a:pos x="47" y="101"/>
                    </a:cxn>
                    <a:cxn ang="0">
                      <a:pos x="29" y="98"/>
                    </a:cxn>
                    <a:cxn ang="0">
                      <a:pos x="35" y="85"/>
                    </a:cxn>
                    <a:cxn ang="0">
                      <a:pos x="26" y="73"/>
                    </a:cxn>
                    <a:cxn ang="0">
                      <a:pos x="15" y="70"/>
                    </a:cxn>
                    <a:cxn ang="0">
                      <a:pos x="3" y="60"/>
                    </a:cxn>
                    <a:cxn ang="0">
                      <a:pos x="9" y="51"/>
                    </a:cxn>
                    <a:cxn ang="0">
                      <a:pos x="23" y="47"/>
                    </a:cxn>
                    <a:cxn ang="0">
                      <a:pos x="32" y="41"/>
                    </a:cxn>
                    <a:cxn ang="0">
                      <a:pos x="18" y="28"/>
                    </a:cxn>
                    <a:cxn ang="0">
                      <a:pos x="9" y="13"/>
                    </a:cxn>
                    <a:cxn ang="0">
                      <a:pos x="18" y="9"/>
                    </a:cxn>
                  </a:cxnLst>
                  <a:rect l="0" t="0" r="r" b="b"/>
                  <a:pathLst>
                    <a:path w="301" h="183">
                      <a:moveTo>
                        <a:pt x="21" y="9"/>
                      </a:moveTo>
                      <a:lnTo>
                        <a:pt x="21" y="9"/>
                      </a:lnTo>
                      <a:lnTo>
                        <a:pt x="21" y="9"/>
                      </a:lnTo>
                      <a:lnTo>
                        <a:pt x="21" y="9"/>
                      </a:lnTo>
                      <a:lnTo>
                        <a:pt x="23" y="9"/>
                      </a:lnTo>
                      <a:lnTo>
                        <a:pt x="29" y="9"/>
                      </a:lnTo>
                      <a:lnTo>
                        <a:pt x="38" y="9"/>
                      </a:lnTo>
                      <a:lnTo>
                        <a:pt x="53" y="6"/>
                      </a:lnTo>
                      <a:lnTo>
                        <a:pt x="61" y="3"/>
                      </a:lnTo>
                      <a:lnTo>
                        <a:pt x="67" y="0"/>
                      </a:lnTo>
                      <a:lnTo>
                        <a:pt x="73" y="0"/>
                      </a:lnTo>
                      <a:lnTo>
                        <a:pt x="76" y="0"/>
                      </a:lnTo>
                      <a:lnTo>
                        <a:pt x="82" y="3"/>
                      </a:lnTo>
                      <a:lnTo>
                        <a:pt x="88" y="3"/>
                      </a:lnTo>
                      <a:lnTo>
                        <a:pt x="94" y="6"/>
                      </a:lnTo>
                      <a:lnTo>
                        <a:pt x="102" y="6"/>
                      </a:lnTo>
                      <a:lnTo>
                        <a:pt x="108" y="3"/>
                      </a:lnTo>
                      <a:lnTo>
                        <a:pt x="111" y="3"/>
                      </a:lnTo>
                      <a:lnTo>
                        <a:pt x="114" y="9"/>
                      </a:lnTo>
                      <a:lnTo>
                        <a:pt x="114" y="13"/>
                      </a:lnTo>
                      <a:lnTo>
                        <a:pt x="117" y="19"/>
                      </a:lnTo>
                      <a:lnTo>
                        <a:pt x="117" y="22"/>
                      </a:lnTo>
                      <a:lnTo>
                        <a:pt x="117" y="28"/>
                      </a:lnTo>
                      <a:lnTo>
                        <a:pt x="111" y="32"/>
                      </a:lnTo>
                      <a:lnTo>
                        <a:pt x="111" y="38"/>
                      </a:lnTo>
                      <a:lnTo>
                        <a:pt x="111" y="44"/>
                      </a:lnTo>
                      <a:lnTo>
                        <a:pt x="117" y="47"/>
                      </a:lnTo>
                      <a:lnTo>
                        <a:pt x="120" y="47"/>
                      </a:lnTo>
                      <a:lnTo>
                        <a:pt x="126" y="51"/>
                      </a:lnTo>
                      <a:lnTo>
                        <a:pt x="129" y="51"/>
                      </a:lnTo>
                      <a:lnTo>
                        <a:pt x="134" y="47"/>
                      </a:lnTo>
                      <a:lnTo>
                        <a:pt x="137" y="44"/>
                      </a:lnTo>
                      <a:lnTo>
                        <a:pt x="143" y="41"/>
                      </a:lnTo>
                      <a:lnTo>
                        <a:pt x="146" y="35"/>
                      </a:lnTo>
                      <a:lnTo>
                        <a:pt x="149" y="25"/>
                      </a:lnTo>
                      <a:lnTo>
                        <a:pt x="155" y="19"/>
                      </a:lnTo>
                      <a:lnTo>
                        <a:pt x="158" y="16"/>
                      </a:lnTo>
                      <a:lnTo>
                        <a:pt x="164" y="13"/>
                      </a:lnTo>
                      <a:lnTo>
                        <a:pt x="164" y="19"/>
                      </a:lnTo>
                      <a:lnTo>
                        <a:pt x="167" y="22"/>
                      </a:lnTo>
                      <a:lnTo>
                        <a:pt x="172" y="25"/>
                      </a:lnTo>
                      <a:lnTo>
                        <a:pt x="178" y="25"/>
                      </a:lnTo>
                      <a:lnTo>
                        <a:pt x="181" y="22"/>
                      </a:lnTo>
                      <a:lnTo>
                        <a:pt x="187" y="25"/>
                      </a:lnTo>
                      <a:lnTo>
                        <a:pt x="187" y="32"/>
                      </a:lnTo>
                      <a:lnTo>
                        <a:pt x="190" y="38"/>
                      </a:lnTo>
                      <a:lnTo>
                        <a:pt x="196" y="41"/>
                      </a:lnTo>
                      <a:lnTo>
                        <a:pt x="202" y="44"/>
                      </a:lnTo>
                      <a:lnTo>
                        <a:pt x="207" y="41"/>
                      </a:lnTo>
                      <a:lnTo>
                        <a:pt x="207" y="41"/>
                      </a:lnTo>
                      <a:lnTo>
                        <a:pt x="207" y="44"/>
                      </a:lnTo>
                      <a:lnTo>
                        <a:pt x="207" y="51"/>
                      </a:lnTo>
                      <a:lnTo>
                        <a:pt x="210" y="54"/>
                      </a:lnTo>
                      <a:lnTo>
                        <a:pt x="216" y="57"/>
                      </a:lnTo>
                      <a:lnTo>
                        <a:pt x="213" y="63"/>
                      </a:lnTo>
                      <a:lnTo>
                        <a:pt x="210" y="70"/>
                      </a:lnTo>
                      <a:lnTo>
                        <a:pt x="213" y="76"/>
                      </a:lnTo>
                      <a:lnTo>
                        <a:pt x="216" y="79"/>
                      </a:lnTo>
                      <a:lnTo>
                        <a:pt x="219" y="85"/>
                      </a:lnTo>
                      <a:lnTo>
                        <a:pt x="219" y="88"/>
                      </a:lnTo>
                      <a:lnTo>
                        <a:pt x="213" y="95"/>
                      </a:lnTo>
                      <a:lnTo>
                        <a:pt x="210" y="101"/>
                      </a:lnTo>
                      <a:lnTo>
                        <a:pt x="213" y="104"/>
                      </a:lnTo>
                      <a:lnTo>
                        <a:pt x="219" y="111"/>
                      </a:lnTo>
                      <a:lnTo>
                        <a:pt x="225" y="114"/>
                      </a:lnTo>
                      <a:lnTo>
                        <a:pt x="231" y="120"/>
                      </a:lnTo>
                      <a:lnTo>
                        <a:pt x="237" y="120"/>
                      </a:lnTo>
                      <a:lnTo>
                        <a:pt x="240" y="123"/>
                      </a:lnTo>
                      <a:lnTo>
                        <a:pt x="245" y="126"/>
                      </a:lnTo>
                      <a:lnTo>
                        <a:pt x="254" y="133"/>
                      </a:lnTo>
                      <a:lnTo>
                        <a:pt x="260" y="136"/>
                      </a:lnTo>
                      <a:lnTo>
                        <a:pt x="263" y="139"/>
                      </a:lnTo>
                      <a:lnTo>
                        <a:pt x="266" y="142"/>
                      </a:lnTo>
                      <a:lnTo>
                        <a:pt x="269" y="145"/>
                      </a:lnTo>
                      <a:lnTo>
                        <a:pt x="275" y="148"/>
                      </a:lnTo>
                      <a:lnTo>
                        <a:pt x="280" y="148"/>
                      </a:lnTo>
                      <a:lnTo>
                        <a:pt x="289" y="145"/>
                      </a:lnTo>
                      <a:lnTo>
                        <a:pt x="295" y="139"/>
                      </a:lnTo>
                      <a:lnTo>
                        <a:pt x="301" y="136"/>
                      </a:lnTo>
                      <a:lnTo>
                        <a:pt x="301" y="133"/>
                      </a:lnTo>
                      <a:lnTo>
                        <a:pt x="301" y="136"/>
                      </a:lnTo>
                      <a:lnTo>
                        <a:pt x="301" y="139"/>
                      </a:lnTo>
                      <a:lnTo>
                        <a:pt x="301" y="145"/>
                      </a:lnTo>
                      <a:lnTo>
                        <a:pt x="298" y="152"/>
                      </a:lnTo>
                      <a:lnTo>
                        <a:pt x="292" y="158"/>
                      </a:lnTo>
                      <a:lnTo>
                        <a:pt x="286" y="161"/>
                      </a:lnTo>
                      <a:lnTo>
                        <a:pt x="280" y="164"/>
                      </a:lnTo>
                      <a:lnTo>
                        <a:pt x="275" y="167"/>
                      </a:lnTo>
                      <a:lnTo>
                        <a:pt x="269" y="167"/>
                      </a:lnTo>
                      <a:lnTo>
                        <a:pt x="263" y="167"/>
                      </a:lnTo>
                      <a:lnTo>
                        <a:pt x="257" y="171"/>
                      </a:lnTo>
                      <a:lnTo>
                        <a:pt x="251" y="174"/>
                      </a:lnTo>
                      <a:lnTo>
                        <a:pt x="242" y="180"/>
                      </a:lnTo>
                      <a:lnTo>
                        <a:pt x="237" y="180"/>
                      </a:lnTo>
                      <a:lnTo>
                        <a:pt x="231" y="183"/>
                      </a:lnTo>
                      <a:lnTo>
                        <a:pt x="225" y="183"/>
                      </a:lnTo>
                      <a:lnTo>
                        <a:pt x="219" y="183"/>
                      </a:lnTo>
                      <a:lnTo>
                        <a:pt x="216" y="180"/>
                      </a:lnTo>
                      <a:lnTo>
                        <a:pt x="210" y="177"/>
                      </a:lnTo>
                      <a:lnTo>
                        <a:pt x="205" y="174"/>
                      </a:lnTo>
                      <a:lnTo>
                        <a:pt x="199" y="167"/>
                      </a:lnTo>
                      <a:lnTo>
                        <a:pt x="193" y="161"/>
                      </a:lnTo>
                      <a:lnTo>
                        <a:pt x="184" y="161"/>
                      </a:lnTo>
                      <a:lnTo>
                        <a:pt x="175" y="161"/>
                      </a:lnTo>
                      <a:lnTo>
                        <a:pt x="167" y="161"/>
                      </a:lnTo>
                      <a:lnTo>
                        <a:pt x="164" y="161"/>
                      </a:lnTo>
                      <a:lnTo>
                        <a:pt x="161" y="158"/>
                      </a:lnTo>
                      <a:lnTo>
                        <a:pt x="161" y="148"/>
                      </a:lnTo>
                      <a:lnTo>
                        <a:pt x="161" y="142"/>
                      </a:lnTo>
                      <a:lnTo>
                        <a:pt x="161" y="136"/>
                      </a:lnTo>
                      <a:lnTo>
                        <a:pt x="158" y="130"/>
                      </a:lnTo>
                      <a:lnTo>
                        <a:pt x="155" y="123"/>
                      </a:lnTo>
                      <a:lnTo>
                        <a:pt x="152" y="117"/>
                      </a:lnTo>
                      <a:lnTo>
                        <a:pt x="146" y="111"/>
                      </a:lnTo>
                      <a:lnTo>
                        <a:pt x="140" y="107"/>
                      </a:lnTo>
                      <a:lnTo>
                        <a:pt x="134" y="104"/>
                      </a:lnTo>
                      <a:lnTo>
                        <a:pt x="129" y="104"/>
                      </a:lnTo>
                      <a:lnTo>
                        <a:pt x="123" y="104"/>
                      </a:lnTo>
                      <a:lnTo>
                        <a:pt x="117" y="111"/>
                      </a:lnTo>
                      <a:lnTo>
                        <a:pt x="111" y="114"/>
                      </a:lnTo>
                      <a:lnTo>
                        <a:pt x="105" y="114"/>
                      </a:lnTo>
                      <a:lnTo>
                        <a:pt x="99" y="111"/>
                      </a:lnTo>
                      <a:lnTo>
                        <a:pt x="96" y="107"/>
                      </a:lnTo>
                      <a:lnTo>
                        <a:pt x="94" y="101"/>
                      </a:lnTo>
                      <a:lnTo>
                        <a:pt x="88" y="101"/>
                      </a:lnTo>
                      <a:lnTo>
                        <a:pt x="82" y="104"/>
                      </a:lnTo>
                      <a:lnTo>
                        <a:pt x="79" y="107"/>
                      </a:lnTo>
                      <a:lnTo>
                        <a:pt x="73" y="111"/>
                      </a:lnTo>
                      <a:lnTo>
                        <a:pt x="70" y="117"/>
                      </a:lnTo>
                      <a:lnTo>
                        <a:pt x="67" y="120"/>
                      </a:lnTo>
                      <a:lnTo>
                        <a:pt x="67" y="126"/>
                      </a:lnTo>
                      <a:lnTo>
                        <a:pt x="64" y="126"/>
                      </a:lnTo>
                      <a:lnTo>
                        <a:pt x="64" y="126"/>
                      </a:lnTo>
                      <a:lnTo>
                        <a:pt x="61" y="120"/>
                      </a:lnTo>
                      <a:lnTo>
                        <a:pt x="58" y="117"/>
                      </a:lnTo>
                      <a:lnTo>
                        <a:pt x="53" y="114"/>
                      </a:lnTo>
                      <a:lnTo>
                        <a:pt x="50" y="107"/>
                      </a:lnTo>
                      <a:lnTo>
                        <a:pt x="47" y="101"/>
                      </a:lnTo>
                      <a:lnTo>
                        <a:pt x="41" y="101"/>
                      </a:lnTo>
                      <a:lnTo>
                        <a:pt x="35" y="98"/>
                      </a:lnTo>
                      <a:lnTo>
                        <a:pt x="29" y="98"/>
                      </a:lnTo>
                      <a:lnTo>
                        <a:pt x="26" y="98"/>
                      </a:lnTo>
                      <a:lnTo>
                        <a:pt x="32" y="92"/>
                      </a:lnTo>
                      <a:lnTo>
                        <a:pt x="35" y="85"/>
                      </a:lnTo>
                      <a:lnTo>
                        <a:pt x="35" y="79"/>
                      </a:lnTo>
                      <a:lnTo>
                        <a:pt x="32" y="73"/>
                      </a:lnTo>
                      <a:lnTo>
                        <a:pt x="26" y="73"/>
                      </a:lnTo>
                      <a:lnTo>
                        <a:pt x="23" y="70"/>
                      </a:lnTo>
                      <a:lnTo>
                        <a:pt x="18" y="70"/>
                      </a:lnTo>
                      <a:lnTo>
                        <a:pt x="15" y="70"/>
                      </a:lnTo>
                      <a:lnTo>
                        <a:pt x="9" y="63"/>
                      </a:lnTo>
                      <a:lnTo>
                        <a:pt x="6" y="60"/>
                      </a:lnTo>
                      <a:lnTo>
                        <a:pt x="3" y="60"/>
                      </a:lnTo>
                      <a:lnTo>
                        <a:pt x="0" y="57"/>
                      </a:lnTo>
                      <a:lnTo>
                        <a:pt x="3" y="54"/>
                      </a:lnTo>
                      <a:lnTo>
                        <a:pt x="9" y="51"/>
                      </a:lnTo>
                      <a:lnTo>
                        <a:pt x="12" y="47"/>
                      </a:lnTo>
                      <a:lnTo>
                        <a:pt x="18" y="47"/>
                      </a:lnTo>
                      <a:lnTo>
                        <a:pt x="23" y="47"/>
                      </a:lnTo>
                      <a:lnTo>
                        <a:pt x="26" y="47"/>
                      </a:lnTo>
                      <a:lnTo>
                        <a:pt x="29" y="44"/>
                      </a:lnTo>
                      <a:lnTo>
                        <a:pt x="32" y="41"/>
                      </a:lnTo>
                      <a:lnTo>
                        <a:pt x="26" y="38"/>
                      </a:lnTo>
                      <a:lnTo>
                        <a:pt x="23" y="35"/>
                      </a:lnTo>
                      <a:lnTo>
                        <a:pt x="18" y="28"/>
                      </a:lnTo>
                      <a:lnTo>
                        <a:pt x="15" y="22"/>
                      </a:lnTo>
                      <a:lnTo>
                        <a:pt x="9" y="16"/>
                      </a:lnTo>
                      <a:lnTo>
                        <a:pt x="9" y="13"/>
                      </a:lnTo>
                      <a:lnTo>
                        <a:pt x="12" y="9"/>
                      </a:lnTo>
                      <a:lnTo>
                        <a:pt x="15" y="9"/>
                      </a:lnTo>
                      <a:lnTo>
                        <a:pt x="18" y="9"/>
                      </a:lnTo>
                      <a:lnTo>
                        <a:pt x="18" y="9"/>
                      </a:lnTo>
                      <a:lnTo>
                        <a:pt x="21" y="9"/>
                      </a:lnTo>
                      <a:close/>
                    </a:path>
                  </a:pathLst>
                </a:custGeom>
                <a:solidFill>
                  <a:srgbClr val="C3C8E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53" name="Freeform 30"/>
                <p:cNvSpPr>
                  <a:spLocks/>
                </p:cNvSpPr>
                <p:nvPr/>
              </p:nvSpPr>
              <p:spPr bwMode="auto">
                <a:xfrm>
                  <a:off x="8062914" y="3336931"/>
                  <a:ext cx="352425" cy="220663"/>
                </a:xfrm>
                <a:custGeom>
                  <a:avLst/>
                  <a:gdLst/>
                  <a:ahLst/>
                  <a:cxnLst>
                    <a:cxn ang="0">
                      <a:pos x="85" y="41"/>
                    </a:cxn>
                    <a:cxn ang="0">
                      <a:pos x="67" y="54"/>
                    </a:cxn>
                    <a:cxn ang="0">
                      <a:pos x="55" y="63"/>
                    </a:cxn>
                    <a:cxn ang="0">
                      <a:pos x="44" y="63"/>
                    </a:cxn>
                    <a:cxn ang="0">
                      <a:pos x="55" y="73"/>
                    </a:cxn>
                    <a:cxn ang="0">
                      <a:pos x="70" y="79"/>
                    </a:cxn>
                    <a:cxn ang="0">
                      <a:pos x="67" y="89"/>
                    </a:cxn>
                    <a:cxn ang="0">
                      <a:pos x="49" y="95"/>
                    </a:cxn>
                    <a:cxn ang="0">
                      <a:pos x="35" y="105"/>
                    </a:cxn>
                    <a:cxn ang="0">
                      <a:pos x="32" y="114"/>
                    </a:cxn>
                    <a:cxn ang="0">
                      <a:pos x="14" y="120"/>
                    </a:cxn>
                    <a:cxn ang="0">
                      <a:pos x="14" y="127"/>
                    </a:cxn>
                    <a:cxn ang="0">
                      <a:pos x="35" y="133"/>
                    </a:cxn>
                    <a:cxn ang="0">
                      <a:pos x="52" y="136"/>
                    </a:cxn>
                    <a:cxn ang="0">
                      <a:pos x="64" y="136"/>
                    </a:cxn>
                    <a:cxn ang="0">
                      <a:pos x="79" y="133"/>
                    </a:cxn>
                    <a:cxn ang="0">
                      <a:pos x="93" y="123"/>
                    </a:cxn>
                    <a:cxn ang="0">
                      <a:pos x="111" y="123"/>
                    </a:cxn>
                    <a:cxn ang="0">
                      <a:pos x="128" y="123"/>
                    </a:cxn>
                    <a:cxn ang="0">
                      <a:pos x="140" y="117"/>
                    </a:cxn>
                    <a:cxn ang="0">
                      <a:pos x="140" y="105"/>
                    </a:cxn>
                    <a:cxn ang="0">
                      <a:pos x="146" y="92"/>
                    </a:cxn>
                    <a:cxn ang="0">
                      <a:pos x="158" y="82"/>
                    </a:cxn>
                    <a:cxn ang="0">
                      <a:pos x="172" y="79"/>
                    </a:cxn>
                    <a:cxn ang="0">
                      <a:pos x="184" y="86"/>
                    </a:cxn>
                    <a:cxn ang="0">
                      <a:pos x="198" y="86"/>
                    </a:cxn>
                    <a:cxn ang="0">
                      <a:pos x="204" y="76"/>
                    </a:cxn>
                    <a:cxn ang="0">
                      <a:pos x="196" y="60"/>
                    </a:cxn>
                    <a:cxn ang="0">
                      <a:pos x="198" y="51"/>
                    </a:cxn>
                    <a:cxn ang="0">
                      <a:pos x="216" y="51"/>
                    </a:cxn>
                    <a:cxn ang="0">
                      <a:pos x="222" y="38"/>
                    </a:cxn>
                    <a:cxn ang="0">
                      <a:pos x="210" y="29"/>
                    </a:cxn>
                    <a:cxn ang="0">
                      <a:pos x="196" y="22"/>
                    </a:cxn>
                    <a:cxn ang="0">
                      <a:pos x="196" y="13"/>
                    </a:cxn>
                    <a:cxn ang="0">
                      <a:pos x="184" y="7"/>
                    </a:cxn>
                    <a:cxn ang="0">
                      <a:pos x="166" y="3"/>
                    </a:cxn>
                    <a:cxn ang="0">
                      <a:pos x="160" y="13"/>
                    </a:cxn>
                    <a:cxn ang="0">
                      <a:pos x="143" y="26"/>
                    </a:cxn>
                    <a:cxn ang="0">
                      <a:pos x="122" y="26"/>
                    </a:cxn>
                    <a:cxn ang="0">
                      <a:pos x="102" y="13"/>
                    </a:cxn>
                    <a:cxn ang="0">
                      <a:pos x="82" y="3"/>
                    </a:cxn>
                    <a:cxn ang="0">
                      <a:pos x="61" y="0"/>
                    </a:cxn>
                    <a:cxn ang="0">
                      <a:pos x="44" y="3"/>
                    </a:cxn>
                    <a:cxn ang="0">
                      <a:pos x="26" y="13"/>
                    </a:cxn>
                    <a:cxn ang="0">
                      <a:pos x="14" y="16"/>
                    </a:cxn>
                    <a:cxn ang="0">
                      <a:pos x="23" y="26"/>
                    </a:cxn>
                    <a:cxn ang="0">
                      <a:pos x="3" y="32"/>
                    </a:cxn>
                    <a:cxn ang="0">
                      <a:pos x="14" y="38"/>
                    </a:cxn>
                    <a:cxn ang="0">
                      <a:pos x="44" y="35"/>
                    </a:cxn>
                    <a:cxn ang="0">
                      <a:pos x="61" y="32"/>
                    </a:cxn>
                    <a:cxn ang="0">
                      <a:pos x="76" y="38"/>
                    </a:cxn>
                    <a:cxn ang="0">
                      <a:pos x="87" y="41"/>
                    </a:cxn>
                  </a:cxnLst>
                  <a:rect l="0" t="0" r="r" b="b"/>
                  <a:pathLst>
                    <a:path w="222" h="139">
                      <a:moveTo>
                        <a:pt x="96" y="38"/>
                      </a:moveTo>
                      <a:lnTo>
                        <a:pt x="93" y="41"/>
                      </a:lnTo>
                      <a:lnTo>
                        <a:pt x="85" y="41"/>
                      </a:lnTo>
                      <a:lnTo>
                        <a:pt x="76" y="45"/>
                      </a:lnTo>
                      <a:lnTo>
                        <a:pt x="70" y="51"/>
                      </a:lnTo>
                      <a:lnTo>
                        <a:pt x="67" y="54"/>
                      </a:lnTo>
                      <a:lnTo>
                        <a:pt x="64" y="57"/>
                      </a:lnTo>
                      <a:lnTo>
                        <a:pt x="61" y="60"/>
                      </a:lnTo>
                      <a:lnTo>
                        <a:pt x="55" y="63"/>
                      </a:lnTo>
                      <a:lnTo>
                        <a:pt x="52" y="63"/>
                      </a:lnTo>
                      <a:lnTo>
                        <a:pt x="47" y="63"/>
                      </a:lnTo>
                      <a:lnTo>
                        <a:pt x="44" y="63"/>
                      </a:lnTo>
                      <a:lnTo>
                        <a:pt x="47" y="67"/>
                      </a:lnTo>
                      <a:lnTo>
                        <a:pt x="49" y="70"/>
                      </a:lnTo>
                      <a:lnTo>
                        <a:pt x="55" y="73"/>
                      </a:lnTo>
                      <a:lnTo>
                        <a:pt x="61" y="76"/>
                      </a:lnTo>
                      <a:lnTo>
                        <a:pt x="67" y="76"/>
                      </a:lnTo>
                      <a:lnTo>
                        <a:pt x="70" y="79"/>
                      </a:lnTo>
                      <a:lnTo>
                        <a:pt x="73" y="82"/>
                      </a:lnTo>
                      <a:lnTo>
                        <a:pt x="70" y="86"/>
                      </a:lnTo>
                      <a:lnTo>
                        <a:pt x="67" y="89"/>
                      </a:lnTo>
                      <a:lnTo>
                        <a:pt x="61" y="92"/>
                      </a:lnTo>
                      <a:lnTo>
                        <a:pt x="55" y="95"/>
                      </a:lnTo>
                      <a:lnTo>
                        <a:pt x="49" y="95"/>
                      </a:lnTo>
                      <a:lnTo>
                        <a:pt x="47" y="98"/>
                      </a:lnTo>
                      <a:lnTo>
                        <a:pt x="41" y="101"/>
                      </a:lnTo>
                      <a:lnTo>
                        <a:pt x="35" y="105"/>
                      </a:lnTo>
                      <a:lnTo>
                        <a:pt x="32" y="108"/>
                      </a:lnTo>
                      <a:lnTo>
                        <a:pt x="32" y="111"/>
                      </a:lnTo>
                      <a:lnTo>
                        <a:pt x="32" y="114"/>
                      </a:lnTo>
                      <a:lnTo>
                        <a:pt x="26" y="117"/>
                      </a:lnTo>
                      <a:lnTo>
                        <a:pt x="20" y="117"/>
                      </a:lnTo>
                      <a:lnTo>
                        <a:pt x="14" y="120"/>
                      </a:lnTo>
                      <a:lnTo>
                        <a:pt x="9" y="120"/>
                      </a:lnTo>
                      <a:lnTo>
                        <a:pt x="12" y="123"/>
                      </a:lnTo>
                      <a:lnTo>
                        <a:pt x="14" y="127"/>
                      </a:lnTo>
                      <a:lnTo>
                        <a:pt x="23" y="130"/>
                      </a:lnTo>
                      <a:lnTo>
                        <a:pt x="29" y="130"/>
                      </a:lnTo>
                      <a:lnTo>
                        <a:pt x="35" y="133"/>
                      </a:lnTo>
                      <a:lnTo>
                        <a:pt x="41" y="133"/>
                      </a:lnTo>
                      <a:lnTo>
                        <a:pt x="47" y="133"/>
                      </a:lnTo>
                      <a:lnTo>
                        <a:pt x="52" y="136"/>
                      </a:lnTo>
                      <a:lnTo>
                        <a:pt x="58" y="133"/>
                      </a:lnTo>
                      <a:lnTo>
                        <a:pt x="61" y="133"/>
                      </a:lnTo>
                      <a:lnTo>
                        <a:pt x="64" y="136"/>
                      </a:lnTo>
                      <a:lnTo>
                        <a:pt x="67" y="139"/>
                      </a:lnTo>
                      <a:lnTo>
                        <a:pt x="73" y="136"/>
                      </a:lnTo>
                      <a:lnTo>
                        <a:pt x="79" y="133"/>
                      </a:lnTo>
                      <a:lnTo>
                        <a:pt x="85" y="130"/>
                      </a:lnTo>
                      <a:lnTo>
                        <a:pt x="90" y="130"/>
                      </a:lnTo>
                      <a:lnTo>
                        <a:pt x="93" y="123"/>
                      </a:lnTo>
                      <a:lnTo>
                        <a:pt x="99" y="120"/>
                      </a:lnTo>
                      <a:lnTo>
                        <a:pt x="105" y="120"/>
                      </a:lnTo>
                      <a:lnTo>
                        <a:pt x="111" y="123"/>
                      </a:lnTo>
                      <a:lnTo>
                        <a:pt x="117" y="120"/>
                      </a:lnTo>
                      <a:lnTo>
                        <a:pt x="122" y="120"/>
                      </a:lnTo>
                      <a:lnTo>
                        <a:pt x="128" y="123"/>
                      </a:lnTo>
                      <a:lnTo>
                        <a:pt x="134" y="123"/>
                      </a:lnTo>
                      <a:lnTo>
                        <a:pt x="137" y="120"/>
                      </a:lnTo>
                      <a:lnTo>
                        <a:pt x="140" y="117"/>
                      </a:lnTo>
                      <a:lnTo>
                        <a:pt x="143" y="111"/>
                      </a:lnTo>
                      <a:lnTo>
                        <a:pt x="143" y="108"/>
                      </a:lnTo>
                      <a:lnTo>
                        <a:pt x="140" y="105"/>
                      </a:lnTo>
                      <a:lnTo>
                        <a:pt x="140" y="98"/>
                      </a:lnTo>
                      <a:lnTo>
                        <a:pt x="143" y="95"/>
                      </a:lnTo>
                      <a:lnTo>
                        <a:pt x="146" y="92"/>
                      </a:lnTo>
                      <a:lnTo>
                        <a:pt x="152" y="86"/>
                      </a:lnTo>
                      <a:lnTo>
                        <a:pt x="155" y="86"/>
                      </a:lnTo>
                      <a:lnTo>
                        <a:pt x="158" y="82"/>
                      </a:lnTo>
                      <a:lnTo>
                        <a:pt x="163" y="82"/>
                      </a:lnTo>
                      <a:lnTo>
                        <a:pt x="169" y="79"/>
                      </a:lnTo>
                      <a:lnTo>
                        <a:pt x="172" y="79"/>
                      </a:lnTo>
                      <a:lnTo>
                        <a:pt x="175" y="79"/>
                      </a:lnTo>
                      <a:lnTo>
                        <a:pt x="181" y="82"/>
                      </a:lnTo>
                      <a:lnTo>
                        <a:pt x="184" y="86"/>
                      </a:lnTo>
                      <a:lnTo>
                        <a:pt x="190" y="86"/>
                      </a:lnTo>
                      <a:lnTo>
                        <a:pt x="196" y="86"/>
                      </a:lnTo>
                      <a:lnTo>
                        <a:pt x="198" y="86"/>
                      </a:lnTo>
                      <a:lnTo>
                        <a:pt x="201" y="82"/>
                      </a:lnTo>
                      <a:lnTo>
                        <a:pt x="204" y="79"/>
                      </a:lnTo>
                      <a:lnTo>
                        <a:pt x="204" y="76"/>
                      </a:lnTo>
                      <a:lnTo>
                        <a:pt x="204" y="70"/>
                      </a:lnTo>
                      <a:lnTo>
                        <a:pt x="201" y="63"/>
                      </a:lnTo>
                      <a:lnTo>
                        <a:pt x="196" y="60"/>
                      </a:lnTo>
                      <a:lnTo>
                        <a:pt x="193" y="54"/>
                      </a:lnTo>
                      <a:lnTo>
                        <a:pt x="193" y="51"/>
                      </a:lnTo>
                      <a:lnTo>
                        <a:pt x="198" y="51"/>
                      </a:lnTo>
                      <a:lnTo>
                        <a:pt x="204" y="51"/>
                      </a:lnTo>
                      <a:lnTo>
                        <a:pt x="210" y="51"/>
                      </a:lnTo>
                      <a:lnTo>
                        <a:pt x="216" y="51"/>
                      </a:lnTo>
                      <a:lnTo>
                        <a:pt x="219" y="48"/>
                      </a:lnTo>
                      <a:lnTo>
                        <a:pt x="222" y="41"/>
                      </a:lnTo>
                      <a:lnTo>
                        <a:pt x="222" y="38"/>
                      </a:lnTo>
                      <a:lnTo>
                        <a:pt x="219" y="35"/>
                      </a:lnTo>
                      <a:lnTo>
                        <a:pt x="216" y="32"/>
                      </a:lnTo>
                      <a:lnTo>
                        <a:pt x="210" y="29"/>
                      </a:lnTo>
                      <a:lnTo>
                        <a:pt x="204" y="29"/>
                      </a:lnTo>
                      <a:lnTo>
                        <a:pt x="198" y="26"/>
                      </a:lnTo>
                      <a:lnTo>
                        <a:pt x="196" y="22"/>
                      </a:lnTo>
                      <a:lnTo>
                        <a:pt x="196" y="19"/>
                      </a:lnTo>
                      <a:lnTo>
                        <a:pt x="196" y="16"/>
                      </a:lnTo>
                      <a:lnTo>
                        <a:pt x="196" y="13"/>
                      </a:lnTo>
                      <a:lnTo>
                        <a:pt x="193" y="10"/>
                      </a:lnTo>
                      <a:lnTo>
                        <a:pt x="187" y="10"/>
                      </a:lnTo>
                      <a:lnTo>
                        <a:pt x="184" y="7"/>
                      </a:lnTo>
                      <a:lnTo>
                        <a:pt x="178" y="7"/>
                      </a:lnTo>
                      <a:lnTo>
                        <a:pt x="172" y="3"/>
                      </a:lnTo>
                      <a:lnTo>
                        <a:pt x="166" y="3"/>
                      </a:lnTo>
                      <a:lnTo>
                        <a:pt x="163" y="3"/>
                      </a:lnTo>
                      <a:lnTo>
                        <a:pt x="160" y="10"/>
                      </a:lnTo>
                      <a:lnTo>
                        <a:pt x="160" y="13"/>
                      </a:lnTo>
                      <a:lnTo>
                        <a:pt x="155" y="19"/>
                      </a:lnTo>
                      <a:lnTo>
                        <a:pt x="152" y="22"/>
                      </a:lnTo>
                      <a:lnTo>
                        <a:pt x="143" y="26"/>
                      </a:lnTo>
                      <a:lnTo>
                        <a:pt x="137" y="26"/>
                      </a:lnTo>
                      <a:lnTo>
                        <a:pt x="131" y="29"/>
                      </a:lnTo>
                      <a:lnTo>
                        <a:pt x="122" y="26"/>
                      </a:lnTo>
                      <a:lnTo>
                        <a:pt x="117" y="22"/>
                      </a:lnTo>
                      <a:lnTo>
                        <a:pt x="108" y="19"/>
                      </a:lnTo>
                      <a:lnTo>
                        <a:pt x="102" y="13"/>
                      </a:lnTo>
                      <a:lnTo>
                        <a:pt x="93" y="10"/>
                      </a:lnTo>
                      <a:lnTo>
                        <a:pt x="87" y="7"/>
                      </a:lnTo>
                      <a:lnTo>
                        <a:pt x="82" y="3"/>
                      </a:lnTo>
                      <a:lnTo>
                        <a:pt x="73" y="3"/>
                      </a:lnTo>
                      <a:lnTo>
                        <a:pt x="67" y="0"/>
                      </a:lnTo>
                      <a:lnTo>
                        <a:pt x="61" y="0"/>
                      </a:lnTo>
                      <a:lnTo>
                        <a:pt x="55" y="0"/>
                      </a:lnTo>
                      <a:lnTo>
                        <a:pt x="49" y="0"/>
                      </a:lnTo>
                      <a:lnTo>
                        <a:pt x="44" y="3"/>
                      </a:lnTo>
                      <a:lnTo>
                        <a:pt x="35" y="7"/>
                      </a:lnTo>
                      <a:lnTo>
                        <a:pt x="29" y="10"/>
                      </a:lnTo>
                      <a:lnTo>
                        <a:pt x="26" y="13"/>
                      </a:lnTo>
                      <a:lnTo>
                        <a:pt x="20" y="13"/>
                      </a:lnTo>
                      <a:lnTo>
                        <a:pt x="14" y="13"/>
                      </a:lnTo>
                      <a:lnTo>
                        <a:pt x="14" y="16"/>
                      </a:lnTo>
                      <a:lnTo>
                        <a:pt x="17" y="19"/>
                      </a:lnTo>
                      <a:lnTo>
                        <a:pt x="20" y="22"/>
                      </a:lnTo>
                      <a:lnTo>
                        <a:pt x="23" y="26"/>
                      </a:lnTo>
                      <a:lnTo>
                        <a:pt x="17" y="29"/>
                      </a:lnTo>
                      <a:lnTo>
                        <a:pt x="9" y="32"/>
                      </a:lnTo>
                      <a:lnTo>
                        <a:pt x="3" y="32"/>
                      </a:lnTo>
                      <a:lnTo>
                        <a:pt x="0" y="35"/>
                      </a:lnTo>
                      <a:lnTo>
                        <a:pt x="6" y="35"/>
                      </a:lnTo>
                      <a:lnTo>
                        <a:pt x="14" y="38"/>
                      </a:lnTo>
                      <a:lnTo>
                        <a:pt x="26" y="38"/>
                      </a:lnTo>
                      <a:lnTo>
                        <a:pt x="35" y="35"/>
                      </a:lnTo>
                      <a:lnTo>
                        <a:pt x="44" y="35"/>
                      </a:lnTo>
                      <a:lnTo>
                        <a:pt x="49" y="35"/>
                      </a:lnTo>
                      <a:lnTo>
                        <a:pt x="55" y="32"/>
                      </a:lnTo>
                      <a:lnTo>
                        <a:pt x="61" y="32"/>
                      </a:lnTo>
                      <a:lnTo>
                        <a:pt x="67" y="32"/>
                      </a:lnTo>
                      <a:lnTo>
                        <a:pt x="70" y="35"/>
                      </a:lnTo>
                      <a:lnTo>
                        <a:pt x="76" y="38"/>
                      </a:lnTo>
                      <a:lnTo>
                        <a:pt x="82" y="38"/>
                      </a:lnTo>
                      <a:lnTo>
                        <a:pt x="85" y="38"/>
                      </a:lnTo>
                      <a:lnTo>
                        <a:pt x="87" y="41"/>
                      </a:lnTo>
                      <a:lnTo>
                        <a:pt x="90" y="41"/>
                      </a:lnTo>
                      <a:lnTo>
                        <a:pt x="96" y="38"/>
                      </a:lnTo>
                      <a:close/>
                    </a:path>
                  </a:pathLst>
                </a:custGeom>
                <a:solidFill>
                  <a:srgbClr val="C3C8E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54" name="Freeform 31"/>
                <p:cNvSpPr>
                  <a:spLocks/>
                </p:cNvSpPr>
                <p:nvPr/>
              </p:nvSpPr>
              <p:spPr bwMode="auto">
                <a:xfrm>
                  <a:off x="7775576" y="3432181"/>
                  <a:ext cx="328613" cy="76200"/>
                </a:xfrm>
                <a:custGeom>
                  <a:avLst/>
                  <a:gdLst/>
                  <a:ahLst/>
                  <a:cxnLst>
                    <a:cxn ang="0">
                      <a:pos x="0" y="41"/>
                    </a:cxn>
                    <a:cxn ang="0">
                      <a:pos x="175" y="0"/>
                    </a:cxn>
                    <a:cxn ang="0">
                      <a:pos x="207" y="48"/>
                    </a:cxn>
                    <a:cxn ang="0">
                      <a:pos x="0" y="48"/>
                    </a:cxn>
                    <a:cxn ang="0">
                      <a:pos x="0" y="41"/>
                    </a:cxn>
                  </a:cxnLst>
                  <a:rect l="0" t="0" r="r" b="b"/>
                  <a:pathLst>
                    <a:path w="207" h="48">
                      <a:moveTo>
                        <a:pt x="0" y="41"/>
                      </a:moveTo>
                      <a:lnTo>
                        <a:pt x="175" y="0"/>
                      </a:lnTo>
                      <a:lnTo>
                        <a:pt x="207" y="48"/>
                      </a:lnTo>
                      <a:lnTo>
                        <a:pt x="0" y="48"/>
                      </a:lnTo>
                      <a:lnTo>
                        <a:pt x="0" y="41"/>
                      </a:lnTo>
                      <a:close/>
                    </a:path>
                  </a:pathLst>
                </a:custGeom>
                <a:solidFill>
                  <a:srgbClr val="6B3C2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55" name="Freeform 32"/>
                <p:cNvSpPr>
                  <a:spLocks/>
                </p:cNvSpPr>
                <p:nvPr/>
              </p:nvSpPr>
              <p:spPr bwMode="auto">
                <a:xfrm>
                  <a:off x="7775576" y="3432181"/>
                  <a:ext cx="328613" cy="76200"/>
                </a:xfrm>
                <a:custGeom>
                  <a:avLst/>
                  <a:gdLst/>
                  <a:ahLst/>
                  <a:cxnLst>
                    <a:cxn ang="0">
                      <a:pos x="0" y="41"/>
                    </a:cxn>
                    <a:cxn ang="0">
                      <a:pos x="175" y="0"/>
                    </a:cxn>
                    <a:cxn ang="0">
                      <a:pos x="207" y="48"/>
                    </a:cxn>
                    <a:cxn ang="0">
                      <a:pos x="0" y="48"/>
                    </a:cxn>
                    <a:cxn ang="0">
                      <a:pos x="0" y="41"/>
                    </a:cxn>
                  </a:cxnLst>
                  <a:rect l="0" t="0" r="r" b="b"/>
                  <a:pathLst>
                    <a:path w="207" h="48">
                      <a:moveTo>
                        <a:pt x="0" y="41"/>
                      </a:moveTo>
                      <a:lnTo>
                        <a:pt x="175" y="0"/>
                      </a:lnTo>
                      <a:lnTo>
                        <a:pt x="207" y="48"/>
                      </a:lnTo>
                      <a:lnTo>
                        <a:pt x="0" y="48"/>
                      </a:lnTo>
                      <a:lnTo>
                        <a:pt x="0" y="41"/>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56" name="Line 33"/>
                <p:cNvSpPr>
                  <a:spLocks noChangeShapeType="1"/>
                </p:cNvSpPr>
                <p:nvPr/>
              </p:nvSpPr>
              <p:spPr bwMode="auto">
                <a:xfrm flipV="1">
                  <a:off x="7785101" y="3492506"/>
                  <a:ext cx="1588" cy="15875"/>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57" name="Line 34"/>
                <p:cNvSpPr>
                  <a:spLocks noChangeShapeType="1"/>
                </p:cNvSpPr>
                <p:nvPr/>
              </p:nvSpPr>
              <p:spPr bwMode="auto">
                <a:xfrm flipV="1">
                  <a:off x="7788276" y="3492506"/>
                  <a:ext cx="1588" cy="15875"/>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58" name="Line 35"/>
                <p:cNvSpPr>
                  <a:spLocks noChangeShapeType="1"/>
                </p:cNvSpPr>
                <p:nvPr/>
              </p:nvSpPr>
              <p:spPr bwMode="auto">
                <a:xfrm flipV="1">
                  <a:off x="7797801" y="3487743"/>
                  <a:ext cx="1588" cy="20638"/>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59" name="Line 36"/>
                <p:cNvSpPr>
                  <a:spLocks noChangeShapeType="1"/>
                </p:cNvSpPr>
                <p:nvPr/>
              </p:nvSpPr>
              <p:spPr bwMode="auto">
                <a:xfrm flipV="1">
                  <a:off x="7807326" y="3487743"/>
                  <a:ext cx="1588" cy="20638"/>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60" name="Line 37"/>
                <p:cNvSpPr>
                  <a:spLocks noChangeShapeType="1"/>
                </p:cNvSpPr>
                <p:nvPr/>
              </p:nvSpPr>
              <p:spPr bwMode="auto">
                <a:xfrm flipV="1">
                  <a:off x="7816851" y="3487743"/>
                  <a:ext cx="1588" cy="25400"/>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61" name="Line 38"/>
                <p:cNvSpPr>
                  <a:spLocks noChangeShapeType="1"/>
                </p:cNvSpPr>
                <p:nvPr/>
              </p:nvSpPr>
              <p:spPr bwMode="auto">
                <a:xfrm flipV="1">
                  <a:off x="7826376" y="3482981"/>
                  <a:ext cx="1588" cy="25400"/>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62" name="Line 39"/>
                <p:cNvSpPr>
                  <a:spLocks noChangeShapeType="1"/>
                </p:cNvSpPr>
                <p:nvPr/>
              </p:nvSpPr>
              <p:spPr bwMode="auto">
                <a:xfrm flipV="1">
                  <a:off x="7831139" y="3482981"/>
                  <a:ext cx="1588" cy="25400"/>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63" name="Line 40"/>
                <p:cNvSpPr>
                  <a:spLocks noChangeShapeType="1"/>
                </p:cNvSpPr>
                <p:nvPr/>
              </p:nvSpPr>
              <p:spPr bwMode="auto">
                <a:xfrm flipV="1">
                  <a:off x="7840664" y="3482981"/>
                  <a:ext cx="1588" cy="25400"/>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64" name="Line 41"/>
                <p:cNvSpPr>
                  <a:spLocks noChangeShapeType="1"/>
                </p:cNvSpPr>
                <p:nvPr/>
              </p:nvSpPr>
              <p:spPr bwMode="auto">
                <a:xfrm flipV="1">
                  <a:off x="7848601" y="3478218"/>
                  <a:ext cx="1588" cy="30163"/>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65" name="Line 42"/>
                <p:cNvSpPr>
                  <a:spLocks noChangeShapeType="1"/>
                </p:cNvSpPr>
                <p:nvPr/>
              </p:nvSpPr>
              <p:spPr bwMode="auto">
                <a:xfrm flipV="1">
                  <a:off x="7858126" y="3478218"/>
                  <a:ext cx="1588" cy="30163"/>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66" name="Line 43"/>
                <p:cNvSpPr>
                  <a:spLocks noChangeShapeType="1"/>
                </p:cNvSpPr>
                <p:nvPr/>
              </p:nvSpPr>
              <p:spPr bwMode="auto">
                <a:xfrm flipV="1">
                  <a:off x="7862889" y="3478218"/>
                  <a:ext cx="1588" cy="30163"/>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67" name="Line 44"/>
                <p:cNvSpPr>
                  <a:spLocks noChangeShapeType="1"/>
                </p:cNvSpPr>
                <p:nvPr/>
              </p:nvSpPr>
              <p:spPr bwMode="auto">
                <a:xfrm flipV="1">
                  <a:off x="7872414" y="3473456"/>
                  <a:ext cx="1588" cy="34925"/>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68" name="Line 45"/>
                <p:cNvSpPr>
                  <a:spLocks noChangeShapeType="1"/>
                </p:cNvSpPr>
                <p:nvPr/>
              </p:nvSpPr>
              <p:spPr bwMode="auto">
                <a:xfrm flipV="1">
                  <a:off x="7881939" y="3473456"/>
                  <a:ext cx="1588" cy="34925"/>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69" name="Line 46"/>
                <p:cNvSpPr>
                  <a:spLocks noChangeShapeType="1"/>
                </p:cNvSpPr>
                <p:nvPr/>
              </p:nvSpPr>
              <p:spPr bwMode="auto">
                <a:xfrm flipV="1">
                  <a:off x="7891464" y="3473456"/>
                  <a:ext cx="1588" cy="34925"/>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70" name="Line 47"/>
                <p:cNvSpPr>
                  <a:spLocks noChangeShapeType="1"/>
                </p:cNvSpPr>
                <p:nvPr/>
              </p:nvSpPr>
              <p:spPr bwMode="auto">
                <a:xfrm flipV="1">
                  <a:off x="7896226" y="3473456"/>
                  <a:ext cx="1588" cy="34925"/>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71" name="Line 48"/>
                <p:cNvSpPr>
                  <a:spLocks noChangeShapeType="1"/>
                </p:cNvSpPr>
                <p:nvPr/>
              </p:nvSpPr>
              <p:spPr bwMode="auto">
                <a:xfrm flipV="1">
                  <a:off x="7905751" y="3467106"/>
                  <a:ext cx="1588" cy="41275"/>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72" name="Line 49"/>
                <p:cNvSpPr>
                  <a:spLocks noChangeShapeType="1"/>
                </p:cNvSpPr>
                <p:nvPr/>
              </p:nvSpPr>
              <p:spPr bwMode="auto">
                <a:xfrm flipV="1">
                  <a:off x="7913689" y="3467106"/>
                  <a:ext cx="1588" cy="41275"/>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73" name="Line 50"/>
                <p:cNvSpPr>
                  <a:spLocks noChangeShapeType="1"/>
                </p:cNvSpPr>
                <p:nvPr/>
              </p:nvSpPr>
              <p:spPr bwMode="auto">
                <a:xfrm flipV="1">
                  <a:off x="7918451" y="3462343"/>
                  <a:ext cx="1588" cy="46038"/>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74" name="Line 51"/>
                <p:cNvSpPr>
                  <a:spLocks noChangeShapeType="1"/>
                </p:cNvSpPr>
                <p:nvPr/>
              </p:nvSpPr>
              <p:spPr bwMode="auto">
                <a:xfrm flipV="1">
                  <a:off x="7927976" y="3462343"/>
                  <a:ext cx="1588" cy="46038"/>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75" name="Line 52"/>
                <p:cNvSpPr>
                  <a:spLocks noChangeShapeType="1"/>
                </p:cNvSpPr>
                <p:nvPr/>
              </p:nvSpPr>
              <p:spPr bwMode="auto">
                <a:xfrm flipV="1">
                  <a:off x="7937501" y="3462343"/>
                  <a:ext cx="1588" cy="46038"/>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76" name="Line 53"/>
                <p:cNvSpPr>
                  <a:spLocks noChangeShapeType="1"/>
                </p:cNvSpPr>
                <p:nvPr/>
              </p:nvSpPr>
              <p:spPr bwMode="auto">
                <a:xfrm flipV="1">
                  <a:off x="7947026" y="3457581"/>
                  <a:ext cx="1588" cy="50800"/>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77" name="Line 54"/>
                <p:cNvSpPr>
                  <a:spLocks noChangeShapeType="1"/>
                </p:cNvSpPr>
                <p:nvPr/>
              </p:nvSpPr>
              <p:spPr bwMode="auto">
                <a:xfrm flipV="1">
                  <a:off x="7956551" y="3457581"/>
                  <a:ext cx="1588" cy="50800"/>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78" name="Line 55"/>
                <p:cNvSpPr>
                  <a:spLocks noChangeShapeType="1"/>
                </p:cNvSpPr>
                <p:nvPr/>
              </p:nvSpPr>
              <p:spPr bwMode="auto">
                <a:xfrm flipV="1">
                  <a:off x="7964489" y="3457581"/>
                  <a:ext cx="1588" cy="50800"/>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79" name="Line 56"/>
                <p:cNvSpPr>
                  <a:spLocks noChangeShapeType="1"/>
                </p:cNvSpPr>
                <p:nvPr/>
              </p:nvSpPr>
              <p:spPr bwMode="auto">
                <a:xfrm flipV="1">
                  <a:off x="7969251" y="3452818"/>
                  <a:ext cx="1588" cy="55563"/>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80" name="Line 57"/>
                <p:cNvSpPr>
                  <a:spLocks noChangeShapeType="1"/>
                </p:cNvSpPr>
                <p:nvPr/>
              </p:nvSpPr>
              <p:spPr bwMode="auto">
                <a:xfrm flipV="1">
                  <a:off x="7978776" y="3452818"/>
                  <a:ext cx="1588" cy="55563"/>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81" name="Line 58"/>
                <p:cNvSpPr>
                  <a:spLocks noChangeShapeType="1"/>
                </p:cNvSpPr>
                <p:nvPr/>
              </p:nvSpPr>
              <p:spPr bwMode="auto">
                <a:xfrm flipV="1">
                  <a:off x="7988301" y="3448056"/>
                  <a:ext cx="1588" cy="60325"/>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82" name="Line 59"/>
                <p:cNvSpPr>
                  <a:spLocks noChangeShapeType="1"/>
                </p:cNvSpPr>
                <p:nvPr/>
              </p:nvSpPr>
              <p:spPr bwMode="auto">
                <a:xfrm flipV="1">
                  <a:off x="7997826" y="3448056"/>
                  <a:ext cx="1588" cy="60325"/>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83" name="Line 60"/>
                <p:cNvSpPr>
                  <a:spLocks noChangeShapeType="1"/>
                </p:cNvSpPr>
                <p:nvPr/>
              </p:nvSpPr>
              <p:spPr bwMode="auto">
                <a:xfrm flipV="1">
                  <a:off x="8007351" y="3448056"/>
                  <a:ext cx="1588" cy="60325"/>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84" name="Line 61"/>
                <p:cNvSpPr>
                  <a:spLocks noChangeShapeType="1"/>
                </p:cNvSpPr>
                <p:nvPr/>
              </p:nvSpPr>
              <p:spPr bwMode="auto">
                <a:xfrm flipV="1">
                  <a:off x="8016876" y="3443293"/>
                  <a:ext cx="1588" cy="65088"/>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85" name="Line 62"/>
                <p:cNvSpPr>
                  <a:spLocks noChangeShapeType="1"/>
                </p:cNvSpPr>
                <p:nvPr/>
              </p:nvSpPr>
              <p:spPr bwMode="auto">
                <a:xfrm flipV="1">
                  <a:off x="8024814" y="3443293"/>
                  <a:ext cx="1588" cy="65088"/>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86" name="Line 63"/>
                <p:cNvSpPr>
                  <a:spLocks noChangeShapeType="1"/>
                </p:cNvSpPr>
                <p:nvPr/>
              </p:nvSpPr>
              <p:spPr bwMode="auto">
                <a:xfrm flipV="1">
                  <a:off x="8034339" y="3436943"/>
                  <a:ext cx="1588" cy="71438"/>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87" name="Line 64"/>
                <p:cNvSpPr>
                  <a:spLocks noChangeShapeType="1"/>
                </p:cNvSpPr>
                <p:nvPr/>
              </p:nvSpPr>
              <p:spPr bwMode="auto">
                <a:xfrm flipV="1">
                  <a:off x="8043864" y="3436943"/>
                  <a:ext cx="1588" cy="71438"/>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88" name="Line 65"/>
                <p:cNvSpPr>
                  <a:spLocks noChangeShapeType="1"/>
                </p:cNvSpPr>
                <p:nvPr/>
              </p:nvSpPr>
              <p:spPr bwMode="auto">
                <a:xfrm flipV="1">
                  <a:off x="8053389" y="3436943"/>
                  <a:ext cx="1588" cy="71438"/>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89" name="Line 66"/>
                <p:cNvSpPr>
                  <a:spLocks noChangeShapeType="1"/>
                </p:cNvSpPr>
                <p:nvPr/>
              </p:nvSpPr>
              <p:spPr bwMode="auto">
                <a:xfrm flipV="1">
                  <a:off x="8062914" y="3448056"/>
                  <a:ext cx="1588" cy="60325"/>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90" name="Line 67"/>
                <p:cNvSpPr>
                  <a:spLocks noChangeShapeType="1"/>
                </p:cNvSpPr>
                <p:nvPr/>
              </p:nvSpPr>
              <p:spPr bwMode="auto">
                <a:xfrm flipV="1">
                  <a:off x="8067676" y="3462343"/>
                  <a:ext cx="1588" cy="46038"/>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91" name="Line 68"/>
                <p:cNvSpPr>
                  <a:spLocks noChangeShapeType="1"/>
                </p:cNvSpPr>
                <p:nvPr/>
              </p:nvSpPr>
              <p:spPr bwMode="auto">
                <a:xfrm flipV="1">
                  <a:off x="8077201" y="3473456"/>
                  <a:ext cx="1588" cy="34925"/>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92" name="Line 69"/>
                <p:cNvSpPr>
                  <a:spLocks noChangeShapeType="1"/>
                </p:cNvSpPr>
                <p:nvPr/>
              </p:nvSpPr>
              <p:spPr bwMode="auto">
                <a:xfrm flipV="1">
                  <a:off x="8085139" y="3482981"/>
                  <a:ext cx="1588" cy="25400"/>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93" name="Rectangle 70"/>
                <p:cNvSpPr>
                  <a:spLocks noChangeArrowheads="1"/>
                </p:cNvSpPr>
                <p:nvPr/>
              </p:nvSpPr>
              <p:spPr bwMode="auto">
                <a:xfrm>
                  <a:off x="7766051" y="3522668"/>
                  <a:ext cx="273050" cy="171450"/>
                </a:xfrm>
                <a:prstGeom prst="rect">
                  <a:avLst/>
                </a:prstGeom>
                <a:solidFill>
                  <a:srgbClr val="F3C69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94" name="Rectangle 71"/>
                <p:cNvSpPr>
                  <a:spLocks noChangeArrowheads="1"/>
                </p:cNvSpPr>
                <p:nvPr/>
              </p:nvSpPr>
              <p:spPr bwMode="auto">
                <a:xfrm>
                  <a:off x="7766051" y="3522668"/>
                  <a:ext cx="273050" cy="171450"/>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95" name="Line 72"/>
                <p:cNvSpPr>
                  <a:spLocks noChangeShapeType="1"/>
                </p:cNvSpPr>
                <p:nvPr/>
              </p:nvSpPr>
              <p:spPr bwMode="auto">
                <a:xfrm flipH="1">
                  <a:off x="7766051" y="3557593"/>
                  <a:ext cx="250825" cy="1588"/>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96" name="Rectangle 73"/>
                <p:cNvSpPr>
                  <a:spLocks noChangeArrowheads="1"/>
                </p:cNvSpPr>
                <p:nvPr/>
              </p:nvSpPr>
              <p:spPr bwMode="auto">
                <a:xfrm>
                  <a:off x="8024814" y="3622681"/>
                  <a:ext cx="339725" cy="20638"/>
                </a:xfrm>
                <a:prstGeom prst="rect">
                  <a:avLst/>
                </a:prstGeom>
                <a:solidFill>
                  <a:srgbClr val="AAACA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97" name="Rectangle 74"/>
                <p:cNvSpPr>
                  <a:spLocks noChangeArrowheads="1"/>
                </p:cNvSpPr>
                <p:nvPr/>
              </p:nvSpPr>
              <p:spPr bwMode="auto">
                <a:xfrm>
                  <a:off x="8024814" y="3622681"/>
                  <a:ext cx="339725" cy="206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98" name="Rectangle 75"/>
                <p:cNvSpPr>
                  <a:spLocks noChangeArrowheads="1"/>
                </p:cNvSpPr>
                <p:nvPr/>
              </p:nvSpPr>
              <p:spPr bwMode="auto">
                <a:xfrm>
                  <a:off x="8039101" y="3643318"/>
                  <a:ext cx="315913" cy="50800"/>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99" name="Rectangle 76"/>
                <p:cNvSpPr>
                  <a:spLocks noChangeArrowheads="1"/>
                </p:cNvSpPr>
                <p:nvPr/>
              </p:nvSpPr>
              <p:spPr bwMode="auto">
                <a:xfrm>
                  <a:off x="8039101" y="3643318"/>
                  <a:ext cx="315913" cy="50800"/>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00" name="Rectangle 77"/>
                <p:cNvSpPr>
                  <a:spLocks noChangeArrowheads="1"/>
                </p:cNvSpPr>
                <p:nvPr/>
              </p:nvSpPr>
              <p:spPr bwMode="auto">
                <a:xfrm>
                  <a:off x="8016876" y="3492506"/>
                  <a:ext cx="357188" cy="130175"/>
                </a:xfrm>
                <a:prstGeom prst="rect">
                  <a:avLst/>
                </a:prstGeom>
                <a:solidFill>
                  <a:srgbClr val="F3C69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01" name="Rectangle 78"/>
                <p:cNvSpPr>
                  <a:spLocks noChangeArrowheads="1"/>
                </p:cNvSpPr>
                <p:nvPr/>
              </p:nvSpPr>
              <p:spPr bwMode="auto">
                <a:xfrm>
                  <a:off x="8016876" y="3492506"/>
                  <a:ext cx="357188" cy="13017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02" name="Line 79"/>
                <p:cNvSpPr>
                  <a:spLocks noChangeShapeType="1"/>
                </p:cNvSpPr>
                <p:nvPr/>
              </p:nvSpPr>
              <p:spPr bwMode="auto">
                <a:xfrm flipH="1">
                  <a:off x="8016876" y="3513143"/>
                  <a:ext cx="357188" cy="1588"/>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03" name="Rectangle 80"/>
                <p:cNvSpPr>
                  <a:spLocks noChangeArrowheads="1"/>
                </p:cNvSpPr>
                <p:nvPr/>
              </p:nvSpPr>
              <p:spPr bwMode="auto">
                <a:xfrm>
                  <a:off x="8067676"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04" name="Rectangle 81"/>
                <p:cNvSpPr>
                  <a:spLocks noChangeArrowheads="1"/>
                </p:cNvSpPr>
                <p:nvPr/>
              </p:nvSpPr>
              <p:spPr bwMode="auto">
                <a:xfrm>
                  <a:off x="8067676"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05" name="Rectangle 82"/>
                <p:cNvSpPr>
                  <a:spLocks noChangeArrowheads="1"/>
                </p:cNvSpPr>
                <p:nvPr/>
              </p:nvSpPr>
              <p:spPr bwMode="auto">
                <a:xfrm>
                  <a:off x="8081964" y="3557593"/>
                  <a:ext cx="3175"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06" name="Rectangle 83"/>
                <p:cNvSpPr>
                  <a:spLocks noChangeArrowheads="1"/>
                </p:cNvSpPr>
                <p:nvPr/>
              </p:nvSpPr>
              <p:spPr bwMode="auto">
                <a:xfrm>
                  <a:off x="8081964" y="3557593"/>
                  <a:ext cx="3175"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07" name="Rectangle 84"/>
                <p:cNvSpPr>
                  <a:spLocks noChangeArrowheads="1"/>
                </p:cNvSpPr>
                <p:nvPr/>
              </p:nvSpPr>
              <p:spPr bwMode="auto">
                <a:xfrm>
                  <a:off x="8094664"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08" name="Rectangle 85"/>
                <p:cNvSpPr>
                  <a:spLocks noChangeArrowheads="1"/>
                </p:cNvSpPr>
                <p:nvPr/>
              </p:nvSpPr>
              <p:spPr bwMode="auto">
                <a:xfrm>
                  <a:off x="8094664"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09" name="Rectangle 86"/>
                <p:cNvSpPr>
                  <a:spLocks noChangeArrowheads="1"/>
                </p:cNvSpPr>
                <p:nvPr/>
              </p:nvSpPr>
              <p:spPr bwMode="auto">
                <a:xfrm>
                  <a:off x="8108951"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10" name="Rectangle 87"/>
                <p:cNvSpPr>
                  <a:spLocks noChangeArrowheads="1"/>
                </p:cNvSpPr>
                <p:nvPr/>
              </p:nvSpPr>
              <p:spPr bwMode="auto">
                <a:xfrm>
                  <a:off x="8108951"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11" name="Rectangle 88"/>
                <p:cNvSpPr>
                  <a:spLocks noChangeArrowheads="1"/>
                </p:cNvSpPr>
                <p:nvPr/>
              </p:nvSpPr>
              <p:spPr bwMode="auto">
                <a:xfrm>
                  <a:off x="8123239"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12" name="Rectangle 89"/>
                <p:cNvSpPr>
                  <a:spLocks noChangeArrowheads="1"/>
                </p:cNvSpPr>
                <p:nvPr/>
              </p:nvSpPr>
              <p:spPr bwMode="auto">
                <a:xfrm>
                  <a:off x="8123239"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13" name="Rectangle 90"/>
                <p:cNvSpPr>
                  <a:spLocks noChangeArrowheads="1"/>
                </p:cNvSpPr>
                <p:nvPr/>
              </p:nvSpPr>
              <p:spPr bwMode="auto">
                <a:xfrm>
                  <a:off x="8137526" y="3557593"/>
                  <a:ext cx="3175"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14" name="Rectangle 91"/>
                <p:cNvSpPr>
                  <a:spLocks noChangeArrowheads="1"/>
                </p:cNvSpPr>
                <p:nvPr/>
              </p:nvSpPr>
              <p:spPr bwMode="auto">
                <a:xfrm>
                  <a:off x="8137526" y="3557593"/>
                  <a:ext cx="3175"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15" name="Rectangle 92"/>
                <p:cNvSpPr>
                  <a:spLocks noChangeArrowheads="1"/>
                </p:cNvSpPr>
                <p:nvPr/>
              </p:nvSpPr>
              <p:spPr bwMode="auto">
                <a:xfrm>
                  <a:off x="8145464" y="3557593"/>
                  <a:ext cx="9525"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16" name="Rectangle 93"/>
                <p:cNvSpPr>
                  <a:spLocks noChangeArrowheads="1"/>
                </p:cNvSpPr>
                <p:nvPr/>
              </p:nvSpPr>
              <p:spPr bwMode="auto">
                <a:xfrm>
                  <a:off x="8145464" y="3557593"/>
                  <a:ext cx="9525"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17" name="Rectangle 94"/>
                <p:cNvSpPr>
                  <a:spLocks noChangeArrowheads="1"/>
                </p:cNvSpPr>
                <p:nvPr/>
              </p:nvSpPr>
              <p:spPr bwMode="auto">
                <a:xfrm>
                  <a:off x="8159751"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18" name="Rectangle 95"/>
                <p:cNvSpPr>
                  <a:spLocks noChangeArrowheads="1"/>
                </p:cNvSpPr>
                <p:nvPr/>
              </p:nvSpPr>
              <p:spPr bwMode="auto">
                <a:xfrm>
                  <a:off x="8159751"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19" name="Rectangle 96"/>
                <p:cNvSpPr>
                  <a:spLocks noChangeArrowheads="1"/>
                </p:cNvSpPr>
                <p:nvPr/>
              </p:nvSpPr>
              <p:spPr bwMode="auto">
                <a:xfrm>
                  <a:off x="8174039"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20" name="Rectangle 97"/>
                <p:cNvSpPr>
                  <a:spLocks noChangeArrowheads="1"/>
                </p:cNvSpPr>
                <p:nvPr/>
              </p:nvSpPr>
              <p:spPr bwMode="auto">
                <a:xfrm>
                  <a:off x="8174039"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21" name="Rectangle 98"/>
                <p:cNvSpPr>
                  <a:spLocks noChangeArrowheads="1"/>
                </p:cNvSpPr>
                <p:nvPr/>
              </p:nvSpPr>
              <p:spPr bwMode="auto">
                <a:xfrm>
                  <a:off x="8188326"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22" name="Rectangle 99"/>
                <p:cNvSpPr>
                  <a:spLocks noChangeArrowheads="1"/>
                </p:cNvSpPr>
                <p:nvPr/>
              </p:nvSpPr>
              <p:spPr bwMode="auto">
                <a:xfrm>
                  <a:off x="8188326"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23" name="Rectangle 100"/>
                <p:cNvSpPr>
                  <a:spLocks noChangeArrowheads="1"/>
                </p:cNvSpPr>
                <p:nvPr/>
              </p:nvSpPr>
              <p:spPr bwMode="auto">
                <a:xfrm>
                  <a:off x="8201026"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24" name="Rectangle 101"/>
                <p:cNvSpPr>
                  <a:spLocks noChangeArrowheads="1"/>
                </p:cNvSpPr>
                <p:nvPr/>
              </p:nvSpPr>
              <p:spPr bwMode="auto">
                <a:xfrm>
                  <a:off x="8201026"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25" name="Rectangle 102"/>
                <p:cNvSpPr>
                  <a:spLocks noChangeArrowheads="1"/>
                </p:cNvSpPr>
                <p:nvPr/>
              </p:nvSpPr>
              <p:spPr bwMode="auto">
                <a:xfrm>
                  <a:off x="8215314"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26" name="Rectangle 103"/>
                <p:cNvSpPr>
                  <a:spLocks noChangeArrowheads="1"/>
                </p:cNvSpPr>
                <p:nvPr/>
              </p:nvSpPr>
              <p:spPr bwMode="auto">
                <a:xfrm>
                  <a:off x="8215314"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27" name="Rectangle 104"/>
                <p:cNvSpPr>
                  <a:spLocks noChangeArrowheads="1"/>
                </p:cNvSpPr>
                <p:nvPr/>
              </p:nvSpPr>
              <p:spPr bwMode="auto">
                <a:xfrm>
                  <a:off x="8229601"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28" name="Rectangle 105"/>
                <p:cNvSpPr>
                  <a:spLocks noChangeArrowheads="1"/>
                </p:cNvSpPr>
                <p:nvPr/>
              </p:nvSpPr>
              <p:spPr bwMode="auto">
                <a:xfrm>
                  <a:off x="8229601"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29" name="Rectangle 106"/>
                <p:cNvSpPr>
                  <a:spLocks noChangeArrowheads="1"/>
                </p:cNvSpPr>
                <p:nvPr/>
              </p:nvSpPr>
              <p:spPr bwMode="auto">
                <a:xfrm>
                  <a:off x="8243889"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30" name="Rectangle 107"/>
                <p:cNvSpPr>
                  <a:spLocks noChangeArrowheads="1"/>
                </p:cNvSpPr>
                <p:nvPr/>
              </p:nvSpPr>
              <p:spPr bwMode="auto">
                <a:xfrm>
                  <a:off x="8243889"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31" name="Rectangle 108"/>
                <p:cNvSpPr>
                  <a:spLocks noChangeArrowheads="1"/>
                </p:cNvSpPr>
                <p:nvPr/>
              </p:nvSpPr>
              <p:spPr bwMode="auto">
                <a:xfrm>
                  <a:off x="8256589"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32" name="Rectangle 109"/>
                <p:cNvSpPr>
                  <a:spLocks noChangeArrowheads="1"/>
                </p:cNvSpPr>
                <p:nvPr/>
              </p:nvSpPr>
              <p:spPr bwMode="auto">
                <a:xfrm>
                  <a:off x="8256589"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33" name="Rectangle 110"/>
                <p:cNvSpPr>
                  <a:spLocks noChangeArrowheads="1"/>
                </p:cNvSpPr>
                <p:nvPr/>
              </p:nvSpPr>
              <p:spPr bwMode="auto">
                <a:xfrm>
                  <a:off x="8270876"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34" name="Rectangle 111"/>
                <p:cNvSpPr>
                  <a:spLocks noChangeArrowheads="1"/>
                </p:cNvSpPr>
                <p:nvPr/>
              </p:nvSpPr>
              <p:spPr bwMode="auto">
                <a:xfrm>
                  <a:off x="8270876"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35" name="Rectangle 112"/>
                <p:cNvSpPr>
                  <a:spLocks noChangeArrowheads="1"/>
                </p:cNvSpPr>
                <p:nvPr/>
              </p:nvSpPr>
              <p:spPr bwMode="auto">
                <a:xfrm>
                  <a:off x="8280401" y="3557593"/>
                  <a:ext cx="9525"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36" name="Rectangle 113"/>
                <p:cNvSpPr>
                  <a:spLocks noChangeArrowheads="1"/>
                </p:cNvSpPr>
                <p:nvPr/>
              </p:nvSpPr>
              <p:spPr bwMode="auto">
                <a:xfrm>
                  <a:off x="8280401" y="3557593"/>
                  <a:ext cx="9525"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37" name="Rectangle 114"/>
                <p:cNvSpPr>
                  <a:spLocks noChangeArrowheads="1"/>
                </p:cNvSpPr>
                <p:nvPr/>
              </p:nvSpPr>
              <p:spPr bwMode="auto">
                <a:xfrm>
                  <a:off x="8294689"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38" name="Rectangle 115"/>
                <p:cNvSpPr>
                  <a:spLocks noChangeArrowheads="1"/>
                </p:cNvSpPr>
                <p:nvPr/>
              </p:nvSpPr>
              <p:spPr bwMode="auto">
                <a:xfrm>
                  <a:off x="8294689"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39" name="Rectangle 116"/>
                <p:cNvSpPr>
                  <a:spLocks noChangeArrowheads="1"/>
                </p:cNvSpPr>
                <p:nvPr/>
              </p:nvSpPr>
              <p:spPr bwMode="auto">
                <a:xfrm>
                  <a:off x="8308976"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40" name="Rectangle 117"/>
                <p:cNvSpPr>
                  <a:spLocks noChangeArrowheads="1"/>
                </p:cNvSpPr>
                <p:nvPr/>
              </p:nvSpPr>
              <p:spPr bwMode="auto">
                <a:xfrm>
                  <a:off x="8308976"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41" name="Rectangle 118"/>
                <p:cNvSpPr>
                  <a:spLocks noChangeArrowheads="1"/>
                </p:cNvSpPr>
                <p:nvPr/>
              </p:nvSpPr>
              <p:spPr bwMode="auto">
                <a:xfrm>
                  <a:off x="8321676"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42" name="Rectangle 119"/>
                <p:cNvSpPr>
                  <a:spLocks noChangeArrowheads="1"/>
                </p:cNvSpPr>
                <p:nvPr/>
              </p:nvSpPr>
              <p:spPr bwMode="auto">
                <a:xfrm>
                  <a:off x="8321676"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43" name="Rectangle 120"/>
                <p:cNvSpPr>
                  <a:spLocks noChangeArrowheads="1"/>
                </p:cNvSpPr>
                <p:nvPr/>
              </p:nvSpPr>
              <p:spPr bwMode="auto">
                <a:xfrm>
                  <a:off x="8335964"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44" name="Rectangle 121"/>
                <p:cNvSpPr>
                  <a:spLocks noChangeArrowheads="1"/>
                </p:cNvSpPr>
                <p:nvPr/>
              </p:nvSpPr>
              <p:spPr bwMode="auto">
                <a:xfrm>
                  <a:off x="8335964"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45" name="Rectangle 122"/>
                <p:cNvSpPr>
                  <a:spLocks noChangeArrowheads="1"/>
                </p:cNvSpPr>
                <p:nvPr/>
              </p:nvSpPr>
              <p:spPr bwMode="auto">
                <a:xfrm>
                  <a:off x="8024814"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46" name="Rectangle 123"/>
                <p:cNvSpPr>
                  <a:spLocks noChangeArrowheads="1"/>
                </p:cNvSpPr>
                <p:nvPr/>
              </p:nvSpPr>
              <p:spPr bwMode="auto">
                <a:xfrm>
                  <a:off x="8024814"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47" name="Rectangle 124"/>
                <p:cNvSpPr>
                  <a:spLocks noChangeArrowheads="1"/>
                </p:cNvSpPr>
                <p:nvPr/>
              </p:nvSpPr>
              <p:spPr bwMode="auto">
                <a:xfrm>
                  <a:off x="8039101"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48" name="Rectangle 125"/>
                <p:cNvSpPr>
                  <a:spLocks noChangeArrowheads="1"/>
                </p:cNvSpPr>
                <p:nvPr/>
              </p:nvSpPr>
              <p:spPr bwMode="auto">
                <a:xfrm>
                  <a:off x="8039101"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49" name="Rectangle 126"/>
                <p:cNvSpPr>
                  <a:spLocks noChangeArrowheads="1"/>
                </p:cNvSpPr>
                <p:nvPr/>
              </p:nvSpPr>
              <p:spPr bwMode="auto">
                <a:xfrm>
                  <a:off x="8053389"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50" name="Rectangle 127"/>
                <p:cNvSpPr>
                  <a:spLocks noChangeArrowheads="1"/>
                </p:cNvSpPr>
                <p:nvPr/>
              </p:nvSpPr>
              <p:spPr bwMode="auto">
                <a:xfrm>
                  <a:off x="8053389"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51" name="Rectangle 128"/>
                <p:cNvSpPr>
                  <a:spLocks noChangeArrowheads="1"/>
                </p:cNvSpPr>
                <p:nvPr/>
              </p:nvSpPr>
              <p:spPr bwMode="auto">
                <a:xfrm>
                  <a:off x="8350251"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52" name="Rectangle 129"/>
                <p:cNvSpPr>
                  <a:spLocks noChangeArrowheads="1"/>
                </p:cNvSpPr>
                <p:nvPr/>
              </p:nvSpPr>
              <p:spPr bwMode="auto">
                <a:xfrm>
                  <a:off x="8350251"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53" name="Rectangle 130"/>
                <p:cNvSpPr>
                  <a:spLocks noChangeArrowheads="1"/>
                </p:cNvSpPr>
                <p:nvPr/>
              </p:nvSpPr>
              <p:spPr bwMode="auto">
                <a:xfrm>
                  <a:off x="8364539" y="3557593"/>
                  <a:ext cx="4763" cy="4603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54" name="Rectangle 131"/>
                <p:cNvSpPr>
                  <a:spLocks noChangeArrowheads="1"/>
                </p:cNvSpPr>
                <p:nvPr/>
              </p:nvSpPr>
              <p:spPr bwMode="auto">
                <a:xfrm>
                  <a:off x="8364539" y="3557593"/>
                  <a:ext cx="4763" cy="460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55" name="Rectangle 132"/>
                <p:cNvSpPr>
                  <a:spLocks noChangeArrowheads="1"/>
                </p:cNvSpPr>
                <p:nvPr/>
              </p:nvSpPr>
              <p:spPr bwMode="auto">
                <a:xfrm>
                  <a:off x="7775576" y="3513143"/>
                  <a:ext cx="241300" cy="95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56" name="Rectangle 133"/>
                <p:cNvSpPr>
                  <a:spLocks noChangeArrowheads="1"/>
                </p:cNvSpPr>
                <p:nvPr/>
              </p:nvSpPr>
              <p:spPr bwMode="auto">
                <a:xfrm>
                  <a:off x="7775576" y="3513143"/>
                  <a:ext cx="241300" cy="95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57" name="Rectangle 134"/>
                <p:cNvSpPr>
                  <a:spLocks noChangeArrowheads="1"/>
                </p:cNvSpPr>
                <p:nvPr/>
              </p:nvSpPr>
              <p:spPr bwMode="auto">
                <a:xfrm>
                  <a:off x="7775576" y="3568706"/>
                  <a:ext cx="4763"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58" name="Rectangle 135"/>
                <p:cNvSpPr>
                  <a:spLocks noChangeArrowheads="1"/>
                </p:cNvSpPr>
                <p:nvPr/>
              </p:nvSpPr>
              <p:spPr bwMode="auto">
                <a:xfrm>
                  <a:off x="7775576" y="3568706"/>
                  <a:ext cx="4763"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59" name="Rectangle 136"/>
                <p:cNvSpPr>
                  <a:spLocks noChangeArrowheads="1"/>
                </p:cNvSpPr>
                <p:nvPr/>
              </p:nvSpPr>
              <p:spPr bwMode="auto">
                <a:xfrm>
                  <a:off x="7785101" y="3568706"/>
                  <a:ext cx="7938"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60" name="Rectangle 137"/>
                <p:cNvSpPr>
                  <a:spLocks noChangeArrowheads="1"/>
                </p:cNvSpPr>
                <p:nvPr/>
              </p:nvSpPr>
              <p:spPr bwMode="auto">
                <a:xfrm>
                  <a:off x="7785101" y="3568706"/>
                  <a:ext cx="7938"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61" name="Rectangle 138"/>
                <p:cNvSpPr>
                  <a:spLocks noChangeArrowheads="1"/>
                </p:cNvSpPr>
                <p:nvPr/>
              </p:nvSpPr>
              <p:spPr bwMode="auto">
                <a:xfrm>
                  <a:off x="7807326" y="3568706"/>
                  <a:ext cx="4763"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62" name="Rectangle 139"/>
                <p:cNvSpPr>
                  <a:spLocks noChangeArrowheads="1"/>
                </p:cNvSpPr>
                <p:nvPr/>
              </p:nvSpPr>
              <p:spPr bwMode="auto">
                <a:xfrm>
                  <a:off x="7807326" y="3568706"/>
                  <a:ext cx="4763"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63" name="Rectangle 140"/>
                <p:cNvSpPr>
                  <a:spLocks noChangeArrowheads="1"/>
                </p:cNvSpPr>
                <p:nvPr/>
              </p:nvSpPr>
              <p:spPr bwMode="auto">
                <a:xfrm>
                  <a:off x="7821614" y="3568706"/>
                  <a:ext cx="4763"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64" name="Rectangle 141"/>
                <p:cNvSpPr>
                  <a:spLocks noChangeArrowheads="1"/>
                </p:cNvSpPr>
                <p:nvPr/>
              </p:nvSpPr>
              <p:spPr bwMode="auto">
                <a:xfrm>
                  <a:off x="7821614" y="3568706"/>
                  <a:ext cx="4763"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65" name="Rectangle 142"/>
                <p:cNvSpPr>
                  <a:spLocks noChangeArrowheads="1"/>
                </p:cNvSpPr>
                <p:nvPr/>
              </p:nvSpPr>
              <p:spPr bwMode="auto">
                <a:xfrm>
                  <a:off x="7840664" y="3568706"/>
                  <a:ext cx="4763"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66" name="Rectangle 143"/>
                <p:cNvSpPr>
                  <a:spLocks noChangeArrowheads="1"/>
                </p:cNvSpPr>
                <p:nvPr/>
              </p:nvSpPr>
              <p:spPr bwMode="auto">
                <a:xfrm>
                  <a:off x="7840664" y="3568706"/>
                  <a:ext cx="4763"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67" name="Rectangle 144"/>
                <p:cNvSpPr>
                  <a:spLocks noChangeArrowheads="1"/>
                </p:cNvSpPr>
                <p:nvPr/>
              </p:nvSpPr>
              <p:spPr bwMode="auto">
                <a:xfrm>
                  <a:off x="7853364" y="3568706"/>
                  <a:ext cx="4763"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68" name="Rectangle 145"/>
                <p:cNvSpPr>
                  <a:spLocks noChangeArrowheads="1"/>
                </p:cNvSpPr>
                <p:nvPr/>
              </p:nvSpPr>
              <p:spPr bwMode="auto">
                <a:xfrm>
                  <a:off x="7853364" y="3568706"/>
                  <a:ext cx="4763"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69" name="Rectangle 146"/>
                <p:cNvSpPr>
                  <a:spLocks noChangeArrowheads="1"/>
                </p:cNvSpPr>
                <p:nvPr/>
              </p:nvSpPr>
              <p:spPr bwMode="auto">
                <a:xfrm>
                  <a:off x="7872414" y="3568706"/>
                  <a:ext cx="4763"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70" name="Rectangle 147"/>
                <p:cNvSpPr>
                  <a:spLocks noChangeArrowheads="1"/>
                </p:cNvSpPr>
                <p:nvPr/>
              </p:nvSpPr>
              <p:spPr bwMode="auto">
                <a:xfrm>
                  <a:off x="7872414" y="3568706"/>
                  <a:ext cx="4763"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71" name="Rectangle 148"/>
                <p:cNvSpPr>
                  <a:spLocks noChangeArrowheads="1"/>
                </p:cNvSpPr>
                <p:nvPr/>
              </p:nvSpPr>
              <p:spPr bwMode="auto">
                <a:xfrm>
                  <a:off x="7881939" y="3568706"/>
                  <a:ext cx="9525"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72" name="Rectangle 149"/>
                <p:cNvSpPr>
                  <a:spLocks noChangeArrowheads="1"/>
                </p:cNvSpPr>
                <p:nvPr/>
              </p:nvSpPr>
              <p:spPr bwMode="auto">
                <a:xfrm>
                  <a:off x="7881939" y="3568706"/>
                  <a:ext cx="9525"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73" name="Rectangle 150"/>
                <p:cNvSpPr>
                  <a:spLocks noChangeArrowheads="1"/>
                </p:cNvSpPr>
                <p:nvPr/>
              </p:nvSpPr>
              <p:spPr bwMode="auto">
                <a:xfrm>
                  <a:off x="7905751" y="3568706"/>
                  <a:ext cx="3175"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74" name="Rectangle 151"/>
                <p:cNvSpPr>
                  <a:spLocks noChangeArrowheads="1"/>
                </p:cNvSpPr>
                <p:nvPr/>
              </p:nvSpPr>
              <p:spPr bwMode="auto">
                <a:xfrm>
                  <a:off x="7905751" y="3568706"/>
                  <a:ext cx="3175"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75" name="Rectangle 152"/>
                <p:cNvSpPr>
                  <a:spLocks noChangeArrowheads="1"/>
                </p:cNvSpPr>
                <p:nvPr/>
              </p:nvSpPr>
              <p:spPr bwMode="auto">
                <a:xfrm>
                  <a:off x="7913689" y="3568706"/>
                  <a:ext cx="4763"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76" name="Rectangle 153"/>
                <p:cNvSpPr>
                  <a:spLocks noChangeArrowheads="1"/>
                </p:cNvSpPr>
                <p:nvPr/>
              </p:nvSpPr>
              <p:spPr bwMode="auto">
                <a:xfrm>
                  <a:off x="7913689" y="3568706"/>
                  <a:ext cx="4763"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77" name="Rectangle 154"/>
                <p:cNvSpPr>
                  <a:spLocks noChangeArrowheads="1"/>
                </p:cNvSpPr>
                <p:nvPr/>
              </p:nvSpPr>
              <p:spPr bwMode="auto">
                <a:xfrm>
                  <a:off x="7937501" y="3568706"/>
                  <a:ext cx="4763"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78" name="Rectangle 155"/>
                <p:cNvSpPr>
                  <a:spLocks noChangeArrowheads="1"/>
                </p:cNvSpPr>
                <p:nvPr/>
              </p:nvSpPr>
              <p:spPr bwMode="auto">
                <a:xfrm>
                  <a:off x="7937501" y="3568706"/>
                  <a:ext cx="4763"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79" name="Rectangle 156"/>
                <p:cNvSpPr>
                  <a:spLocks noChangeArrowheads="1"/>
                </p:cNvSpPr>
                <p:nvPr/>
              </p:nvSpPr>
              <p:spPr bwMode="auto">
                <a:xfrm>
                  <a:off x="7947026" y="3568706"/>
                  <a:ext cx="4763"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80" name="Rectangle 157"/>
                <p:cNvSpPr>
                  <a:spLocks noChangeArrowheads="1"/>
                </p:cNvSpPr>
                <p:nvPr/>
              </p:nvSpPr>
              <p:spPr bwMode="auto">
                <a:xfrm>
                  <a:off x="7947026" y="3568706"/>
                  <a:ext cx="4763"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81" name="Rectangle 158"/>
                <p:cNvSpPr>
                  <a:spLocks noChangeArrowheads="1"/>
                </p:cNvSpPr>
                <p:nvPr/>
              </p:nvSpPr>
              <p:spPr bwMode="auto">
                <a:xfrm>
                  <a:off x="7964489" y="3568706"/>
                  <a:ext cx="9525"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82" name="Rectangle 159"/>
                <p:cNvSpPr>
                  <a:spLocks noChangeArrowheads="1"/>
                </p:cNvSpPr>
                <p:nvPr/>
              </p:nvSpPr>
              <p:spPr bwMode="auto">
                <a:xfrm>
                  <a:off x="7964489" y="3568706"/>
                  <a:ext cx="9525"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83" name="Rectangle 160"/>
                <p:cNvSpPr>
                  <a:spLocks noChangeArrowheads="1"/>
                </p:cNvSpPr>
                <p:nvPr/>
              </p:nvSpPr>
              <p:spPr bwMode="auto">
                <a:xfrm>
                  <a:off x="7978776" y="3568706"/>
                  <a:ext cx="4763"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84" name="Rectangle 161"/>
                <p:cNvSpPr>
                  <a:spLocks noChangeArrowheads="1"/>
                </p:cNvSpPr>
                <p:nvPr/>
              </p:nvSpPr>
              <p:spPr bwMode="auto">
                <a:xfrm>
                  <a:off x="7978776" y="3568706"/>
                  <a:ext cx="4763"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85" name="Rectangle 162"/>
                <p:cNvSpPr>
                  <a:spLocks noChangeArrowheads="1"/>
                </p:cNvSpPr>
                <p:nvPr/>
              </p:nvSpPr>
              <p:spPr bwMode="auto">
                <a:xfrm>
                  <a:off x="7997826" y="3568706"/>
                  <a:ext cx="4763"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86" name="Rectangle 163"/>
                <p:cNvSpPr>
                  <a:spLocks noChangeArrowheads="1"/>
                </p:cNvSpPr>
                <p:nvPr/>
              </p:nvSpPr>
              <p:spPr bwMode="auto">
                <a:xfrm>
                  <a:off x="7997826" y="3568706"/>
                  <a:ext cx="4763"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87" name="Rectangle 164"/>
                <p:cNvSpPr>
                  <a:spLocks noChangeArrowheads="1"/>
                </p:cNvSpPr>
                <p:nvPr/>
              </p:nvSpPr>
              <p:spPr bwMode="auto">
                <a:xfrm>
                  <a:off x="8012114" y="3568706"/>
                  <a:ext cx="4763" cy="34925"/>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88" name="Rectangle 165"/>
                <p:cNvSpPr>
                  <a:spLocks noChangeArrowheads="1"/>
                </p:cNvSpPr>
                <p:nvPr/>
              </p:nvSpPr>
              <p:spPr bwMode="auto">
                <a:xfrm>
                  <a:off x="8012114" y="3568706"/>
                  <a:ext cx="4763" cy="349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89" name="Rectangle 166"/>
                <p:cNvSpPr>
                  <a:spLocks noChangeArrowheads="1"/>
                </p:cNvSpPr>
                <p:nvPr/>
              </p:nvSpPr>
              <p:spPr bwMode="auto">
                <a:xfrm>
                  <a:off x="7775576" y="3638556"/>
                  <a:ext cx="17463" cy="3968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90" name="Rectangle 167"/>
                <p:cNvSpPr>
                  <a:spLocks noChangeArrowheads="1"/>
                </p:cNvSpPr>
                <p:nvPr/>
              </p:nvSpPr>
              <p:spPr bwMode="auto">
                <a:xfrm>
                  <a:off x="7775576" y="3638556"/>
                  <a:ext cx="17463" cy="3968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91" name="Rectangle 168"/>
                <p:cNvSpPr>
                  <a:spLocks noChangeArrowheads="1"/>
                </p:cNvSpPr>
                <p:nvPr/>
              </p:nvSpPr>
              <p:spPr bwMode="auto">
                <a:xfrm>
                  <a:off x="7807326" y="3638556"/>
                  <a:ext cx="19050" cy="3968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92" name="Rectangle 169"/>
                <p:cNvSpPr>
                  <a:spLocks noChangeArrowheads="1"/>
                </p:cNvSpPr>
                <p:nvPr/>
              </p:nvSpPr>
              <p:spPr bwMode="auto">
                <a:xfrm>
                  <a:off x="7807326" y="3638556"/>
                  <a:ext cx="19050" cy="3968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93" name="Rectangle 170"/>
                <p:cNvSpPr>
                  <a:spLocks noChangeArrowheads="1"/>
                </p:cNvSpPr>
                <p:nvPr/>
              </p:nvSpPr>
              <p:spPr bwMode="auto">
                <a:xfrm>
                  <a:off x="7840664" y="3638556"/>
                  <a:ext cx="17463" cy="3968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94" name="Rectangle 171"/>
                <p:cNvSpPr>
                  <a:spLocks noChangeArrowheads="1"/>
                </p:cNvSpPr>
                <p:nvPr/>
              </p:nvSpPr>
              <p:spPr bwMode="auto">
                <a:xfrm>
                  <a:off x="7840664" y="3638556"/>
                  <a:ext cx="17463" cy="3968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95" name="Rectangle 172"/>
                <p:cNvSpPr>
                  <a:spLocks noChangeArrowheads="1"/>
                </p:cNvSpPr>
                <p:nvPr/>
              </p:nvSpPr>
              <p:spPr bwMode="auto">
                <a:xfrm>
                  <a:off x="7872414" y="3638556"/>
                  <a:ext cx="19050" cy="3968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96" name="Rectangle 173"/>
                <p:cNvSpPr>
                  <a:spLocks noChangeArrowheads="1"/>
                </p:cNvSpPr>
                <p:nvPr/>
              </p:nvSpPr>
              <p:spPr bwMode="auto">
                <a:xfrm>
                  <a:off x="7872414" y="3638556"/>
                  <a:ext cx="19050" cy="3968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97" name="Rectangle 174"/>
                <p:cNvSpPr>
                  <a:spLocks noChangeArrowheads="1"/>
                </p:cNvSpPr>
                <p:nvPr/>
              </p:nvSpPr>
              <p:spPr bwMode="auto">
                <a:xfrm>
                  <a:off x="7905751" y="3638556"/>
                  <a:ext cx="17463" cy="3968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98" name="Rectangle 175"/>
                <p:cNvSpPr>
                  <a:spLocks noChangeArrowheads="1"/>
                </p:cNvSpPr>
                <p:nvPr/>
              </p:nvSpPr>
              <p:spPr bwMode="auto">
                <a:xfrm>
                  <a:off x="7905751" y="3638556"/>
                  <a:ext cx="17463" cy="3968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99" name="Rectangle 176"/>
                <p:cNvSpPr>
                  <a:spLocks noChangeArrowheads="1"/>
                </p:cNvSpPr>
                <p:nvPr/>
              </p:nvSpPr>
              <p:spPr bwMode="auto">
                <a:xfrm>
                  <a:off x="7937501" y="3638556"/>
                  <a:ext cx="14288" cy="3968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00" name="Rectangle 177"/>
                <p:cNvSpPr>
                  <a:spLocks noChangeArrowheads="1"/>
                </p:cNvSpPr>
                <p:nvPr/>
              </p:nvSpPr>
              <p:spPr bwMode="auto">
                <a:xfrm>
                  <a:off x="7937501" y="3638556"/>
                  <a:ext cx="14288" cy="3968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01" name="Rectangle 178"/>
                <p:cNvSpPr>
                  <a:spLocks noChangeArrowheads="1"/>
                </p:cNvSpPr>
                <p:nvPr/>
              </p:nvSpPr>
              <p:spPr bwMode="auto">
                <a:xfrm>
                  <a:off x="7969251" y="3638556"/>
                  <a:ext cx="14288" cy="3968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02" name="Rectangle 179"/>
                <p:cNvSpPr>
                  <a:spLocks noChangeArrowheads="1"/>
                </p:cNvSpPr>
                <p:nvPr/>
              </p:nvSpPr>
              <p:spPr bwMode="auto">
                <a:xfrm>
                  <a:off x="7969251" y="3638556"/>
                  <a:ext cx="14288" cy="3968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03" name="Rectangle 180"/>
                <p:cNvSpPr>
                  <a:spLocks noChangeArrowheads="1"/>
                </p:cNvSpPr>
                <p:nvPr/>
              </p:nvSpPr>
              <p:spPr bwMode="auto">
                <a:xfrm>
                  <a:off x="8002589" y="3638556"/>
                  <a:ext cx="14288" cy="39688"/>
                </a:xfrm>
                <a:prstGeom prst="rect">
                  <a:avLst/>
                </a:prstGeom>
                <a:solidFill>
                  <a:srgbClr val="1E3B6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04" name="Rectangle 181"/>
                <p:cNvSpPr>
                  <a:spLocks noChangeArrowheads="1"/>
                </p:cNvSpPr>
                <p:nvPr/>
              </p:nvSpPr>
              <p:spPr bwMode="auto">
                <a:xfrm>
                  <a:off x="8002589" y="3638556"/>
                  <a:ext cx="14288" cy="3968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05" name="Freeform 182"/>
                <p:cNvSpPr>
                  <a:spLocks/>
                </p:cNvSpPr>
                <p:nvPr/>
              </p:nvSpPr>
              <p:spPr bwMode="auto">
                <a:xfrm>
                  <a:off x="8029576" y="3643318"/>
                  <a:ext cx="320675" cy="20638"/>
                </a:xfrm>
                <a:custGeom>
                  <a:avLst/>
                  <a:gdLst/>
                  <a:ahLst/>
                  <a:cxnLst>
                    <a:cxn ang="0">
                      <a:pos x="0" y="0"/>
                    </a:cxn>
                    <a:cxn ang="0">
                      <a:pos x="9" y="13"/>
                    </a:cxn>
                    <a:cxn ang="0">
                      <a:pos x="202" y="13"/>
                    </a:cxn>
                    <a:cxn ang="0">
                      <a:pos x="202" y="0"/>
                    </a:cxn>
                    <a:cxn ang="0">
                      <a:pos x="0" y="0"/>
                    </a:cxn>
                  </a:cxnLst>
                  <a:rect l="0" t="0" r="r" b="b"/>
                  <a:pathLst>
                    <a:path w="202" h="13">
                      <a:moveTo>
                        <a:pt x="0" y="0"/>
                      </a:moveTo>
                      <a:lnTo>
                        <a:pt x="9" y="13"/>
                      </a:lnTo>
                      <a:lnTo>
                        <a:pt x="202" y="13"/>
                      </a:lnTo>
                      <a:lnTo>
                        <a:pt x="202"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06" name="Freeform 183"/>
                <p:cNvSpPr>
                  <a:spLocks/>
                </p:cNvSpPr>
                <p:nvPr/>
              </p:nvSpPr>
              <p:spPr bwMode="auto">
                <a:xfrm>
                  <a:off x="8029576" y="3643318"/>
                  <a:ext cx="320675" cy="20638"/>
                </a:xfrm>
                <a:custGeom>
                  <a:avLst/>
                  <a:gdLst/>
                  <a:ahLst/>
                  <a:cxnLst>
                    <a:cxn ang="0">
                      <a:pos x="0" y="0"/>
                    </a:cxn>
                    <a:cxn ang="0">
                      <a:pos x="9" y="13"/>
                    </a:cxn>
                    <a:cxn ang="0">
                      <a:pos x="202" y="13"/>
                    </a:cxn>
                    <a:cxn ang="0">
                      <a:pos x="202" y="0"/>
                    </a:cxn>
                    <a:cxn ang="0">
                      <a:pos x="0" y="0"/>
                    </a:cxn>
                  </a:cxnLst>
                  <a:rect l="0" t="0" r="r" b="b"/>
                  <a:pathLst>
                    <a:path w="202" h="13">
                      <a:moveTo>
                        <a:pt x="0" y="0"/>
                      </a:moveTo>
                      <a:lnTo>
                        <a:pt x="9" y="13"/>
                      </a:lnTo>
                      <a:lnTo>
                        <a:pt x="202" y="13"/>
                      </a:lnTo>
                      <a:lnTo>
                        <a:pt x="202" y="0"/>
                      </a:lnTo>
                      <a:lnTo>
                        <a:pt x="0"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07" name="Rectangle 184"/>
                <p:cNvSpPr>
                  <a:spLocks noChangeArrowheads="1"/>
                </p:cNvSpPr>
                <p:nvPr/>
              </p:nvSpPr>
              <p:spPr bwMode="auto">
                <a:xfrm>
                  <a:off x="8058151" y="3622681"/>
                  <a:ext cx="9525" cy="71438"/>
                </a:xfrm>
                <a:prstGeom prst="rect">
                  <a:avLst/>
                </a:prstGeom>
                <a:solidFill>
                  <a:srgbClr val="CD9A6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08" name="Rectangle 185"/>
                <p:cNvSpPr>
                  <a:spLocks noChangeArrowheads="1"/>
                </p:cNvSpPr>
                <p:nvPr/>
              </p:nvSpPr>
              <p:spPr bwMode="auto">
                <a:xfrm>
                  <a:off x="8058151" y="3622681"/>
                  <a:ext cx="9525" cy="714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09" name="Rectangle 186"/>
                <p:cNvSpPr>
                  <a:spLocks noChangeArrowheads="1"/>
                </p:cNvSpPr>
                <p:nvPr/>
              </p:nvSpPr>
              <p:spPr bwMode="auto">
                <a:xfrm>
                  <a:off x="8108951" y="3622681"/>
                  <a:ext cx="9525" cy="71438"/>
                </a:xfrm>
                <a:prstGeom prst="rect">
                  <a:avLst/>
                </a:prstGeom>
                <a:solidFill>
                  <a:srgbClr val="CD9A6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10" name="Rectangle 187"/>
                <p:cNvSpPr>
                  <a:spLocks noChangeArrowheads="1"/>
                </p:cNvSpPr>
                <p:nvPr/>
              </p:nvSpPr>
              <p:spPr bwMode="auto">
                <a:xfrm>
                  <a:off x="8108951" y="3622681"/>
                  <a:ext cx="9525" cy="714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11" name="Rectangle 188"/>
                <p:cNvSpPr>
                  <a:spLocks noChangeArrowheads="1"/>
                </p:cNvSpPr>
                <p:nvPr/>
              </p:nvSpPr>
              <p:spPr bwMode="auto">
                <a:xfrm>
                  <a:off x="8164514" y="3622681"/>
                  <a:ext cx="9525" cy="71438"/>
                </a:xfrm>
                <a:prstGeom prst="rect">
                  <a:avLst/>
                </a:prstGeom>
                <a:solidFill>
                  <a:srgbClr val="CD9A6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12" name="Rectangle 189"/>
                <p:cNvSpPr>
                  <a:spLocks noChangeArrowheads="1"/>
                </p:cNvSpPr>
                <p:nvPr/>
              </p:nvSpPr>
              <p:spPr bwMode="auto">
                <a:xfrm>
                  <a:off x="8164514" y="3622681"/>
                  <a:ext cx="9525" cy="714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13" name="Rectangle 190"/>
                <p:cNvSpPr>
                  <a:spLocks noChangeArrowheads="1"/>
                </p:cNvSpPr>
                <p:nvPr/>
              </p:nvSpPr>
              <p:spPr bwMode="auto">
                <a:xfrm>
                  <a:off x="8215314" y="3622681"/>
                  <a:ext cx="14288" cy="71438"/>
                </a:xfrm>
                <a:prstGeom prst="rect">
                  <a:avLst/>
                </a:prstGeom>
                <a:solidFill>
                  <a:srgbClr val="CD9A6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14" name="Rectangle 191"/>
                <p:cNvSpPr>
                  <a:spLocks noChangeArrowheads="1"/>
                </p:cNvSpPr>
                <p:nvPr/>
              </p:nvSpPr>
              <p:spPr bwMode="auto">
                <a:xfrm>
                  <a:off x="8215314" y="3622681"/>
                  <a:ext cx="14288" cy="714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15" name="Rectangle 192"/>
                <p:cNvSpPr>
                  <a:spLocks noChangeArrowheads="1"/>
                </p:cNvSpPr>
                <p:nvPr/>
              </p:nvSpPr>
              <p:spPr bwMode="auto">
                <a:xfrm>
                  <a:off x="8270876" y="3622681"/>
                  <a:ext cx="9525" cy="71438"/>
                </a:xfrm>
                <a:prstGeom prst="rect">
                  <a:avLst/>
                </a:prstGeom>
                <a:solidFill>
                  <a:srgbClr val="CD9A6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16" name="Rectangle 193"/>
                <p:cNvSpPr>
                  <a:spLocks noChangeArrowheads="1"/>
                </p:cNvSpPr>
                <p:nvPr/>
              </p:nvSpPr>
              <p:spPr bwMode="auto">
                <a:xfrm>
                  <a:off x="8270876" y="3622681"/>
                  <a:ext cx="9525" cy="714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17" name="Rectangle 194"/>
                <p:cNvSpPr>
                  <a:spLocks noChangeArrowheads="1"/>
                </p:cNvSpPr>
                <p:nvPr/>
              </p:nvSpPr>
              <p:spPr bwMode="auto">
                <a:xfrm>
                  <a:off x="8326439" y="3622681"/>
                  <a:ext cx="9525" cy="71438"/>
                </a:xfrm>
                <a:prstGeom prst="rect">
                  <a:avLst/>
                </a:prstGeom>
                <a:solidFill>
                  <a:srgbClr val="CD9A6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18" name="Rectangle 195"/>
                <p:cNvSpPr>
                  <a:spLocks noChangeArrowheads="1"/>
                </p:cNvSpPr>
                <p:nvPr/>
              </p:nvSpPr>
              <p:spPr bwMode="auto">
                <a:xfrm>
                  <a:off x="8326439" y="3622681"/>
                  <a:ext cx="9525" cy="71438"/>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19" name="Rectangle 196"/>
                <p:cNvSpPr>
                  <a:spLocks noChangeArrowheads="1"/>
                </p:cNvSpPr>
                <p:nvPr/>
              </p:nvSpPr>
              <p:spPr bwMode="auto">
                <a:xfrm>
                  <a:off x="8094664" y="3633793"/>
                  <a:ext cx="200025" cy="9525"/>
                </a:xfrm>
                <a:prstGeom prst="rect">
                  <a:avLst/>
                </a:prstGeom>
                <a:solidFill>
                  <a:srgbClr val="9A6A2C"/>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20" name="Rectangle 197"/>
                <p:cNvSpPr>
                  <a:spLocks noChangeArrowheads="1"/>
                </p:cNvSpPr>
                <p:nvPr/>
              </p:nvSpPr>
              <p:spPr bwMode="auto">
                <a:xfrm>
                  <a:off x="8094664" y="3633793"/>
                  <a:ext cx="200025" cy="9525"/>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21" name="Freeform 198"/>
                <p:cNvSpPr>
                  <a:spLocks/>
                </p:cNvSpPr>
                <p:nvPr/>
              </p:nvSpPr>
              <p:spPr bwMode="auto">
                <a:xfrm>
                  <a:off x="7659689" y="3513143"/>
                  <a:ext cx="161925" cy="160338"/>
                </a:xfrm>
                <a:custGeom>
                  <a:avLst/>
                  <a:gdLst/>
                  <a:ahLst/>
                  <a:cxnLst>
                    <a:cxn ang="0">
                      <a:pos x="35" y="6"/>
                    </a:cxn>
                    <a:cxn ang="0">
                      <a:pos x="26" y="9"/>
                    </a:cxn>
                    <a:cxn ang="0">
                      <a:pos x="29" y="19"/>
                    </a:cxn>
                    <a:cxn ang="0">
                      <a:pos x="29" y="19"/>
                    </a:cxn>
                    <a:cxn ang="0">
                      <a:pos x="20" y="16"/>
                    </a:cxn>
                    <a:cxn ang="0">
                      <a:pos x="23" y="28"/>
                    </a:cxn>
                    <a:cxn ang="0">
                      <a:pos x="20" y="22"/>
                    </a:cxn>
                    <a:cxn ang="0">
                      <a:pos x="14" y="28"/>
                    </a:cxn>
                    <a:cxn ang="0">
                      <a:pos x="17" y="35"/>
                    </a:cxn>
                    <a:cxn ang="0">
                      <a:pos x="11" y="35"/>
                    </a:cxn>
                    <a:cxn ang="0">
                      <a:pos x="8" y="44"/>
                    </a:cxn>
                    <a:cxn ang="0">
                      <a:pos x="0" y="47"/>
                    </a:cxn>
                    <a:cxn ang="0">
                      <a:pos x="8" y="66"/>
                    </a:cxn>
                    <a:cxn ang="0">
                      <a:pos x="8" y="63"/>
                    </a:cxn>
                    <a:cxn ang="0">
                      <a:pos x="8" y="66"/>
                    </a:cxn>
                    <a:cxn ang="0">
                      <a:pos x="3" y="76"/>
                    </a:cxn>
                    <a:cxn ang="0">
                      <a:pos x="8" y="85"/>
                    </a:cxn>
                    <a:cxn ang="0">
                      <a:pos x="14" y="88"/>
                    </a:cxn>
                    <a:cxn ang="0">
                      <a:pos x="11" y="82"/>
                    </a:cxn>
                    <a:cxn ang="0">
                      <a:pos x="17" y="91"/>
                    </a:cxn>
                    <a:cxn ang="0">
                      <a:pos x="20" y="98"/>
                    </a:cxn>
                    <a:cxn ang="0">
                      <a:pos x="29" y="91"/>
                    </a:cxn>
                    <a:cxn ang="0">
                      <a:pos x="35" y="85"/>
                    </a:cxn>
                    <a:cxn ang="0">
                      <a:pos x="32" y="79"/>
                    </a:cxn>
                    <a:cxn ang="0">
                      <a:pos x="44" y="79"/>
                    </a:cxn>
                    <a:cxn ang="0">
                      <a:pos x="55" y="79"/>
                    </a:cxn>
                    <a:cxn ang="0">
                      <a:pos x="61" y="82"/>
                    </a:cxn>
                    <a:cxn ang="0">
                      <a:pos x="70" y="91"/>
                    </a:cxn>
                    <a:cxn ang="0">
                      <a:pos x="79" y="98"/>
                    </a:cxn>
                    <a:cxn ang="0">
                      <a:pos x="87" y="91"/>
                    </a:cxn>
                    <a:cxn ang="0">
                      <a:pos x="79" y="88"/>
                    </a:cxn>
                    <a:cxn ang="0">
                      <a:pos x="81" y="95"/>
                    </a:cxn>
                    <a:cxn ang="0">
                      <a:pos x="87" y="82"/>
                    </a:cxn>
                    <a:cxn ang="0">
                      <a:pos x="90" y="82"/>
                    </a:cxn>
                    <a:cxn ang="0">
                      <a:pos x="99" y="82"/>
                    </a:cxn>
                    <a:cxn ang="0">
                      <a:pos x="102" y="69"/>
                    </a:cxn>
                    <a:cxn ang="0">
                      <a:pos x="96" y="54"/>
                    </a:cxn>
                    <a:cxn ang="0">
                      <a:pos x="96" y="44"/>
                    </a:cxn>
                    <a:cxn ang="0">
                      <a:pos x="96" y="38"/>
                    </a:cxn>
                    <a:cxn ang="0">
                      <a:pos x="99" y="38"/>
                    </a:cxn>
                    <a:cxn ang="0">
                      <a:pos x="99" y="38"/>
                    </a:cxn>
                    <a:cxn ang="0">
                      <a:pos x="96" y="25"/>
                    </a:cxn>
                    <a:cxn ang="0">
                      <a:pos x="90" y="19"/>
                    </a:cxn>
                    <a:cxn ang="0">
                      <a:pos x="81" y="9"/>
                    </a:cxn>
                    <a:cxn ang="0">
                      <a:pos x="73" y="9"/>
                    </a:cxn>
                    <a:cxn ang="0">
                      <a:pos x="79" y="3"/>
                    </a:cxn>
                    <a:cxn ang="0">
                      <a:pos x="67" y="6"/>
                    </a:cxn>
                    <a:cxn ang="0">
                      <a:pos x="58" y="3"/>
                    </a:cxn>
                    <a:cxn ang="0">
                      <a:pos x="49" y="0"/>
                    </a:cxn>
                    <a:cxn ang="0">
                      <a:pos x="38" y="6"/>
                    </a:cxn>
                  </a:cxnLst>
                  <a:rect l="0" t="0" r="r" b="b"/>
                  <a:pathLst>
                    <a:path w="102" h="101">
                      <a:moveTo>
                        <a:pt x="35" y="6"/>
                      </a:moveTo>
                      <a:lnTo>
                        <a:pt x="35" y="6"/>
                      </a:lnTo>
                      <a:lnTo>
                        <a:pt x="35" y="6"/>
                      </a:lnTo>
                      <a:lnTo>
                        <a:pt x="35" y="6"/>
                      </a:lnTo>
                      <a:lnTo>
                        <a:pt x="32" y="6"/>
                      </a:lnTo>
                      <a:lnTo>
                        <a:pt x="29" y="6"/>
                      </a:lnTo>
                      <a:lnTo>
                        <a:pt x="29" y="9"/>
                      </a:lnTo>
                      <a:lnTo>
                        <a:pt x="26" y="9"/>
                      </a:lnTo>
                      <a:lnTo>
                        <a:pt x="29" y="12"/>
                      </a:lnTo>
                      <a:lnTo>
                        <a:pt x="29" y="12"/>
                      </a:lnTo>
                      <a:lnTo>
                        <a:pt x="29" y="16"/>
                      </a:lnTo>
                      <a:lnTo>
                        <a:pt x="29" y="19"/>
                      </a:lnTo>
                      <a:lnTo>
                        <a:pt x="29" y="19"/>
                      </a:lnTo>
                      <a:lnTo>
                        <a:pt x="32" y="16"/>
                      </a:lnTo>
                      <a:lnTo>
                        <a:pt x="29" y="19"/>
                      </a:lnTo>
                      <a:lnTo>
                        <a:pt x="29" y="19"/>
                      </a:lnTo>
                      <a:lnTo>
                        <a:pt x="29" y="19"/>
                      </a:lnTo>
                      <a:lnTo>
                        <a:pt x="26" y="19"/>
                      </a:lnTo>
                      <a:lnTo>
                        <a:pt x="23" y="16"/>
                      </a:lnTo>
                      <a:lnTo>
                        <a:pt x="20" y="16"/>
                      </a:lnTo>
                      <a:lnTo>
                        <a:pt x="23" y="19"/>
                      </a:lnTo>
                      <a:lnTo>
                        <a:pt x="23" y="22"/>
                      </a:lnTo>
                      <a:lnTo>
                        <a:pt x="23" y="25"/>
                      </a:lnTo>
                      <a:lnTo>
                        <a:pt x="23" y="28"/>
                      </a:lnTo>
                      <a:lnTo>
                        <a:pt x="23" y="25"/>
                      </a:lnTo>
                      <a:lnTo>
                        <a:pt x="23" y="25"/>
                      </a:lnTo>
                      <a:lnTo>
                        <a:pt x="20" y="22"/>
                      </a:lnTo>
                      <a:lnTo>
                        <a:pt x="20" y="22"/>
                      </a:lnTo>
                      <a:lnTo>
                        <a:pt x="17" y="25"/>
                      </a:lnTo>
                      <a:lnTo>
                        <a:pt x="14" y="25"/>
                      </a:lnTo>
                      <a:lnTo>
                        <a:pt x="14" y="28"/>
                      </a:lnTo>
                      <a:lnTo>
                        <a:pt x="14" y="28"/>
                      </a:lnTo>
                      <a:lnTo>
                        <a:pt x="17" y="28"/>
                      </a:lnTo>
                      <a:lnTo>
                        <a:pt x="17" y="28"/>
                      </a:lnTo>
                      <a:lnTo>
                        <a:pt x="17" y="31"/>
                      </a:lnTo>
                      <a:lnTo>
                        <a:pt x="17" y="35"/>
                      </a:lnTo>
                      <a:lnTo>
                        <a:pt x="17" y="38"/>
                      </a:lnTo>
                      <a:lnTo>
                        <a:pt x="14" y="38"/>
                      </a:lnTo>
                      <a:lnTo>
                        <a:pt x="14" y="35"/>
                      </a:lnTo>
                      <a:lnTo>
                        <a:pt x="11" y="35"/>
                      </a:lnTo>
                      <a:lnTo>
                        <a:pt x="8" y="35"/>
                      </a:lnTo>
                      <a:lnTo>
                        <a:pt x="8" y="38"/>
                      </a:lnTo>
                      <a:lnTo>
                        <a:pt x="8" y="41"/>
                      </a:lnTo>
                      <a:lnTo>
                        <a:pt x="8" y="44"/>
                      </a:lnTo>
                      <a:lnTo>
                        <a:pt x="6" y="47"/>
                      </a:lnTo>
                      <a:lnTo>
                        <a:pt x="3" y="47"/>
                      </a:lnTo>
                      <a:lnTo>
                        <a:pt x="0" y="47"/>
                      </a:lnTo>
                      <a:lnTo>
                        <a:pt x="0" y="47"/>
                      </a:lnTo>
                      <a:lnTo>
                        <a:pt x="0" y="54"/>
                      </a:lnTo>
                      <a:lnTo>
                        <a:pt x="3" y="57"/>
                      </a:lnTo>
                      <a:lnTo>
                        <a:pt x="6" y="63"/>
                      </a:lnTo>
                      <a:lnTo>
                        <a:pt x="8" y="66"/>
                      </a:lnTo>
                      <a:lnTo>
                        <a:pt x="6" y="66"/>
                      </a:lnTo>
                      <a:lnTo>
                        <a:pt x="6" y="69"/>
                      </a:lnTo>
                      <a:lnTo>
                        <a:pt x="6" y="66"/>
                      </a:lnTo>
                      <a:lnTo>
                        <a:pt x="8" y="63"/>
                      </a:lnTo>
                      <a:lnTo>
                        <a:pt x="8" y="63"/>
                      </a:lnTo>
                      <a:lnTo>
                        <a:pt x="8" y="60"/>
                      </a:lnTo>
                      <a:lnTo>
                        <a:pt x="8" y="63"/>
                      </a:lnTo>
                      <a:lnTo>
                        <a:pt x="8" y="66"/>
                      </a:lnTo>
                      <a:lnTo>
                        <a:pt x="8" y="69"/>
                      </a:lnTo>
                      <a:lnTo>
                        <a:pt x="6" y="72"/>
                      </a:lnTo>
                      <a:lnTo>
                        <a:pt x="3" y="76"/>
                      </a:lnTo>
                      <a:lnTo>
                        <a:pt x="3" y="76"/>
                      </a:lnTo>
                      <a:lnTo>
                        <a:pt x="3" y="79"/>
                      </a:lnTo>
                      <a:lnTo>
                        <a:pt x="6" y="82"/>
                      </a:lnTo>
                      <a:lnTo>
                        <a:pt x="6" y="82"/>
                      </a:lnTo>
                      <a:lnTo>
                        <a:pt x="8" y="85"/>
                      </a:lnTo>
                      <a:lnTo>
                        <a:pt x="8" y="88"/>
                      </a:lnTo>
                      <a:lnTo>
                        <a:pt x="8" y="91"/>
                      </a:lnTo>
                      <a:lnTo>
                        <a:pt x="11" y="88"/>
                      </a:lnTo>
                      <a:lnTo>
                        <a:pt x="14" y="88"/>
                      </a:lnTo>
                      <a:lnTo>
                        <a:pt x="14" y="85"/>
                      </a:lnTo>
                      <a:lnTo>
                        <a:pt x="14" y="82"/>
                      </a:lnTo>
                      <a:lnTo>
                        <a:pt x="14" y="79"/>
                      </a:lnTo>
                      <a:lnTo>
                        <a:pt x="11" y="82"/>
                      </a:lnTo>
                      <a:lnTo>
                        <a:pt x="14" y="85"/>
                      </a:lnTo>
                      <a:lnTo>
                        <a:pt x="14" y="88"/>
                      </a:lnTo>
                      <a:lnTo>
                        <a:pt x="17" y="88"/>
                      </a:lnTo>
                      <a:lnTo>
                        <a:pt x="17" y="91"/>
                      </a:lnTo>
                      <a:lnTo>
                        <a:pt x="17" y="95"/>
                      </a:lnTo>
                      <a:lnTo>
                        <a:pt x="17" y="95"/>
                      </a:lnTo>
                      <a:lnTo>
                        <a:pt x="17" y="98"/>
                      </a:lnTo>
                      <a:lnTo>
                        <a:pt x="20" y="98"/>
                      </a:lnTo>
                      <a:lnTo>
                        <a:pt x="23" y="101"/>
                      </a:lnTo>
                      <a:lnTo>
                        <a:pt x="26" y="98"/>
                      </a:lnTo>
                      <a:lnTo>
                        <a:pt x="29" y="98"/>
                      </a:lnTo>
                      <a:lnTo>
                        <a:pt x="29" y="91"/>
                      </a:lnTo>
                      <a:lnTo>
                        <a:pt x="32" y="88"/>
                      </a:lnTo>
                      <a:lnTo>
                        <a:pt x="32" y="85"/>
                      </a:lnTo>
                      <a:lnTo>
                        <a:pt x="35" y="85"/>
                      </a:lnTo>
                      <a:lnTo>
                        <a:pt x="35" y="85"/>
                      </a:lnTo>
                      <a:lnTo>
                        <a:pt x="35" y="82"/>
                      </a:lnTo>
                      <a:lnTo>
                        <a:pt x="35" y="82"/>
                      </a:lnTo>
                      <a:lnTo>
                        <a:pt x="32" y="79"/>
                      </a:lnTo>
                      <a:lnTo>
                        <a:pt x="32" y="79"/>
                      </a:lnTo>
                      <a:lnTo>
                        <a:pt x="35" y="82"/>
                      </a:lnTo>
                      <a:lnTo>
                        <a:pt x="38" y="82"/>
                      </a:lnTo>
                      <a:lnTo>
                        <a:pt x="41" y="82"/>
                      </a:lnTo>
                      <a:lnTo>
                        <a:pt x="44" y="79"/>
                      </a:lnTo>
                      <a:lnTo>
                        <a:pt x="46" y="79"/>
                      </a:lnTo>
                      <a:lnTo>
                        <a:pt x="49" y="79"/>
                      </a:lnTo>
                      <a:lnTo>
                        <a:pt x="52" y="79"/>
                      </a:lnTo>
                      <a:lnTo>
                        <a:pt x="55" y="79"/>
                      </a:lnTo>
                      <a:lnTo>
                        <a:pt x="55" y="82"/>
                      </a:lnTo>
                      <a:lnTo>
                        <a:pt x="58" y="85"/>
                      </a:lnTo>
                      <a:lnTo>
                        <a:pt x="58" y="85"/>
                      </a:lnTo>
                      <a:lnTo>
                        <a:pt x="61" y="82"/>
                      </a:lnTo>
                      <a:lnTo>
                        <a:pt x="64" y="82"/>
                      </a:lnTo>
                      <a:lnTo>
                        <a:pt x="67" y="85"/>
                      </a:lnTo>
                      <a:lnTo>
                        <a:pt x="67" y="88"/>
                      </a:lnTo>
                      <a:lnTo>
                        <a:pt x="70" y="91"/>
                      </a:lnTo>
                      <a:lnTo>
                        <a:pt x="70" y="91"/>
                      </a:lnTo>
                      <a:lnTo>
                        <a:pt x="73" y="95"/>
                      </a:lnTo>
                      <a:lnTo>
                        <a:pt x="76" y="95"/>
                      </a:lnTo>
                      <a:lnTo>
                        <a:pt x="79" y="98"/>
                      </a:lnTo>
                      <a:lnTo>
                        <a:pt x="81" y="98"/>
                      </a:lnTo>
                      <a:lnTo>
                        <a:pt x="84" y="98"/>
                      </a:lnTo>
                      <a:lnTo>
                        <a:pt x="87" y="95"/>
                      </a:lnTo>
                      <a:lnTo>
                        <a:pt x="87" y="91"/>
                      </a:lnTo>
                      <a:lnTo>
                        <a:pt x="84" y="88"/>
                      </a:lnTo>
                      <a:lnTo>
                        <a:pt x="81" y="88"/>
                      </a:lnTo>
                      <a:lnTo>
                        <a:pt x="79" y="88"/>
                      </a:lnTo>
                      <a:lnTo>
                        <a:pt x="79" y="88"/>
                      </a:lnTo>
                      <a:lnTo>
                        <a:pt x="76" y="91"/>
                      </a:lnTo>
                      <a:lnTo>
                        <a:pt x="76" y="95"/>
                      </a:lnTo>
                      <a:lnTo>
                        <a:pt x="79" y="95"/>
                      </a:lnTo>
                      <a:lnTo>
                        <a:pt x="81" y="95"/>
                      </a:lnTo>
                      <a:lnTo>
                        <a:pt x="84" y="95"/>
                      </a:lnTo>
                      <a:lnTo>
                        <a:pt x="87" y="91"/>
                      </a:lnTo>
                      <a:lnTo>
                        <a:pt x="87" y="88"/>
                      </a:lnTo>
                      <a:lnTo>
                        <a:pt x="87" y="82"/>
                      </a:lnTo>
                      <a:lnTo>
                        <a:pt x="87" y="79"/>
                      </a:lnTo>
                      <a:lnTo>
                        <a:pt x="87" y="79"/>
                      </a:lnTo>
                      <a:lnTo>
                        <a:pt x="87" y="79"/>
                      </a:lnTo>
                      <a:lnTo>
                        <a:pt x="90" y="82"/>
                      </a:lnTo>
                      <a:lnTo>
                        <a:pt x="93" y="85"/>
                      </a:lnTo>
                      <a:lnTo>
                        <a:pt x="93" y="85"/>
                      </a:lnTo>
                      <a:lnTo>
                        <a:pt x="96" y="85"/>
                      </a:lnTo>
                      <a:lnTo>
                        <a:pt x="99" y="82"/>
                      </a:lnTo>
                      <a:lnTo>
                        <a:pt x="99" y="79"/>
                      </a:lnTo>
                      <a:lnTo>
                        <a:pt x="102" y="76"/>
                      </a:lnTo>
                      <a:lnTo>
                        <a:pt x="102" y="72"/>
                      </a:lnTo>
                      <a:lnTo>
                        <a:pt x="102" y="69"/>
                      </a:lnTo>
                      <a:lnTo>
                        <a:pt x="102" y="63"/>
                      </a:lnTo>
                      <a:lnTo>
                        <a:pt x="99" y="60"/>
                      </a:lnTo>
                      <a:lnTo>
                        <a:pt x="96" y="57"/>
                      </a:lnTo>
                      <a:lnTo>
                        <a:pt x="96" y="54"/>
                      </a:lnTo>
                      <a:lnTo>
                        <a:pt x="96" y="50"/>
                      </a:lnTo>
                      <a:lnTo>
                        <a:pt x="99" y="47"/>
                      </a:lnTo>
                      <a:lnTo>
                        <a:pt x="96" y="44"/>
                      </a:lnTo>
                      <a:lnTo>
                        <a:pt x="96" y="44"/>
                      </a:lnTo>
                      <a:lnTo>
                        <a:pt x="93" y="41"/>
                      </a:lnTo>
                      <a:lnTo>
                        <a:pt x="93" y="41"/>
                      </a:lnTo>
                      <a:lnTo>
                        <a:pt x="93" y="38"/>
                      </a:lnTo>
                      <a:lnTo>
                        <a:pt x="96" y="38"/>
                      </a:lnTo>
                      <a:lnTo>
                        <a:pt x="96" y="38"/>
                      </a:lnTo>
                      <a:lnTo>
                        <a:pt x="99" y="41"/>
                      </a:lnTo>
                      <a:lnTo>
                        <a:pt x="99" y="41"/>
                      </a:lnTo>
                      <a:lnTo>
                        <a:pt x="99" y="38"/>
                      </a:lnTo>
                      <a:lnTo>
                        <a:pt x="99" y="41"/>
                      </a:lnTo>
                      <a:lnTo>
                        <a:pt x="96" y="44"/>
                      </a:lnTo>
                      <a:lnTo>
                        <a:pt x="96" y="41"/>
                      </a:lnTo>
                      <a:lnTo>
                        <a:pt x="99" y="38"/>
                      </a:lnTo>
                      <a:lnTo>
                        <a:pt x="99" y="35"/>
                      </a:lnTo>
                      <a:lnTo>
                        <a:pt x="99" y="28"/>
                      </a:lnTo>
                      <a:lnTo>
                        <a:pt x="96" y="25"/>
                      </a:lnTo>
                      <a:lnTo>
                        <a:pt x="96" y="25"/>
                      </a:lnTo>
                      <a:lnTo>
                        <a:pt x="93" y="25"/>
                      </a:lnTo>
                      <a:lnTo>
                        <a:pt x="90" y="25"/>
                      </a:lnTo>
                      <a:lnTo>
                        <a:pt x="90" y="22"/>
                      </a:lnTo>
                      <a:lnTo>
                        <a:pt x="90" y="19"/>
                      </a:lnTo>
                      <a:lnTo>
                        <a:pt x="87" y="16"/>
                      </a:lnTo>
                      <a:lnTo>
                        <a:pt x="87" y="12"/>
                      </a:lnTo>
                      <a:lnTo>
                        <a:pt x="84" y="9"/>
                      </a:lnTo>
                      <a:lnTo>
                        <a:pt x="81" y="9"/>
                      </a:lnTo>
                      <a:lnTo>
                        <a:pt x="79" y="9"/>
                      </a:lnTo>
                      <a:lnTo>
                        <a:pt x="76" y="9"/>
                      </a:lnTo>
                      <a:lnTo>
                        <a:pt x="76" y="9"/>
                      </a:lnTo>
                      <a:lnTo>
                        <a:pt x="73" y="9"/>
                      </a:lnTo>
                      <a:lnTo>
                        <a:pt x="76" y="9"/>
                      </a:lnTo>
                      <a:lnTo>
                        <a:pt x="79" y="6"/>
                      </a:lnTo>
                      <a:lnTo>
                        <a:pt x="79" y="6"/>
                      </a:lnTo>
                      <a:lnTo>
                        <a:pt x="79" y="3"/>
                      </a:lnTo>
                      <a:lnTo>
                        <a:pt x="76" y="3"/>
                      </a:lnTo>
                      <a:lnTo>
                        <a:pt x="73" y="3"/>
                      </a:lnTo>
                      <a:lnTo>
                        <a:pt x="70" y="6"/>
                      </a:lnTo>
                      <a:lnTo>
                        <a:pt x="67" y="6"/>
                      </a:lnTo>
                      <a:lnTo>
                        <a:pt x="67" y="6"/>
                      </a:lnTo>
                      <a:lnTo>
                        <a:pt x="64" y="3"/>
                      </a:lnTo>
                      <a:lnTo>
                        <a:pt x="61" y="3"/>
                      </a:lnTo>
                      <a:lnTo>
                        <a:pt x="58" y="3"/>
                      </a:lnTo>
                      <a:lnTo>
                        <a:pt x="55" y="3"/>
                      </a:lnTo>
                      <a:lnTo>
                        <a:pt x="52" y="0"/>
                      </a:lnTo>
                      <a:lnTo>
                        <a:pt x="52" y="0"/>
                      </a:lnTo>
                      <a:lnTo>
                        <a:pt x="49" y="0"/>
                      </a:lnTo>
                      <a:lnTo>
                        <a:pt x="44" y="3"/>
                      </a:lnTo>
                      <a:lnTo>
                        <a:pt x="41" y="3"/>
                      </a:lnTo>
                      <a:lnTo>
                        <a:pt x="38" y="6"/>
                      </a:lnTo>
                      <a:lnTo>
                        <a:pt x="38" y="6"/>
                      </a:lnTo>
                      <a:lnTo>
                        <a:pt x="35" y="6"/>
                      </a:lnTo>
                      <a:lnTo>
                        <a:pt x="35" y="6"/>
                      </a:lnTo>
                      <a:close/>
                    </a:path>
                  </a:pathLst>
                </a:custGeom>
                <a:solidFill>
                  <a:srgbClr val="689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22" name="Freeform 199"/>
                <p:cNvSpPr>
                  <a:spLocks/>
                </p:cNvSpPr>
                <p:nvPr/>
              </p:nvSpPr>
              <p:spPr bwMode="auto">
                <a:xfrm>
                  <a:off x="7659689" y="3513143"/>
                  <a:ext cx="161925" cy="160338"/>
                </a:xfrm>
                <a:custGeom>
                  <a:avLst/>
                  <a:gdLst/>
                  <a:ahLst/>
                  <a:cxnLst>
                    <a:cxn ang="0">
                      <a:pos x="35" y="6"/>
                    </a:cxn>
                    <a:cxn ang="0">
                      <a:pos x="26" y="9"/>
                    </a:cxn>
                    <a:cxn ang="0">
                      <a:pos x="29" y="19"/>
                    </a:cxn>
                    <a:cxn ang="0">
                      <a:pos x="29" y="19"/>
                    </a:cxn>
                    <a:cxn ang="0">
                      <a:pos x="20" y="16"/>
                    </a:cxn>
                    <a:cxn ang="0">
                      <a:pos x="23" y="28"/>
                    </a:cxn>
                    <a:cxn ang="0">
                      <a:pos x="20" y="22"/>
                    </a:cxn>
                    <a:cxn ang="0">
                      <a:pos x="14" y="28"/>
                    </a:cxn>
                    <a:cxn ang="0">
                      <a:pos x="17" y="35"/>
                    </a:cxn>
                    <a:cxn ang="0">
                      <a:pos x="11" y="35"/>
                    </a:cxn>
                    <a:cxn ang="0">
                      <a:pos x="8" y="44"/>
                    </a:cxn>
                    <a:cxn ang="0">
                      <a:pos x="0" y="47"/>
                    </a:cxn>
                    <a:cxn ang="0">
                      <a:pos x="8" y="66"/>
                    </a:cxn>
                    <a:cxn ang="0">
                      <a:pos x="8" y="63"/>
                    </a:cxn>
                    <a:cxn ang="0">
                      <a:pos x="8" y="66"/>
                    </a:cxn>
                    <a:cxn ang="0">
                      <a:pos x="3" y="76"/>
                    </a:cxn>
                    <a:cxn ang="0">
                      <a:pos x="8" y="85"/>
                    </a:cxn>
                    <a:cxn ang="0">
                      <a:pos x="14" y="88"/>
                    </a:cxn>
                    <a:cxn ang="0">
                      <a:pos x="11" y="82"/>
                    </a:cxn>
                    <a:cxn ang="0">
                      <a:pos x="17" y="91"/>
                    </a:cxn>
                    <a:cxn ang="0">
                      <a:pos x="20" y="98"/>
                    </a:cxn>
                    <a:cxn ang="0">
                      <a:pos x="29" y="91"/>
                    </a:cxn>
                    <a:cxn ang="0">
                      <a:pos x="35" y="85"/>
                    </a:cxn>
                    <a:cxn ang="0">
                      <a:pos x="32" y="79"/>
                    </a:cxn>
                    <a:cxn ang="0">
                      <a:pos x="44" y="79"/>
                    </a:cxn>
                    <a:cxn ang="0">
                      <a:pos x="55" y="79"/>
                    </a:cxn>
                    <a:cxn ang="0">
                      <a:pos x="61" y="82"/>
                    </a:cxn>
                    <a:cxn ang="0">
                      <a:pos x="70" y="91"/>
                    </a:cxn>
                    <a:cxn ang="0">
                      <a:pos x="79" y="98"/>
                    </a:cxn>
                    <a:cxn ang="0">
                      <a:pos x="87" y="91"/>
                    </a:cxn>
                    <a:cxn ang="0">
                      <a:pos x="79" y="88"/>
                    </a:cxn>
                    <a:cxn ang="0">
                      <a:pos x="81" y="95"/>
                    </a:cxn>
                    <a:cxn ang="0">
                      <a:pos x="87" y="82"/>
                    </a:cxn>
                    <a:cxn ang="0">
                      <a:pos x="90" y="82"/>
                    </a:cxn>
                    <a:cxn ang="0">
                      <a:pos x="99" y="82"/>
                    </a:cxn>
                    <a:cxn ang="0">
                      <a:pos x="102" y="69"/>
                    </a:cxn>
                    <a:cxn ang="0">
                      <a:pos x="96" y="54"/>
                    </a:cxn>
                    <a:cxn ang="0">
                      <a:pos x="96" y="44"/>
                    </a:cxn>
                    <a:cxn ang="0">
                      <a:pos x="96" y="38"/>
                    </a:cxn>
                    <a:cxn ang="0">
                      <a:pos x="99" y="38"/>
                    </a:cxn>
                    <a:cxn ang="0">
                      <a:pos x="99" y="38"/>
                    </a:cxn>
                    <a:cxn ang="0">
                      <a:pos x="96" y="25"/>
                    </a:cxn>
                    <a:cxn ang="0">
                      <a:pos x="90" y="19"/>
                    </a:cxn>
                    <a:cxn ang="0">
                      <a:pos x="81" y="9"/>
                    </a:cxn>
                    <a:cxn ang="0">
                      <a:pos x="73" y="9"/>
                    </a:cxn>
                    <a:cxn ang="0">
                      <a:pos x="79" y="3"/>
                    </a:cxn>
                    <a:cxn ang="0">
                      <a:pos x="67" y="6"/>
                    </a:cxn>
                    <a:cxn ang="0">
                      <a:pos x="58" y="3"/>
                    </a:cxn>
                    <a:cxn ang="0">
                      <a:pos x="49" y="0"/>
                    </a:cxn>
                    <a:cxn ang="0">
                      <a:pos x="38" y="6"/>
                    </a:cxn>
                  </a:cxnLst>
                  <a:rect l="0" t="0" r="r" b="b"/>
                  <a:pathLst>
                    <a:path w="102" h="101">
                      <a:moveTo>
                        <a:pt x="35" y="6"/>
                      </a:moveTo>
                      <a:lnTo>
                        <a:pt x="35" y="6"/>
                      </a:lnTo>
                      <a:lnTo>
                        <a:pt x="35" y="6"/>
                      </a:lnTo>
                      <a:lnTo>
                        <a:pt x="35" y="6"/>
                      </a:lnTo>
                      <a:lnTo>
                        <a:pt x="32" y="6"/>
                      </a:lnTo>
                      <a:lnTo>
                        <a:pt x="29" y="6"/>
                      </a:lnTo>
                      <a:lnTo>
                        <a:pt x="29" y="9"/>
                      </a:lnTo>
                      <a:lnTo>
                        <a:pt x="26" y="9"/>
                      </a:lnTo>
                      <a:lnTo>
                        <a:pt x="29" y="12"/>
                      </a:lnTo>
                      <a:lnTo>
                        <a:pt x="29" y="12"/>
                      </a:lnTo>
                      <a:lnTo>
                        <a:pt x="29" y="16"/>
                      </a:lnTo>
                      <a:lnTo>
                        <a:pt x="29" y="19"/>
                      </a:lnTo>
                      <a:lnTo>
                        <a:pt x="29" y="19"/>
                      </a:lnTo>
                      <a:lnTo>
                        <a:pt x="32" y="16"/>
                      </a:lnTo>
                      <a:lnTo>
                        <a:pt x="29" y="19"/>
                      </a:lnTo>
                      <a:lnTo>
                        <a:pt x="29" y="19"/>
                      </a:lnTo>
                      <a:lnTo>
                        <a:pt x="29" y="19"/>
                      </a:lnTo>
                      <a:lnTo>
                        <a:pt x="26" y="19"/>
                      </a:lnTo>
                      <a:lnTo>
                        <a:pt x="23" y="16"/>
                      </a:lnTo>
                      <a:lnTo>
                        <a:pt x="20" y="16"/>
                      </a:lnTo>
                      <a:lnTo>
                        <a:pt x="23" y="19"/>
                      </a:lnTo>
                      <a:lnTo>
                        <a:pt x="23" y="22"/>
                      </a:lnTo>
                      <a:lnTo>
                        <a:pt x="23" y="25"/>
                      </a:lnTo>
                      <a:lnTo>
                        <a:pt x="23" y="28"/>
                      </a:lnTo>
                      <a:lnTo>
                        <a:pt x="23" y="25"/>
                      </a:lnTo>
                      <a:lnTo>
                        <a:pt x="23" y="25"/>
                      </a:lnTo>
                      <a:lnTo>
                        <a:pt x="20" y="22"/>
                      </a:lnTo>
                      <a:lnTo>
                        <a:pt x="20" y="22"/>
                      </a:lnTo>
                      <a:lnTo>
                        <a:pt x="17" y="25"/>
                      </a:lnTo>
                      <a:lnTo>
                        <a:pt x="14" y="25"/>
                      </a:lnTo>
                      <a:lnTo>
                        <a:pt x="14" y="28"/>
                      </a:lnTo>
                      <a:lnTo>
                        <a:pt x="14" y="28"/>
                      </a:lnTo>
                      <a:lnTo>
                        <a:pt x="17" y="28"/>
                      </a:lnTo>
                      <a:lnTo>
                        <a:pt x="17" y="28"/>
                      </a:lnTo>
                      <a:lnTo>
                        <a:pt x="17" y="31"/>
                      </a:lnTo>
                      <a:lnTo>
                        <a:pt x="17" y="35"/>
                      </a:lnTo>
                      <a:lnTo>
                        <a:pt x="17" y="38"/>
                      </a:lnTo>
                      <a:lnTo>
                        <a:pt x="14" y="38"/>
                      </a:lnTo>
                      <a:lnTo>
                        <a:pt x="14" y="35"/>
                      </a:lnTo>
                      <a:lnTo>
                        <a:pt x="11" y="35"/>
                      </a:lnTo>
                      <a:lnTo>
                        <a:pt x="8" y="35"/>
                      </a:lnTo>
                      <a:lnTo>
                        <a:pt x="8" y="38"/>
                      </a:lnTo>
                      <a:lnTo>
                        <a:pt x="8" y="41"/>
                      </a:lnTo>
                      <a:lnTo>
                        <a:pt x="8" y="44"/>
                      </a:lnTo>
                      <a:lnTo>
                        <a:pt x="6" y="47"/>
                      </a:lnTo>
                      <a:lnTo>
                        <a:pt x="3" y="47"/>
                      </a:lnTo>
                      <a:lnTo>
                        <a:pt x="0" y="47"/>
                      </a:lnTo>
                      <a:lnTo>
                        <a:pt x="0" y="47"/>
                      </a:lnTo>
                      <a:lnTo>
                        <a:pt x="0" y="54"/>
                      </a:lnTo>
                      <a:lnTo>
                        <a:pt x="3" y="57"/>
                      </a:lnTo>
                      <a:lnTo>
                        <a:pt x="6" y="63"/>
                      </a:lnTo>
                      <a:lnTo>
                        <a:pt x="8" y="66"/>
                      </a:lnTo>
                      <a:lnTo>
                        <a:pt x="6" y="66"/>
                      </a:lnTo>
                      <a:lnTo>
                        <a:pt x="6" y="69"/>
                      </a:lnTo>
                      <a:lnTo>
                        <a:pt x="6" y="66"/>
                      </a:lnTo>
                      <a:lnTo>
                        <a:pt x="8" y="63"/>
                      </a:lnTo>
                      <a:lnTo>
                        <a:pt x="8" y="63"/>
                      </a:lnTo>
                      <a:lnTo>
                        <a:pt x="8" y="60"/>
                      </a:lnTo>
                      <a:lnTo>
                        <a:pt x="8" y="63"/>
                      </a:lnTo>
                      <a:lnTo>
                        <a:pt x="8" y="66"/>
                      </a:lnTo>
                      <a:lnTo>
                        <a:pt x="8" y="69"/>
                      </a:lnTo>
                      <a:lnTo>
                        <a:pt x="6" y="72"/>
                      </a:lnTo>
                      <a:lnTo>
                        <a:pt x="3" y="76"/>
                      </a:lnTo>
                      <a:lnTo>
                        <a:pt x="3" y="76"/>
                      </a:lnTo>
                      <a:lnTo>
                        <a:pt x="3" y="79"/>
                      </a:lnTo>
                      <a:lnTo>
                        <a:pt x="6" y="82"/>
                      </a:lnTo>
                      <a:lnTo>
                        <a:pt x="6" y="82"/>
                      </a:lnTo>
                      <a:lnTo>
                        <a:pt x="8" y="85"/>
                      </a:lnTo>
                      <a:lnTo>
                        <a:pt x="8" y="88"/>
                      </a:lnTo>
                      <a:lnTo>
                        <a:pt x="8" y="91"/>
                      </a:lnTo>
                      <a:lnTo>
                        <a:pt x="11" y="88"/>
                      </a:lnTo>
                      <a:lnTo>
                        <a:pt x="14" y="88"/>
                      </a:lnTo>
                      <a:lnTo>
                        <a:pt x="14" y="85"/>
                      </a:lnTo>
                      <a:lnTo>
                        <a:pt x="14" y="82"/>
                      </a:lnTo>
                      <a:lnTo>
                        <a:pt x="14" y="79"/>
                      </a:lnTo>
                      <a:lnTo>
                        <a:pt x="11" y="82"/>
                      </a:lnTo>
                      <a:lnTo>
                        <a:pt x="14" y="85"/>
                      </a:lnTo>
                      <a:lnTo>
                        <a:pt x="14" y="88"/>
                      </a:lnTo>
                      <a:lnTo>
                        <a:pt x="17" y="88"/>
                      </a:lnTo>
                      <a:lnTo>
                        <a:pt x="17" y="91"/>
                      </a:lnTo>
                      <a:lnTo>
                        <a:pt x="17" y="95"/>
                      </a:lnTo>
                      <a:lnTo>
                        <a:pt x="17" y="95"/>
                      </a:lnTo>
                      <a:lnTo>
                        <a:pt x="17" y="98"/>
                      </a:lnTo>
                      <a:lnTo>
                        <a:pt x="20" y="98"/>
                      </a:lnTo>
                      <a:lnTo>
                        <a:pt x="23" y="101"/>
                      </a:lnTo>
                      <a:lnTo>
                        <a:pt x="26" y="98"/>
                      </a:lnTo>
                      <a:lnTo>
                        <a:pt x="29" y="98"/>
                      </a:lnTo>
                      <a:lnTo>
                        <a:pt x="29" y="91"/>
                      </a:lnTo>
                      <a:lnTo>
                        <a:pt x="32" y="88"/>
                      </a:lnTo>
                      <a:lnTo>
                        <a:pt x="32" y="85"/>
                      </a:lnTo>
                      <a:lnTo>
                        <a:pt x="35" y="85"/>
                      </a:lnTo>
                      <a:lnTo>
                        <a:pt x="35" y="85"/>
                      </a:lnTo>
                      <a:lnTo>
                        <a:pt x="35" y="82"/>
                      </a:lnTo>
                      <a:lnTo>
                        <a:pt x="35" y="82"/>
                      </a:lnTo>
                      <a:lnTo>
                        <a:pt x="32" y="79"/>
                      </a:lnTo>
                      <a:lnTo>
                        <a:pt x="32" y="79"/>
                      </a:lnTo>
                      <a:lnTo>
                        <a:pt x="35" y="82"/>
                      </a:lnTo>
                      <a:lnTo>
                        <a:pt x="38" y="82"/>
                      </a:lnTo>
                      <a:lnTo>
                        <a:pt x="41" y="82"/>
                      </a:lnTo>
                      <a:lnTo>
                        <a:pt x="44" y="79"/>
                      </a:lnTo>
                      <a:lnTo>
                        <a:pt x="46" y="79"/>
                      </a:lnTo>
                      <a:lnTo>
                        <a:pt x="49" y="79"/>
                      </a:lnTo>
                      <a:lnTo>
                        <a:pt x="52" y="79"/>
                      </a:lnTo>
                      <a:lnTo>
                        <a:pt x="55" y="79"/>
                      </a:lnTo>
                      <a:lnTo>
                        <a:pt x="55" y="82"/>
                      </a:lnTo>
                      <a:lnTo>
                        <a:pt x="58" y="85"/>
                      </a:lnTo>
                      <a:lnTo>
                        <a:pt x="58" y="85"/>
                      </a:lnTo>
                      <a:lnTo>
                        <a:pt x="61" y="82"/>
                      </a:lnTo>
                      <a:lnTo>
                        <a:pt x="64" y="82"/>
                      </a:lnTo>
                      <a:lnTo>
                        <a:pt x="67" y="85"/>
                      </a:lnTo>
                      <a:lnTo>
                        <a:pt x="67" y="88"/>
                      </a:lnTo>
                      <a:lnTo>
                        <a:pt x="70" y="91"/>
                      </a:lnTo>
                      <a:lnTo>
                        <a:pt x="70" y="91"/>
                      </a:lnTo>
                      <a:lnTo>
                        <a:pt x="73" y="95"/>
                      </a:lnTo>
                      <a:lnTo>
                        <a:pt x="76" y="95"/>
                      </a:lnTo>
                      <a:lnTo>
                        <a:pt x="79" y="98"/>
                      </a:lnTo>
                      <a:lnTo>
                        <a:pt x="81" y="98"/>
                      </a:lnTo>
                      <a:lnTo>
                        <a:pt x="84" y="98"/>
                      </a:lnTo>
                      <a:lnTo>
                        <a:pt x="87" y="95"/>
                      </a:lnTo>
                      <a:lnTo>
                        <a:pt x="87" y="91"/>
                      </a:lnTo>
                      <a:lnTo>
                        <a:pt x="84" y="88"/>
                      </a:lnTo>
                      <a:lnTo>
                        <a:pt x="81" y="88"/>
                      </a:lnTo>
                      <a:lnTo>
                        <a:pt x="79" y="88"/>
                      </a:lnTo>
                      <a:lnTo>
                        <a:pt x="79" y="88"/>
                      </a:lnTo>
                      <a:lnTo>
                        <a:pt x="76" y="91"/>
                      </a:lnTo>
                      <a:lnTo>
                        <a:pt x="76" y="95"/>
                      </a:lnTo>
                      <a:lnTo>
                        <a:pt x="79" y="95"/>
                      </a:lnTo>
                      <a:lnTo>
                        <a:pt x="81" y="95"/>
                      </a:lnTo>
                      <a:lnTo>
                        <a:pt x="84" y="95"/>
                      </a:lnTo>
                      <a:lnTo>
                        <a:pt x="87" y="91"/>
                      </a:lnTo>
                      <a:lnTo>
                        <a:pt x="87" y="88"/>
                      </a:lnTo>
                      <a:lnTo>
                        <a:pt x="87" y="82"/>
                      </a:lnTo>
                      <a:lnTo>
                        <a:pt x="87" y="79"/>
                      </a:lnTo>
                      <a:lnTo>
                        <a:pt x="87" y="79"/>
                      </a:lnTo>
                      <a:lnTo>
                        <a:pt x="87" y="79"/>
                      </a:lnTo>
                      <a:lnTo>
                        <a:pt x="90" y="82"/>
                      </a:lnTo>
                      <a:lnTo>
                        <a:pt x="93" y="85"/>
                      </a:lnTo>
                      <a:lnTo>
                        <a:pt x="93" y="85"/>
                      </a:lnTo>
                      <a:lnTo>
                        <a:pt x="96" y="85"/>
                      </a:lnTo>
                      <a:lnTo>
                        <a:pt x="99" y="82"/>
                      </a:lnTo>
                      <a:lnTo>
                        <a:pt x="99" y="79"/>
                      </a:lnTo>
                      <a:lnTo>
                        <a:pt x="102" y="76"/>
                      </a:lnTo>
                      <a:lnTo>
                        <a:pt x="102" y="72"/>
                      </a:lnTo>
                      <a:lnTo>
                        <a:pt x="102" y="69"/>
                      </a:lnTo>
                      <a:lnTo>
                        <a:pt x="102" y="63"/>
                      </a:lnTo>
                      <a:lnTo>
                        <a:pt x="99" y="60"/>
                      </a:lnTo>
                      <a:lnTo>
                        <a:pt x="96" y="57"/>
                      </a:lnTo>
                      <a:lnTo>
                        <a:pt x="96" y="54"/>
                      </a:lnTo>
                      <a:lnTo>
                        <a:pt x="96" y="50"/>
                      </a:lnTo>
                      <a:lnTo>
                        <a:pt x="99" y="47"/>
                      </a:lnTo>
                      <a:lnTo>
                        <a:pt x="96" y="44"/>
                      </a:lnTo>
                      <a:lnTo>
                        <a:pt x="96" y="44"/>
                      </a:lnTo>
                      <a:lnTo>
                        <a:pt x="93" y="41"/>
                      </a:lnTo>
                      <a:lnTo>
                        <a:pt x="93" y="41"/>
                      </a:lnTo>
                      <a:lnTo>
                        <a:pt x="93" y="38"/>
                      </a:lnTo>
                      <a:lnTo>
                        <a:pt x="96" y="38"/>
                      </a:lnTo>
                      <a:lnTo>
                        <a:pt x="96" y="38"/>
                      </a:lnTo>
                      <a:lnTo>
                        <a:pt x="99" y="41"/>
                      </a:lnTo>
                      <a:lnTo>
                        <a:pt x="99" y="41"/>
                      </a:lnTo>
                      <a:lnTo>
                        <a:pt x="99" y="38"/>
                      </a:lnTo>
                      <a:lnTo>
                        <a:pt x="99" y="41"/>
                      </a:lnTo>
                      <a:lnTo>
                        <a:pt x="96" y="44"/>
                      </a:lnTo>
                      <a:lnTo>
                        <a:pt x="96" y="41"/>
                      </a:lnTo>
                      <a:lnTo>
                        <a:pt x="99" y="38"/>
                      </a:lnTo>
                      <a:lnTo>
                        <a:pt x="99" y="35"/>
                      </a:lnTo>
                      <a:lnTo>
                        <a:pt x="99" y="28"/>
                      </a:lnTo>
                      <a:lnTo>
                        <a:pt x="96" y="25"/>
                      </a:lnTo>
                      <a:lnTo>
                        <a:pt x="96" y="25"/>
                      </a:lnTo>
                      <a:lnTo>
                        <a:pt x="93" y="25"/>
                      </a:lnTo>
                      <a:lnTo>
                        <a:pt x="90" y="25"/>
                      </a:lnTo>
                      <a:lnTo>
                        <a:pt x="90" y="22"/>
                      </a:lnTo>
                      <a:lnTo>
                        <a:pt x="90" y="19"/>
                      </a:lnTo>
                      <a:lnTo>
                        <a:pt x="87" y="16"/>
                      </a:lnTo>
                      <a:lnTo>
                        <a:pt x="87" y="12"/>
                      </a:lnTo>
                      <a:lnTo>
                        <a:pt x="84" y="9"/>
                      </a:lnTo>
                      <a:lnTo>
                        <a:pt x="81" y="9"/>
                      </a:lnTo>
                      <a:lnTo>
                        <a:pt x="79" y="9"/>
                      </a:lnTo>
                      <a:lnTo>
                        <a:pt x="76" y="9"/>
                      </a:lnTo>
                      <a:lnTo>
                        <a:pt x="76" y="9"/>
                      </a:lnTo>
                      <a:lnTo>
                        <a:pt x="73" y="9"/>
                      </a:lnTo>
                      <a:lnTo>
                        <a:pt x="76" y="9"/>
                      </a:lnTo>
                      <a:lnTo>
                        <a:pt x="79" y="6"/>
                      </a:lnTo>
                      <a:lnTo>
                        <a:pt x="79" y="6"/>
                      </a:lnTo>
                      <a:lnTo>
                        <a:pt x="79" y="3"/>
                      </a:lnTo>
                      <a:lnTo>
                        <a:pt x="76" y="3"/>
                      </a:lnTo>
                      <a:lnTo>
                        <a:pt x="73" y="3"/>
                      </a:lnTo>
                      <a:lnTo>
                        <a:pt x="70" y="6"/>
                      </a:lnTo>
                      <a:lnTo>
                        <a:pt x="67" y="6"/>
                      </a:lnTo>
                      <a:lnTo>
                        <a:pt x="67" y="6"/>
                      </a:lnTo>
                      <a:lnTo>
                        <a:pt x="64" y="3"/>
                      </a:lnTo>
                      <a:lnTo>
                        <a:pt x="61" y="3"/>
                      </a:lnTo>
                      <a:lnTo>
                        <a:pt x="58" y="3"/>
                      </a:lnTo>
                      <a:lnTo>
                        <a:pt x="55" y="3"/>
                      </a:lnTo>
                      <a:lnTo>
                        <a:pt x="52" y="0"/>
                      </a:lnTo>
                      <a:lnTo>
                        <a:pt x="52" y="0"/>
                      </a:lnTo>
                      <a:lnTo>
                        <a:pt x="49" y="0"/>
                      </a:lnTo>
                      <a:lnTo>
                        <a:pt x="44" y="3"/>
                      </a:lnTo>
                      <a:lnTo>
                        <a:pt x="41" y="3"/>
                      </a:lnTo>
                      <a:lnTo>
                        <a:pt x="38" y="6"/>
                      </a:lnTo>
                      <a:lnTo>
                        <a:pt x="38" y="6"/>
                      </a:lnTo>
                      <a:lnTo>
                        <a:pt x="35" y="6"/>
                      </a:lnTo>
                      <a:lnTo>
                        <a:pt x="35" y="6"/>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23" name="Freeform 200"/>
                <p:cNvSpPr>
                  <a:spLocks/>
                </p:cNvSpPr>
                <p:nvPr/>
              </p:nvSpPr>
              <p:spPr bwMode="auto">
                <a:xfrm>
                  <a:off x="7751764" y="3568706"/>
                  <a:ext cx="9525" cy="9525"/>
                </a:xfrm>
                <a:custGeom>
                  <a:avLst/>
                  <a:gdLst/>
                  <a:ahLst/>
                  <a:cxnLst>
                    <a:cxn ang="0">
                      <a:pos x="6" y="3"/>
                    </a:cxn>
                    <a:cxn ang="0">
                      <a:pos x="6" y="3"/>
                    </a:cxn>
                    <a:cxn ang="0">
                      <a:pos x="6" y="0"/>
                    </a:cxn>
                    <a:cxn ang="0">
                      <a:pos x="3" y="0"/>
                    </a:cxn>
                    <a:cxn ang="0">
                      <a:pos x="0" y="3"/>
                    </a:cxn>
                    <a:cxn ang="0">
                      <a:pos x="6" y="3"/>
                    </a:cxn>
                    <a:cxn ang="0">
                      <a:pos x="0" y="3"/>
                    </a:cxn>
                    <a:cxn ang="0">
                      <a:pos x="0" y="3"/>
                    </a:cxn>
                    <a:cxn ang="0">
                      <a:pos x="0" y="3"/>
                    </a:cxn>
                    <a:cxn ang="0">
                      <a:pos x="0" y="3"/>
                    </a:cxn>
                    <a:cxn ang="0">
                      <a:pos x="0" y="3"/>
                    </a:cxn>
                    <a:cxn ang="0">
                      <a:pos x="0" y="3"/>
                    </a:cxn>
                    <a:cxn ang="0">
                      <a:pos x="0" y="3"/>
                    </a:cxn>
                    <a:cxn ang="0">
                      <a:pos x="0" y="3"/>
                    </a:cxn>
                    <a:cxn ang="0">
                      <a:pos x="0" y="3"/>
                    </a:cxn>
                    <a:cxn ang="0">
                      <a:pos x="0"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6" y="6"/>
                    </a:cxn>
                    <a:cxn ang="0">
                      <a:pos x="6" y="6"/>
                    </a:cxn>
                    <a:cxn ang="0">
                      <a:pos x="6" y="3"/>
                    </a:cxn>
                    <a:cxn ang="0">
                      <a:pos x="6" y="3"/>
                    </a:cxn>
                    <a:cxn ang="0">
                      <a:pos x="6" y="3"/>
                    </a:cxn>
                  </a:cxnLst>
                  <a:rect l="0" t="0" r="r" b="b"/>
                  <a:pathLst>
                    <a:path w="6" h="6">
                      <a:moveTo>
                        <a:pt x="6" y="3"/>
                      </a:moveTo>
                      <a:lnTo>
                        <a:pt x="6" y="3"/>
                      </a:lnTo>
                      <a:lnTo>
                        <a:pt x="6" y="0"/>
                      </a:lnTo>
                      <a:lnTo>
                        <a:pt x="3" y="0"/>
                      </a:lnTo>
                      <a:lnTo>
                        <a:pt x="0" y="3"/>
                      </a:lnTo>
                      <a:lnTo>
                        <a:pt x="6" y="3"/>
                      </a:lnTo>
                      <a:lnTo>
                        <a:pt x="0" y="3"/>
                      </a:lnTo>
                      <a:lnTo>
                        <a:pt x="0" y="3"/>
                      </a:lnTo>
                      <a:lnTo>
                        <a:pt x="0" y="3"/>
                      </a:lnTo>
                      <a:lnTo>
                        <a:pt x="0" y="3"/>
                      </a:lnTo>
                      <a:lnTo>
                        <a:pt x="0" y="3"/>
                      </a:lnTo>
                      <a:lnTo>
                        <a:pt x="0" y="3"/>
                      </a:lnTo>
                      <a:lnTo>
                        <a:pt x="0" y="3"/>
                      </a:lnTo>
                      <a:lnTo>
                        <a:pt x="0" y="3"/>
                      </a:lnTo>
                      <a:lnTo>
                        <a:pt x="0" y="3"/>
                      </a:lnTo>
                      <a:lnTo>
                        <a:pt x="0"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6" y="6"/>
                      </a:lnTo>
                      <a:lnTo>
                        <a:pt x="6" y="6"/>
                      </a:lnTo>
                      <a:lnTo>
                        <a:pt x="6" y="3"/>
                      </a:lnTo>
                      <a:lnTo>
                        <a:pt x="6" y="3"/>
                      </a:lnTo>
                      <a:lnTo>
                        <a:pt x="6"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24" name="Freeform 201"/>
                <p:cNvSpPr>
                  <a:spLocks/>
                </p:cNvSpPr>
                <p:nvPr/>
              </p:nvSpPr>
              <p:spPr bwMode="auto">
                <a:xfrm>
                  <a:off x="7751764" y="3573468"/>
                  <a:ext cx="9525" cy="14288"/>
                </a:xfrm>
                <a:custGeom>
                  <a:avLst/>
                  <a:gdLst/>
                  <a:ahLst/>
                  <a:cxnLst>
                    <a:cxn ang="0">
                      <a:pos x="0" y="9"/>
                    </a:cxn>
                    <a:cxn ang="0">
                      <a:pos x="3" y="9"/>
                    </a:cxn>
                    <a:cxn ang="0">
                      <a:pos x="6" y="0"/>
                    </a:cxn>
                    <a:cxn ang="0">
                      <a:pos x="0" y="0"/>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0" y="9"/>
                    </a:cxn>
                  </a:cxnLst>
                  <a:rect l="0" t="0" r="r" b="b"/>
                  <a:pathLst>
                    <a:path w="6" h="9">
                      <a:moveTo>
                        <a:pt x="0" y="9"/>
                      </a:moveTo>
                      <a:lnTo>
                        <a:pt x="3" y="9"/>
                      </a:lnTo>
                      <a:lnTo>
                        <a:pt x="6" y="0"/>
                      </a:lnTo>
                      <a:lnTo>
                        <a:pt x="0" y="0"/>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0" y="9"/>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25" name="Freeform 202"/>
                <p:cNvSpPr>
                  <a:spLocks/>
                </p:cNvSpPr>
                <p:nvPr/>
              </p:nvSpPr>
              <p:spPr bwMode="auto">
                <a:xfrm>
                  <a:off x="7747001" y="3587756"/>
                  <a:ext cx="9525" cy="15875"/>
                </a:xfrm>
                <a:custGeom>
                  <a:avLst/>
                  <a:gdLst/>
                  <a:ahLst/>
                  <a:cxnLst>
                    <a:cxn ang="0">
                      <a:pos x="0" y="7"/>
                    </a:cxn>
                    <a:cxn ang="0">
                      <a:pos x="6" y="10"/>
                    </a:cxn>
                    <a:cxn ang="0">
                      <a:pos x="6" y="0"/>
                    </a:cxn>
                    <a:cxn ang="0">
                      <a:pos x="3" y="0"/>
                    </a:cxn>
                    <a:cxn ang="0">
                      <a:pos x="0" y="7"/>
                    </a:cxn>
                    <a:cxn ang="0">
                      <a:pos x="0" y="7"/>
                    </a:cxn>
                    <a:cxn ang="0">
                      <a:pos x="0" y="7"/>
                    </a:cxn>
                    <a:cxn ang="0">
                      <a:pos x="0" y="7"/>
                    </a:cxn>
                    <a:cxn ang="0">
                      <a:pos x="0" y="10"/>
                    </a:cxn>
                    <a:cxn ang="0">
                      <a:pos x="0" y="10"/>
                    </a:cxn>
                    <a:cxn ang="0">
                      <a:pos x="0" y="10"/>
                    </a:cxn>
                    <a:cxn ang="0">
                      <a:pos x="0" y="10"/>
                    </a:cxn>
                    <a:cxn ang="0">
                      <a:pos x="0" y="10"/>
                    </a:cxn>
                    <a:cxn ang="0">
                      <a:pos x="0" y="10"/>
                    </a:cxn>
                    <a:cxn ang="0">
                      <a:pos x="0" y="10"/>
                    </a:cxn>
                    <a:cxn ang="0">
                      <a:pos x="0" y="10"/>
                    </a:cxn>
                    <a:cxn ang="0">
                      <a:pos x="0" y="10"/>
                    </a:cxn>
                    <a:cxn ang="0">
                      <a:pos x="0" y="10"/>
                    </a:cxn>
                    <a:cxn ang="0">
                      <a:pos x="0"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6" y="10"/>
                    </a:cxn>
                    <a:cxn ang="0">
                      <a:pos x="0" y="7"/>
                    </a:cxn>
                  </a:cxnLst>
                  <a:rect l="0" t="0" r="r" b="b"/>
                  <a:pathLst>
                    <a:path w="6" h="10">
                      <a:moveTo>
                        <a:pt x="0" y="7"/>
                      </a:moveTo>
                      <a:lnTo>
                        <a:pt x="6" y="10"/>
                      </a:lnTo>
                      <a:lnTo>
                        <a:pt x="6" y="0"/>
                      </a:lnTo>
                      <a:lnTo>
                        <a:pt x="3" y="0"/>
                      </a:lnTo>
                      <a:lnTo>
                        <a:pt x="0" y="7"/>
                      </a:lnTo>
                      <a:lnTo>
                        <a:pt x="0" y="7"/>
                      </a:lnTo>
                      <a:lnTo>
                        <a:pt x="0" y="7"/>
                      </a:lnTo>
                      <a:lnTo>
                        <a:pt x="0" y="7"/>
                      </a:lnTo>
                      <a:lnTo>
                        <a:pt x="0" y="10"/>
                      </a:lnTo>
                      <a:lnTo>
                        <a:pt x="0" y="10"/>
                      </a:lnTo>
                      <a:lnTo>
                        <a:pt x="0" y="10"/>
                      </a:lnTo>
                      <a:lnTo>
                        <a:pt x="0" y="10"/>
                      </a:lnTo>
                      <a:lnTo>
                        <a:pt x="0" y="10"/>
                      </a:lnTo>
                      <a:lnTo>
                        <a:pt x="0" y="10"/>
                      </a:lnTo>
                      <a:lnTo>
                        <a:pt x="0" y="10"/>
                      </a:lnTo>
                      <a:lnTo>
                        <a:pt x="0" y="10"/>
                      </a:lnTo>
                      <a:lnTo>
                        <a:pt x="0" y="10"/>
                      </a:lnTo>
                      <a:lnTo>
                        <a:pt x="0" y="10"/>
                      </a:lnTo>
                      <a:lnTo>
                        <a:pt x="0"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6" y="10"/>
                      </a:lnTo>
                      <a:lnTo>
                        <a:pt x="0" y="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26" name="Freeform 203"/>
                <p:cNvSpPr>
                  <a:spLocks/>
                </p:cNvSpPr>
                <p:nvPr/>
              </p:nvSpPr>
              <p:spPr bwMode="auto">
                <a:xfrm>
                  <a:off x="7747001" y="3598868"/>
                  <a:ext cx="9525" cy="14288"/>
                </a:xfrm>
                <a:custGeom>
                  <a:avLst/>
                  <a:gdLst/>
                  <a:ahLst/>
                  <a:cxnLst>
                    <a:cxn ang="0">
                      <a:pos x="0" y="6"/>
                    </a:cxn>
                    <a:cxn ang="0">
                      <a:pos x="3" y="6"/>
                    </a:cxn>
                    <a:cxn ang="0">
                      <a:pos x="6" y="3"/>
                    </a:cxn>
                    <a:cxn ang="0">
                      <a:pos x="0" y="0"/>
                    </a:cxn>
                    <a:cxn ang="0">
                      <a:pos x="0" y="6"/>
                    </a:cxn>
                    <a:cxn ang="0">
                      <a:pos x="0" y="6"/>
                    </a:cxn>
                    <a:cxn ang="0">
                      <a:pos x="0" y="6"/>
                    </a:cxn>
                    <a:cxn ang="0">
                      <a:pos x="0" y="6"/>
                    </a:cxn>
                    <a:cxn ang="0">
                      <a:pos x="0" y="6"/>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6"/>
                    </a:cxn>
                    <a:cxn ang="0">
                      <a:pos x="0" y="6"/>
                    </a:cxn>
                  </a:cxnLst>
                  <a:rect l="0" t="0" r="r" b="b"/>
                  <a:pathLst>
                    <a:path w="6" h="9">
                      <a:moveTo>
                        <a:pt x="0" y="6"/>
                      </a:moveTo>
                      <a:lnTo>
                        <a:pt x="3" y="6"/>
                      </a:lnTo>
                      <a:lnTo>
                        <a:pt x="6" y="3"/>
                      </a:lnTo>
                      <a:lnTo>
                        <a:pt x="0" y="0"/>
                      </a:lnTo>
                      <a:lnTo>
                        <a:pt x="0" y="6"/>
                      </a:lnTo>
                      <a:lnTo>
                        <a:pt x="0" y="6"/>
                      </a:lnTo>
                      <a:lnTo>
                        <a:pt x="0" y="6"/>
                      </a:lnTo>
                      <a:lnTo>
                        <a:pt x="0" y="6"/>
                      </a:lnTo>
                      <a:lnTo>
                        <a:pt x="0" y="6"/>
                      </a:lnTo>
                      <a:lnTo>
                        <a:pt x="0" y="9"/>
                      </a:lnTo>
                      <a:lnTo>
                        <a:pt x="0" y="9"/>
                      </a:lnTo>
                      <a:lnTo>
                        <a:pt x="0" y="9"/>
                      </a:lnTo>
                      <a:lnTo>
                        <a:pt x="0" y="9"/>
                      </a:lnTo>
                      <a:lnTo>
                        <a:pt x="0" y="9"/>
                      </a:lnTo>
                      <a:lnTo>
                        <a:pt x="0" y="9"/>
                      </a:lnTo>
                      <a:lnTo>
                        <a:pt x="0" y="9"/>
                      </a:lnTo>
                      <a:lnTo>
                        <a:pt x="0" y="9"/>
                      </a:lnTo>
                      <a:lnTo>
                        <a:pt x="0" y="9"/>
                      </a:lnTo>
                      <a:lnTo>
                        <a:pt x="0" y="9"/>
                      </a:lnTo>
                      <a:lnTo>
                        <a:pt x="0"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6"/>
                      </a:lnTo>
                      <a:lnTo>
                        <a:pt x="0" y="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27" name="Freeform 204"/>
                <p:cNvSpPr>
                  <a:spLocks/>
                </p:cNvSpPr>
                <p:nvPr/>
              </p:nvSpPr>
              <p:spPr bwMode="auto">
                <a:xfrm>
                  <a:off x="7747001" y="3608393"/>
                  <a:ext cx="4763" cy="9525"/>
                </a:xfrm>
                <a:custGeom>
                  <a:avLst/>
                  <a:gdLst/>
                  <a:ahLst/>
                  <a:cxnLst>
                    <a:cxn ang="0">
                      <a:pos x="3" y="6"/>
                    </a:cxn>
                    <a:cxn ang="0">
                      <a:pos x="3" y="6"/>
                    </a:cxn>
                    <a:cxn ang="0">
                      <a:pos x="3" y="0"/>
                    </a:cxn>
                    <a:cxn ang="0">
                      <a:pos x="0" y="0"/>
                    </a:cxn>
                    <a:cxn ang="0">
                      <a:pos x="0" y="6"/>
                    </a:cxn>
                    <a:cxn ang="0">
                      <a:pos x="3"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Lst>
                  <a:rect l="0" t="0" r="r" b="b"/>
                  <a:pathLst>
                    <a:path w="3" h="6">
                      <a:moveTo>
                        <a:pt x="3" y="6"/>
                      </a:moveTo>
                      <a:lnTo>
                        <a:pt x="3" y="6"/>
                      </a:lnTo>
                      <a:lnTo>
                        <a:pt x="3" y="0"/>
                      </a:lnTo>
                      <a:lnTo>
                        <a:pt x="0" y="0"/>
                      </a:lnTo>
                      <a:lnTo>
                        <a:pt x="0" y="6"/>
                      </a:lnTo>
                      <a:lnTo>
                        <a:pt x="3"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grpSp>
          <p:grpSp>
            <p:nvGrpSpPr>
              <p:cNvPr id="77" name="Group 406"/>
              <p:cNvGrpSpPr>
                <a:grpSpLocks/>
              </p:cNvGrpSpPr>
              <p:nvPr/>
            </p:nvGrpSpPr>
            <p:grpSpPr bwMode="auto">
              <a:xfrm>
                <a:off x="7687496" y="3813260"/>
                <a:ext cx="719215" cy="176216"/>
                <a:chOff x="4842" y="2402"/>
                <a:chExt cx="453" cy="111"/>
              </a:xfrm>
            </p:grpSpPr>
            <p:sp>
              <p:nvSpPr>
                <p:cNvPr id="452" name="Freeform 206"/>
                <p:cNvSpPr>
                  <a:spLocks/>
                </p:cNvSpPr>
                <p:nvPr/>
              </p:nvSpPr>
              <p:spPr bwMode="auto">
                <a:xfrm>
                  <a:off x="4880" y="2456"/>
                  <a:ext cx="3" cy="6"/>
                </a:xfrm>
                <a:custGeom>
                  <a:avLst/>
                  <a:gdLst/>
                  <a:ahLst/>
                  <a:cxnLst>
                    <a:cxn ang="0">
                      <a:pos x="3" y="3"/>
                    </a:cxn>
                    <a:cxn ang="0">
                      <a:pos x="3" y="3"/>
                    </a:cxn>
                    <a:cxn ang="0">
                      <a:pos x="3" y="0"/>
                    </a:cxn>
                    <a:cxn ang="0">
                      <a:pos x="0" y="0"/>
                    </a:cxn>
                    <a:cxn ang="0">
                      <a:pos x="0" y="3"/>
                    </a:cxn>
                    <a:cxn ang="0">
                      <a:pos x="3" y="3"/>
                    </a:cxn>
                    <a:cxn ang="0">
                      <a:pos x="0" y="3"/>
                    </a:cxn>
                    <a:cxn ang="0">
                      <a:pos x="0" y="3"/>
                    </a:cxn>
                    <a:cxn ang="0">
                      <a:pos x="0" y="3"/>
                    </a:cxn>
                    <a:cxn ang="0">
                      <a:pos x="0" y="3"/>
                    </a:cxn>
                    <a:cxn ang="0">
                      <a:pos x="0" y="3"/>
                    </a:cxn>
                    <a:cxn ang="0">
                      <a:pos x="0" y="3"/>
                    </a:cxn>
                    <a:cxn ang="0">
                      <a:pos x="0" y="3"/>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3" y="6"/>
                    </a:cxn>
                    <a:cxn ang="0">
                      <a:pos x="3" y="6"/>
                    </a:cxn>
                    <a:cxn ang="0">
                      <a:pos x="3" y="6"/>
                    </a:cxn>
                    <a:cxn ang="0">
                      <a:pos x="3" y="6"/>
                    </a:cxn>
                    <a:cxn ang="0">
                      <a:pos x="3" y="6"/>
                    </a:cxn>
                    <a:cxn ang="0">
                      <a:pos x="3" y="6"/>
                    </a:cxn>
                    <a:cxn ang="0">
                      <a:pos x="3" y="6"/>
                    </a:cxn>
                    <a:cxn ang="0">
                      <a:pos x="3" y="6"/>
                    </a:cxn>
                    <a:cxn ang="0">
                      <a:pos x="3" y="3"/>
                    </a:cxn>
                    <a:cxn ang="0">
                      <a:pos x="3" y="3"/>
                    </a:cxn>
                    <a:cxn ang="0">
                      <a:pos x="3" y="3"/>
                    </a:cxn>
                    <a:cxn ang="0">
                      <a:pos x="3" y="3"/>
                    </a:cxn>
                  </a:cxnLst>
                  <a:rect l="0" t="0" r="r" b="b"/>
                  <a:pathLst>
                    <a:path w="3" h="6">
                      <a:moveTo>
                        <a:pt x="3" y="3"/>
                      </a:moveTo>
                      <a:lnTo>
                        <a:pt x="3" y="3"/>
                      </a:lnTo>
                      <a:lnTo>
                        <a:pt x="3" y="0"/>
                      </a:lnTo>
                      <a:lnTo>
                        <a:pt x="0" y="0"/>
                      </a:lnTo>
                      <a:lnTo>
                        <a:pt x="0" y="3"/>
                      </a:lnTo>
                      <a:lnTo>
                        <a:pt x="3" y="3"/>
                      </a:lnTo>
                      <a:lnTo>
                        <a:pt x="0" y="3"/>
                      </a:lnTo>
                      <a:lnTo>
                        <a:pt x="0" y="3"/>
                      </a:lnTo>
                      <a:lnTo>
                        <a:pt x="0" y="3"/>
                      </a:lnTo>
                      <a:lnTo>
                        <a:pt x="0" y="3"/>
                      </a:lnTo>
                      <a:lnTo>
                        <a:pt x="0" y="3"/>
                      </a:lnTo>
                      <a:lnTo>
                        <a:pt x="0" y="3"/>
                      </a:lnTo>
                      <a:lnTo>
                        <a:pt x="0" y="3"/>
                      </a:lnTo>
                      <a:lnTo>
                        <a:pt x="0" y="6"/>
                      </a:lnTo>
                      <a:lnTo>
                        <a:pt x="0" y="6"/>
                      </a:lnTo>
                      <a:lnTo>
                        <a:pt x="0" y="6"/>
                      </a:lnTo>
                      <a:lnTo>
                        <a:pt x="0" y="6"/>
                      </a:lnTo>
                      <a:lnTo>
                        <a:pt x="0" y="6"/>
                      </a:lnTo>
                      <a:lnTo>
                        <a:pt x="0" y="6"/>
                      </a:lnTo>
                      <a:lnTo>
                        <a:pt x="0" y="6"/>
                      </a:lnTo>
                      <a:lnTo>
                        <a:pt x="0" y="6"/>
                      </a:lnTo>
                      <a:lnTo>
                        <a:pt x="0" y="6"/>
                      </a:lnTo>
                      <a:lnTo>
                        <a:pt x="0" y="6"/>
                      </a:lnTo>
                      <a:lnTo>
                        <a:pt x="3" y="6"/>
                      </a:lnTo>
                      <a:lnTo>
                        <a:pt x="3" y="6"/>
                      </a:lnTo>
                      <a:lnTo>
                        <a:pt x="3" y="6"/>
                      </a:lnTo>
                      <a:lnTo>
                        <a:pt x="3" y="6"/>
                      </a:lnTo>
                      <a:lnTo>
                        <a:pt x="3" y="6"/>
                      </a:lnTo>
                      <a:lnTo>
                        <a:pt x="3" y="6"/>
                      </a:lnTo>
                      <a:lnTo>
                        <a:pt x="3" y="6"/>
                      </a:lnTo>
                      <a:lnTo>
                        <a:pt x="3" y="6"/>
                      </a:lnTo>
                      <a:lnTo>
                        <a:pt x="3" y="3"/>
                      </a:lnTo>
                      <a:lnTo>
                        <a:pt x="3" y="3"/>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53" name="Freeform 207"/>
                <p:cNvSpPr>
                  <a:spLocks/>
                </p:cNvSpPr>
                <p:nvPr/>
              </p:nvSpPr>
              <p:spPr bwMode="auto">
                <a:xfrm>
                  <a:off x="4877" y="2459"/>
                  <a:ext cx="6" cy="7"/>
                </a:xfrm>
                <a:custGeom>
                  <a:avLst/>
                  <a:gdLst/>
                  <a:ahLst/>
                  <a:cxnLst>
                    <a:cxn ang="0">
                      <a:pos x="0" y="3"/>
                    </a:cxn>
                    <a:cxn ang="0">
                      <a:pos x="6" y="7"/>
                    </a:cxn>
                    <a:cxn ang="0">
                      <a:pos x="6" y="0"/>
                    </a:cxn>
                    <a:cxn ang="0">
                      <a:pos x="3" y="0"/>
                    </a:cxn>
                    <a:cxn ang="0">
                      <a:pos x="0" y="3"/>
                    </a:cxn>
                    <a:cxn ang="0">
                      <a:pos x="0" y="3"/>
                    </a:cxn>
                    <a:cxn ang="0">
                      <a:pos x="0" y="3"/>
                    </a:cxn>
                    <a:cxn ang="0">
                      <a:pos x="0" y="3"/>
                    </a:cxn>
                    <a:cxn ang="0">
                      <a:pos x="0" y="7"/>
                    </a:cxn>
                    <a:cxn ang="0">
                      <a:pos x="0" y="7"/>
                    </a:cxn>
                    <a:cxn ang="0">
                      <a:pos x="0" y="7"/>
                    </a:cxn>
                    <a:cxn ang="0">
                      <a:pos x="0" y="7"/>
                    </a:cxn>
                    <a:cxn ang="0">
                      <a:pos x="0"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6" y="7"/>
                    </a:cxn>
                    <a:cxn ang="0">
                      <a:pos x="6" y="7"/>
                    </a:cxn>
                    <a:cxn ang="0">
                      <a:pos x="6" y="7"/>
                    </a:cxn>
                    <a:cxn ang="0">
                      <a:pos x="6" y="7"/>
                    </a:cxn>
                    <a:cxn ang="0">
                      <a:pos x="6" y="7"/>
                    </a:cxn>
                    <a:cxn ang="0">
                      <a:pos x="6" y="7"/>
                    </a:cxn>
                    <a:cxn ang="0">
                      <a:pos x="6" y="7"/>
                    </a:cxn>
                    <a:cxn ang="0">
                      <a:pos x="6" y="7"/>
                    </a:cxn>
                    <a:cxn ang="0">
                      <a:pos x="0" y="3"/>
                    </a:cxn>
                  </a:cxnLst>
                  <a:rect l="0" t="0" r="r" b="b"/>
                  <a:pathLst>
                    <a:path w="6" h="7">
                      <a:moveTo>
                        <a:pt x="0" y="3"/>
                      </a:moveTo>
                      <a:lnTo>
                        <a:pt x="6" y="7"/>
                      </a:lnTo>
                      <a:lnTo>
                        <a:pt x="6" y="0"/>
                      </a:lnTo>
                      <a:lnTo>
                        <a:pt x="3" y="0"/>
                      </a:lnTo>
                      <a:lnTo>
                        <a:pt x="0" y="3"/>
                      </a:lnTo>
                      <a:lnTo>
                        <a:pt x="0" y="3"/>
                      </a:lnTo>
                      <a:lnTo>
                        <a:pt x="0" y="3"/>
                      </a:lnTo>
                      <a:lnTo>
                        <a:pt x="0" y="3"/>
                      </a:lnTo>
                      <a:lnTo>
                        <a:pt x="0" y="7"/>
                      </a:lnTo>
                      <a:lnTo>
                        <a:pt x="0" y="7"/>
                      </a:lnTo>
                      <a:lnTo>
                        <a:pt x="0" y="7"/>
                      </a:lnTo>
                      <a:lnTo>
                        <a:pt x="0" y="7"/>
                      </a:lnTo>
                      <a:lnTo>
                        <a:pt x="0"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6" y="7"/>
                      </a:lnTo>
                      <a:lnTo>
                        <a:pt x="6" y="7"/>
                      </a:lnTo>
                      <a:lnTo>
                        <a:pt x="6" y="7"/>
                      </a:lnTo>
                      <a:lnTo>
                        <a:pt x="6" y="7"/>
                      </a:lnTo>
                      <a:lnTo>
                        <a:pt x="6" y="7"/>
                      </a:lnTo>
                      <a:lnTo>
                        <a:pt x="6" y="7"/>
                      </a:lnTo>
                      <a:lnTo>
                        <a:pt x="6" y="7"/>
                      </a:lnTo>
                      <a:lnTo>
                        <a:pt x="6" y="7"/>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54" name="Freeform 208"/>
                <p:cNvSpPr>
                  <a:spLocks/>
                </p:cNvSpPr>
                <p:nvPr/>
              </p:nvSpPr>
              <p:spPr bwMode="auto">
                <a:xfrm>
                  <a:off x="4877" y="2462"/>
                  <a:ext cx="6" cy="7"/>
                </a:xfrm>
                <a:custGeom>
                  <a:avLst/>
                  <a:gdLst/>
                  <a:ahLst/>
                  <a:cxnLst>
                    <a:cxn ang="0">
                      <a:pos x="0" y="7"/>
                    </a:cxn>
                    <a:cxn ang="0">
                      <a:pos x="6" y="7"/>
                    </a:cxn>
                    <a:cxn ang="0">
                      <a:pos x="6" y="4"/>
                    </a:cxn>
                    <a:cxn ang="0">
                      <a:pos x="0" y="0"/>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6" y="7"/>
                    </a:cxn>
                    <a:cxn ang="0">
                      <a:pos x="6" y="7"/>
                    </a:cxn>
                    <a:cxn ang="0">
                      <a:pos x="6" y="7"/>
                    </a:cxn>
                    <a:cxn ang="0">
                      <a:pos x="6" y="7"/>
                    </a:cxn>
                    <a:cxn ang="0">
                      <a:pos x="6" y="7"/>
                    </a:cxn>
                    <a:cxn ang="0">
                      <a:pos x="0" y="7"/>
                    </a:cxn>
                  </a:cxnLst>
                  <a:rect l="0" t="0" r="r" b="b"/>
                  <a:pathLst>
                    <a:path w="6" h="7">
                      <a:moveTo>
                        <a:pt x="0" y="7"/>
                      </a:moveTo>
                      <a:lnTo>
                        <a:pt x="6" y="7"/>
                      </a:lnTo>
                      <a:lnTo>
                        <a:pt x="6" y="4"/>
                      </a:lnTo>
                      <a:lnTo>
                        <a:pt x="0" y="0"/>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6" y="7"/>
                      </a:lnTo>
                      <a:lnTo>
                        <a:pt x="6" y="7"/>
                      </a:lnTo>
                      <a:lnTo>
                        <a:pt x="6" y="7"/>
                      </a:lnTo>
                      <a:lnTo>
                        <a:pt x="6" y="7"/>
                      </a:lnTo>
                      <a:lnTo>
                        <a:pt x="6" y="7"/>
                      </a:lnTo>
                      <a:lnTo>
                        <a:pt x="0" y="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55" name="Freeform 209"/>
                <p:cNvSpPr>
                  <a:spLocks/>
                </p:cNvSpPr>
                <p:nvPr/>
              </p:nvSpPr>
              <p:spPr bwMode="auto">
                <a:xfrm>
                  <a:off x="4877" y="2469"/>
                  <a:ext cx="6" cy="3"/>
                </a:xfrm>
                <a:custGeom>
                  <a:avLst/>
                  <a:gdLst/>
                  <a:ahLst/>
                  <a:cxnLst>
                    <a:cxn ang="0">
                      <a:pos x="0" y="3"/>
                    </a:cxn>
                    <a:cxn ang="0">
                      <a:pos x="6" y="3"/>
                    </a:cxn>
                    <a:cxn ang="0">
                      <a:pos x="6" y="0"/>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6" y="3"/>
                    </a:cxn>
                    <a:cxn ang="0">
                      <a:pos x="6" y="3"/>
                    </a:cxn>
                    <a:cxn ang="0">
                      <a:pos x="6" y="3"/>
                    </a:cxn>
                    <a:cxn ang="0">
                      <a:pos x="6" y="3"/>
                    </a:cxn>
                    <a:cxn ang="0">
                      <a:pos x="6" y="3"/>
                    </a:cxn>
                    <a:cxn ang="0">
                      <a:pos x="6" y="3"/>
                    </a:cxn>
                    <a:cxn ang="0">
                      <a:pos x="0" y="3"/>
                    </a:cxn>
                  </a:cxnLst>
                  <a:rect l="0" t="0" r="r" b="b"/>
                  <a:pathLst>
                    <a:path w="6" h="3">
                      <a:moveTo>
                        <a:pt x="0" y="3"/>
                      </a:moveTo>
                      <a:lnTo>
                        <a:pt x="6" y="3"/>
                      </a:lnTo>
                      <a:lnTo>
                        <a:pt x="6" y="0"/>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6" y="3"/>
                      </a:lnTo>
                      <a:lnTo>
                        <a:pt x="6" y="3"/>
                      </a:lnTo>
                      <a:lnTo>
                        <a:pt x="6" y="3"/>
                      </a:lnTo>
                      <a:lnTo>
                        <a:pt x="6" y="3"/>
                      </a:lnTo>
                      <a:lnTo>
                        <a:pt x="6" y="3"/>
                      </a:lnTo>
                      <a:lnTo>
                        <a:pt x="6"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56" name="Freeform 210"/>
                <p:cNvSpPr>
                  <a:spLocks/>
                </p:cNvSpPr>
                <p:nvPr/>
              </p:nvSpPr>
              <p:spPr bwMode="auto">
                <a:xfrm>
                  <a:off x="4877" y="2472"/>
                  <a:ext cx="6" cy="6"/>
                </a:xfrm>
                <a:custGeom>
                  <a:avLst/>
                  <a:gdLst/>
                  <a:ahLst/>
                  <a:cxnLst>
                    <a:cxn ang="0">
                      <a:pos x="3" y="3"/>
                    </a:cxn>
                    <a:cxn ang="0">
                      <a:pos x="6" y="3"/>
                    </a:cxn>
                    <a:cxn ang="0">
                      <a:pos x="6" y="0"/>
                    </a:cxn>
                    <a:cxn ang="0">
                      <a:pos x="0" y="0"/>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6"/>
                    </a:cxn>
                    <a:cxn ang="0">
                      <a:pos x="3" y="6"/>
                    </a:cxn>
                    <a:cxn ang="0">
                      <a:pos x="3" y="6"/>
                    </a:cxn>
                    <a:cxn ang="0">
                      <a:pos x="3" y="6"/>
                    </a:cxn>
                    <a:cxn ang="0">
                      <a:pos x="3" y="3"/>
                    </a:cxn>
                    <a:cxn ang="0">
                      <a:pos x="6" y="3"/>
                    </a:cxn>
                    <a:cxn ang="0">
                      <a:pos x="6" y="3"/>
                    </a:cxn>
                    <a:cxn ang="0">
                      <a:pos x="6" y="3"/>
                    </a:cxn>
                    <a:cxn ang="0">
                      <a:pos x="6" y="3"/>
                    </a:cxn>
                    <a:cxn ang="0">
                      <a:pos x="6" y="3"/>
                    </a:cxn>
                    <a:cxn ang="0">
                      <a:pos x="6" y="3"/>
                    </a:cxn>
                    <a:cxn ang="0">
                      <a:pos x="6" y="3"/>
                    </a:cxn>
                    <a:cxn ang="0">
                      <a:pos x="6" y="3"/>
                    </a:cxn>
                    <a:cxn ang="0">
                      <a:pos x="6" y="3"/>
                    </a:cxn>
                    <a:cxn ang="0">
                      <a:pos x="6" y="3"/>
                    </a:cxn>
                    <a:cxn ang="0">
                      <a:pos x="6" y="3"/>
                    </a:cxn>
                    <a:cxn ang="0">
                      <a:pos x="6" y="3"/>
                    </a:cxn>
                    <a:cxn ang="0">
                      <a:pos x="6" y="3"/>
                    </a:cxn>
                    <a:cxn ang="0">
                      <a:pos x="3" y="3"/>
                    </a:cxn>
                  </a:cxnLst>
                  <a:rect l="0" t="0" r="r" b="b"/>
                  <a:pathLst>
                    <a:path w="6" h="6">
                      <a:moveTo>
                        <a:pt x="3" y="3"/>
                      </a:moveTo>
                      <a:lnTo>
                        <a:pt x="6" y="3"/>
                      </a:lnTo>
                      <a:lnTo>
                        <a:pt x="6" y="0"/>
                      </a:lnTo>
                      <a:lnTo>
                        <a:pt x="0" y="0"/>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6"/>
                      </a:lnTo>
                      <a:lnTo>
                        <a:pt x="3" y="6"/>
                      </a:lnTo>
                      <a:lnTo>
                        <a:pt x="3" y="6"/>
                      </a:lnTo>
                      <a:lnTo>
                        <a:pt x="3" y="6"/>
                      </a:lnTo>
                      <a:lnTo>
                        <a:pt x="3"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57" name="Freeform 211"/>
                <p:cNvSpPr>
                  <a:spLocks/>
                </p:cNvSpPr>
                <p:nvPr/>
              </p:nvSpPr>
              <p:spPr bwMode="auto">
                <a:xfrm>
                  <a:off x="4880" y="2475"/>
                  <a:ext cx="3" cy="6"/>
                </a:xfrm>
                <a:custGeom>
                  <a:avLst/>
                  <a:gdLst/>
                  <a:ahLst/>
                  <a:cxnLst>
                    <a:cxn ang="0">
                      <a:pos x="3" y="3"/>
                    </a:cxn>
                    <a:cxn ang="0">
                      <a:pos x="3" y="3"/>
                    </a:cxn>
                    <a:cxn ang="0">
                      <a:pos x="3" y="0"/>
                    </a:cxn>
                    <a:cxn ang="0">
                      <a:pos x="0" y="0"/>
                    </a:cxn>
                    <a:cxn ang="0">
                      <a:pos x="0" y="3"/>
                    </a:cxn>
                    <a:cxn ang="0">
                      <a:pos x="3" y="3"/>
                    </a:cxn>
                    <a:cxn ang="0">
                      <a:pos x="0" y="3"/>
                    </a:cxn>
                    <a:cxn ang="0">
                      <a:pos x="0" y="3"/>
                    </a:cxn>
                    <a:cxn ang="0">
                      <a:pos x="0" y="3"/>
                    </a:cxn>
                    <a:cxn ang="0">
                      <a:pos x="0" y="3"/>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3" y="6"/>
                    </a:cxn>
                    <a:cxn ang="0">
                      <a:pos x="3" y="6"/>
                    </a:cxn>
                    <a:cxn ang="0">
                      <a:pos x="3" y="6"/>
                    </a:cxn>
                    <a:cxn ang="0">
                      <a:pos x="3" y="6"/>
                    </a:cxn>
                    <a:cxn ang="0">
                      <a:pos x="3" y="6"/>
                    </a:cxn>
                    <a:cxn ang="0">
                      <a:pos x="3" y="6"/>
                    </a:cxn>
                    <a:cxn ang="0">
                      <a:pos x="3" y="6"/>
                    </a:cxn>
                    <a:cxn ang="0">
                      <a:pos x="3" y="3"/>
                    </a:cxn>
                    <a:cxn ang="0">
                      <a:pos x="3" y="3"/>
                    </a:cxn>
                    <a:cxn ang="0">
                      <a:pos x="3" y="3"/>
                    </a:cxn>
                    <a:cxn ang="0">
                      <a:pos x="3" y="3"/>
                    </a:cxn>
                    <a:cxn ang="0">
                      <a:pos x="3" y="3"/>
                    </a:cxn>
                    <a:cxn ang="0">
                      <a:pos x="3" y="3"/>
                    </a:cxn>
                    <a:cxn ang="0">
                      <a:pos x="3" y="3"/>
                    </a:cxn>
                    <a:cxn ang="0">
                      <a:pos x="3" y="3"/>
                    </a:cxn>
                  </a:cxnLst>
                  <a:rect l="0" t="0" r="r" b="b"/>
                  <a:pathLst>
                    <a:path w="3" h="6">
                      <a:moveTo>
                        <a:pt x="3" y="3"/>
                      </a:moveTo>
                      <a:lnTo>
                        <a:pt x="3" y="3"/>
                      </a:lnTo>
                      <a:lnTo>
                        <a:pt x="3" y="0"/>
                      </a:lnTo>
                      <a:lnTo>
                        <a:pt x="0" y="0"/>
                      </a:lnTo>
                      <a:lnTo>
                        <a:pt x="0" y="3"/>
                      </a:lnTo>
                      <a:lnTo>
                        <a:pt x="3" y="3"/>
                      </a:lnTo>
                      <a:lnTo>
                        <a:pt x="0" y="3"/>
                      </a:lnTo>
                      <a:lnTo>
                        <a:pt x="0" y="3"/>
                      </a:lnTo>
                      <a:lnTo>
                        <a:pt x="0" y="3"/>
                      </a:lnTo>
                      <a:lnTo>
                        <a:pt x="0" y="3"/>
                      </a:lnTo>
                      <a:lnTo>
                        <a:pt x="0" y="6"/>
                      </a:lnTo>
                      <a:lnTo>
                        <a:pt x="0" y="6"/>
                      </a:lnTo>
                      <a:lnTo>
                        <a:pt x="0" y="6"/>
                      </a:lnTo>
                      <a:lnTo>
                        <a:pt x="0" y="6"/>
                      </a:lnTo>
                      <a:lnTo>
                        <a:pt x="0" y="6"/>
                      </a:lnTo>
                      <a:lnTo>
                        <a:pt x="0" y="6"/>
                      </a:lnTo>
                      <a:lnTo>
                        <a:pt x="0" y="6"/>
                      </a:lnTo>
                      <a:lnTo>
                        <a:pt x="0" y="6"/>
                      </a:lnTo>
                      <a:lnTo>
                        <a:pt x="0" y="6"/>
                      </a:lnTo>
                      <a:lnTo>
                        <a:pt x="0" y="6"/>
                      </a:lnTo>
                      <a:lnTo>
                        <a:pt x="3" y="6"/>
                      </a:lnTo>
                      <a:lnTo>
                        <a:pt x="3" y="6"/>
                      </a:lnTo>
                      <a:lnTo>
                        <a:pt x="3" y="6"/>
                      </a:lnTo>
                      <a:lnTo>
                        <a:pt x="3" y="6"/>
                      </a:lnTo>
                      <a:lnTo>
                        <a:pt x="3" y="6"/>
                      </a:lnTo>
                      <a:lnTo>
                        <a:pt x="3" y="6"/>
                      </a:lnTo>
                      <a:lnTo>
                        <a:pt x="3" y="6"/>
                      </a:lnTo>
                      <a:lnTo>
                        <a:pt x="3" y="3"/>
                      </a:lnTo>
                      <a:lnTo>
                        <a:pt x="3" y="3"/>
                      </a:lnTo>
                      <a:lnTo>
                        <a:pt x="3" y="3"/>
                      </a:lnTo>
                      <a:lnTo>
                        <a:pt x="3" y="3"/>
                      </a:lnTo>
                      <a:lnTo>
                        <a:pt x="3" y="3"/>
                      </a:lnTo>
                      <a:lnTo>
                        <a:pt x="3" y="3"/>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58" name="Freeform 212"/>
                <p:cNvSpPr>
                  <a:spLocks/>
                </p:cNvSpPr>
                <p:nvPr/>
              </p:nvSpPr>
              <p:spPr bwMode="auto">
                <a:xfrm>
                  <a:off x="4880" y="2478"/>
                  <a:ext cx="3" cy="7"/>
                </a:xfrm>
                <a:custGeom>
                  <a:avLst/>
                  <a:gdLst/>
                  <a:ahLst/>
                  <a:cxnLst>
                    <a:cxn ang="0">
                      <a:pos x="3" y="7"/>
                    </a:cxn>
                    <a:cxn ang="0">
                      <a:pos x="3" y="3"/>
                    </a:cxn>
                    <a:cxn ang="0">
                      <a:pos x="3" y="0"/>
                    </a:cxn>
                    <a:cxn ang="0">
                      <a:pos x="0" y="0"/>
                    </a:cxn>
                    <a:cxn ang="0">
                      <a:pos x="0" y="7"/>
                    </a:cxn>
                    <a:cxn ang="0">
                      <a:pos x="3"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3"/>
                    </a:cxn>
                    <a:cxn ang="0">
                      <a:pos x="3" y="7"/>
                    </a:cxn>
                  </a:cxnLst>
                  <a:rect l="0" t="0" r="r" b="b"/>
                  <a:pathLst>
                    <a:path w="3" h="7">
                      <a:moveTo>
                        <a:pt x="3" y="7"/>
                      </a:moveTo>
                      <a:lnTo>
                        <a:pt x="3" y="3"/>
                      </a:lnTo>
                      <a:lnTo>
                        <a:pt x="3" y="0"/>
                      </a:lnTo>
                      <a:lnTo>
                        <a:pt x="0" y="0"/>
                      </a:lnTo>
                      <a:lnTo>
                        <a:pt x="0" y="7"/>
                      </a:lnTo>
                      <a:lnTo>
                        <a:pt x="3"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3"/>
                      </a:lnTo>
                      <a:lnTo>
                        <a:pt x="3" y="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59" name="Freeform 213"/>
                <p:cNvSpPr>
                  <a:spLocks/>
                </p:cNvSpPr>
                <p:nvPr/>
              </p:nvSpPr>
              <p:spPr bwMode="auto">
                <a:xfrm>
                  <a:off x="4880" y="2485"/>
                  <a:ext cx="3" cy="6"/>
                </a:xfrm>
                <a:custGeom>
                  <a:avLst/>
                  <a:gdLst/>
                  <a:ahLst/>
                  <a:cxnLst>
                    <a:cxn ang="0">
                      <a:pos x="0" y="3"/>
                    </a:cxn>
                    <a:cxn ang="0">
                      <a:pos x="3" y="3"/>
                    </a:cxn>
                    <a:cxn ang="0">
                      <a:pos x="3" y="0"/>
                    </a:cxn>
                    <a:cxn ang="0">
                      <a:pos x="0" y="0"/>
                    </a:cxn>
                    <a:cxn ang="0">
                      <a:pos x="0" y="3"/>
                    </a:cxn>
                    <a:cxn ang="0">
                      <a:pos x="0" y="3"/>
                    </a:cxn>
                    <a:cxn ang="0">
                      <a:pos x="0" y="3"/>
                    </a:cxn>
                    <a:cxn ang="0">
                      <a:pos x="0" y="3"/>
                    </a:cxn>
                    <a:cxn ang="0">
                      <a:pos x="0" y="3"/>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3"/>
                    </a:cxn>
                    <a:cxn ang="0">
                      <a:pos x="3" y="3"/>
                    </a:cxn>
                    <a:cxn ang="0">
                      <a:pos x="3" y="3"/>
                    </a:cxn>
                    <a:cxn ang="0">
                      <a:pos x="0" y="3"/>
                    </a:cxn>
                  </a:cxnLst>
                  <a:rect l="0" t="0" r="r" b="b"/>
                  <a:pathLst>
                    <a:path w="3" h="6">
                      <a:moveTo>
                        <a:pt x="0" y="3"/>
                      </a:moveTo>
                      <a:lnTo>
                        <a:pt x="3" y="3"/>
                      </a:lnTo>
                      <a:lnTo>
                        <a:pt x="3" y="0"/>
                      </a:lnTo>
                      <a:lnTo>
                        <a:pt x="0" y="0"/>
                      </a:lnTo>
                      <a:lnTo>
                        <a:pt x="0" y="3"/>
                      </a:lnTo>
                      <a:lnTo>
                        <a:pt x="0" y="3"/>
                      </a:lnTo>
                      <a:lnTo>
                        <a:pt x="0" y="3"/>
                      </a:lnTo>
                      <a:lnTo>
                        <a:pt x="0" y="3"/>
                      </a:lnTo>
                      <a:lnTo>
                        <a:pt x="0" y="3"/>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3" y="6"/>
                      </a:lnTo>
                      <a:lnTo>
                        <a:pt x="3" y="6"/>
                      </a:lnTo>
                      <a:lnTo>
                        <a:pt x="3" y="6"/>
                      </a:lnTo>
                      <a:lnTo>
                        <a:pt x="3" y="6"/>
                      </a:lnTo>
                      <a:lnTo>
                        <a:pt x="3" y="6"/>
                      </a:lnTo>
                      <a:lnTo>
                        <a:pt x="3" y="6"/>
                      </a:lnTo>
                      <a:lnTo>
                        <a:pt x="3" y="6"/>
                      </a:lnTo>
                      <a:lnTo>
                        <a:pt x="3" y="6"/>
                      </a:lnTo>
                      <a:lnTo>
                        <a:pt x="3" y="6"/>
                      </a:lnTo>
                      <a:lnTo>
                        <a:pt x="3" y="6"/>
                      </a:lnTo>
                      <a:lnTo>
                        <a:pt x="3" y="6"/>
                      </a:lnTo>
                      <a:lnTo>
                        <a:pt x="3" y="3"/>
                      </a:lnTo>
                      <a:lnTo>
                        <a:pt x="3" y="3"/>
                      </a:lnTo>
                      <a:lnTo>
                        <a:pt x="3"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60" name="Freeform 214"/>
                <p:cNvSpPr>
                  <a:spLocks/>
                </p:cNvSpPr>
                <p:nvPr/>
              </p:nvSpPr>
              <p:spPr bwMode="auto">
                <a:xfrm>
                  <a:off x="4880" y="2488"/>
                  <a:ext cx="3" cy="9"/>
                </a:xfrm>
                <a:custGeom>
                  <a:avLst/>
                  <a:gdLst/>
                  <a:ahLst/>
                  <a:cxnLst>
                    <a:cxn ang="0">
                      <a:pos x="0" y="9"/>
                    </a:cxn>
                    <a:cxn ang="0">
                      <a:pos x="3" y="9"/>
                    </a:cxn>
                    <a:cxn ang="0">
                      <a:pos x="3" y="0"/>
                    </a:cxn>
                    <a:cxn ang="0">
                      <a:pos x="0" y="0"/>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0" y="9"/>
                    </a:cxn>
                  </a:cxnLst>
                  <a:rect l="0" t="0" r="r" b="b"/>
                  <a:pathLst>
                    <a:path w="3" h="9">
                      <a:moveTo>
                        <a:pt x="0" y="9"/>
                      </a:moveTo>
                      <a:lnTo>
                        <a:pt x="3" y="9"/>
                      </a:lnTo>
                      <a:lnTo>
                        <a:pt x="3" y="0"/>
                      </a:lnTo>
                      <a:lnTo>
                        <a:pt x="0" y="0"/>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0"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0" y="9"/>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61" name="Freeform 215"/>
                <p:cNvSpPr>
                  <a:spLocks/>
                </p:cNvSpPr>
                <p:nvPr/>
              </p:nvSpPr>
              <p:spPr bwMode="auto">
                <a:xfrm>
                  <a:off x="4880" y="2497"/>
                  <a:ext cx="3" cy="10"/>
                </a:xfrm>
                <a:custGeom>
                  <a:avLst/>
                  <a:gdLst/>
                  <a:ahLst/>
                  <a:cxnLst>
                    <a:cxn ang="0">
                      <a:pos x="0" y="7"/>
                    </a:cxn>
                    <a:cxn ang="0">
                      <a:pos x="3" y="7"/>
                    </a:cxn>
                    <a:cxn ang="0">
                      <a:pos x="3" y="0"/>
                    </a:cxn>
                    <a:cxn ang="0">
                      <a:pos x="0" y="0"/>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10"/>
                    </a:cxn>
                    <a:cxn ang="0">
                      <a:pos x="0" y="10"/>
                    </a:cxn>
                    <a:cxn ang="0">
                      <a:pos x="0" y="10"/>
                    </a:cxn>
                    <a:cxn ang="0">
                      <a:pos x="0" y="10"/>
                    </a:cxn>
                    <a:cxn ang="0">
                      <a:pos x="0" y="10"/>
                    </a:cxn>
                    <a:cxn ang="0">
                      <a:pos x="3" y="10"/>
                    </a:cxn>
                    <a:cxn ang="0">
                      <a:pos x="3" y="10"/>
                    </a:cxn>
                    <a:cxn ang="0">
                      <a:pos x="3" y="10"/>
                    </a:cxn>
                    <a:cxn ang="0">
                      <a:pos x="3" y="10"/>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0" y="7"/>
                    </a:cxn>
                  </a:cxnLst>
                  <a:rect l="0" t="0" r="r" b="b"/>
                  <a:pathLst>
                    <a:path w="3" h="10">
                      <a:moveTo>
                        <a:pt x="0" y="7"/>
                      </a:moveTo>
                      <a:lnTo>
                        <a:pt x="3" y="7"/>
                      </a:lnTo>
                      <a:lnTo>
                        <a:pt x="3" y="0"/>
                      </a:lnTo>
                      <a:lnTo>
                        <a:pt x="0" y="0"/>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10"/>
                      </a:lnTo>
                      <a:lnTo>
                        <a:pt x="0" y="10"/>
                      </a:lnTo>
                      <a:lnTo>
                        <a:pt x="0" y="10"/>
                      </a:lnTo>
                      <a:lnTo>
                        <a:pt x="0" y="10"/>
                      </a:lnTo>
                      <a:lnTo>
                        <a:pt x="0" y="10"/>
                      </a:lnTo>
                      <a:lnTo>
                        <a:pt x="3" y="10"/>
                      </a:lnTo>
                      <a:lnTo>
                        <a:pt x="3" y="10"/>
                      </a:lnTo>
                      <a:lnTo>
                        <a:pt x="3" y="10"/>
                      </a:lnTo>
                      <a:lnTo>
                        <a:pt x="3" y="10"/>
                      </a:lnTo>
                      <a:lnTo>
                        <a:pt x="3" y="7"/>
                      </a:lnTo>
                      <a:lnTo>
                        <a:pt x="3" y="7"/>
                      </a:lnTo>
                      <a:lnTo>
                        <a:pt x="3" y="7"/>
                      </a:lnTo>
                      <a:lnTo>
                        <a:pt x="3" y="7"/>
                      </a:lnTo>
                      <a:lnTo>
                        <a:pt x="3" y="7"/>
                      </a:lnTo>
                      <a:lnTo>
                        <a:pt x="3" y="7"/>
                      </a:lnTo>
                      <a:lnTo>
                        <a:pt x="3" y="7"/>
                      </a:lnTo>
                      <a:lnTo>
                        <a:pt x="3" y="7"/>
                      </a:lnTo>
                      <a:lnTo>
                        <a:pt x="3" y="7"/>
                      </a:lnTo>
                      <a:lnTo>
                        <a:pt x="3" y="7"/>
                      </a:lnTo>
                      <a:lnTo>
                        <a:pt x="0" y="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62" name="Rectangle 216"/>
                <p:cNvSpPr>
                  <a:spLocks noChangeArrowheads="1"/>
                </p:cNvSpPr>
                <p:nvPr/>
              </p:nvSpPr>
              <p:spPr bwMode="auto">
                <a:xfrm>
                  <a:off x="4880" y="2504"/>
                  <a:ext cx="3" cy="3"/>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63" name="Freeform 217"/>
                <p:cNvSpPr>
                  <a:spLocks/>
                </p:cNvSpPr>
                <p:nvPr/>
              </p:nvSpPr>
              <p:spPr bwMode="auto">
                <a:xfrm>
                  <a:off x="4874" y="2425"/>
                  <a:ext cx="6" cy="31"/>
                </a:xfrm>
                <a:custGeom>
                  <a:avLst/>
                  <a:gdLst/>
                  <a:ahLst/>
                  <a:cxnLst>
                    <a:cxn ang="0">
                      <a:pos x="6" y="31"/>
                    </a:cxn>
                    <a:cxn ang="0">
                      <a:pos x="6" y="31"/>
                    </a:cxn>
                    <a:cxn ang="0">
                      <a:pos x="6" y="28"/>
                    </a:cxn>
                    <a:cxn ang="0">
                      <a:pos x="6" y="25"/>
                    </a:cxn>
                    <a:cxn ang="0">
                      <a:pos x="6" y="22"/>
                    </a:cxn>
                    <a:cxn ang="0">
                      <a:pos x="3" y="19"/>
                    </a:cxn>
                    <a:cxn ang="0">
                      <a:pos x="3" y="15"/>
                    </a:cxn>
                    <a:cxn ang="0">
                      <a:pos x="3" y="12"/>
                    </a:cxn>
                    <a:cxn ang="0">
                      <a:pos x="3" y="9"/>
                    </a:cxn>
                    <a:cxn ang="0">
                      <a:pos x="0" y="6"/>
                    </a:cxn>
                    <a:cxn ang="0">
                      <a:pos x="0" y="3"/>
                    </a:cxn>
                    <a:cxn ang="0">
                      <a:pos x="0" y="0"/>
                    </a:cxn>
                    <a:cxn ang="0">
                      <a:pos x="0" y="0"/>
                    </a:cxn>
                    <a:cxn ang="0">
                      <a:pos x="0" y="0"/>
                    </a:cxn>
                    <a:cxn ang="0">
                      <a:pos x="0" y="0"/>
                    </a:cxn>
                  </a:cxnLst>
                  <a:rect l="0" t="0" r="r" b="b"/>
                  <a:pathLst>
                    <a:path w="6" h="31">
                      <a:moveTo>
                        <a:pt x="6" y="31"/>
                      </a:moveTo>
                      <a:lnTo>
                        <a:pt x="6" y="31"/>
                      </a:lnTo>
                      <a:lnTo>
                        <a:pt x="6" y="28"/>
                      </a:lnTo>
                      <a:lnTo>
                        <a:pt x="6" y="25"/>
                      </a:lnTo>
                      <a:lnTo>
                        <a:pt x="6" y="22"/>
                      </a:lnTo>
                      <a:lnTo>
                        <a:pt x="3" y="19"/>
                      </a:lnTo>
                      <a:lnTo>
                        <a:pt x="3" y="15"/>
                      </a:lnTo>
                      <a:lnTo>
                        <a:pt x="3" y="12"/>
                      </a:lnTo>
                      <a:lnTo>
                        <a:pt x="3" y="9"/>
                      </a:lnTo>
                      <a:lnTo>
                        <a:pt x="0" y="6"/>
                      </a:lnTo>
                      <a:lnTo>
                        <a:pt x="0"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64" name="Freeform 218"/>
                <p:cNvSpPr>
                  <a:spLocks/>
                </p:cNvSpPr>
                <p:nvPr/>
              </p:nvSpPr>
              <p:spPr bwMode="auto">
                <a:xfrm>
                  <a:off x="4869" y="2434"/>
                  <a:ext cx="11" cy="10"/>
                </a:xfrm>
                <a:custGeom>
                  <a:avLst/>
                  <a:gdLst/>
                  <a:ahLst/>
                  <a:cxnLst>
                    <a:cxn ang="0">
                      <a:pos x="11" y="10"/>
                    </a:cxn>
                    <a:cxn ang="0">
                      <a:pos x="8" y="10"/>
                    </a:cxn>
                    <a:cxn ang="0">
                      <a:pos x="8" y="10"/>
                    </a:cxn>
                    <a:cxn ang="0">
                      <a:pos x="5" y="6"/>
                    </a:cxn>
                    <a:cxn ang="0">
                      <a:pos x="2" y="3"/>
                    </a:cxn>
                    <a:cxn ang="0">
                      <a:pos x="2" y="3"/>
                    </a:cxn>
                    <a:cxn ang="0">
                      <a:pos x="0" y="0"/>
                    </a:cxn>
                    <a:cxn ang="0">
                      <a:pos x="0" y="0"/>
                    </a:cxn>
                    <a:cxn ang="0">
                      <a:pos x="0" y="0"/>
                    </a:cxn>
                  </a:cxnLst>
                  <a:rect l="0" t="0" r="r" b="b"/>
                  <a:pathLst>
                    <a:path w="11" h="10">
                      <a:moveTo>
                        <a:pt x="11" y="10"/>
                      </a:moveTo>
                      <a:lnTo>
                        <a:pt x="8" y="10"/>
                      </a:lnTo>
                      <a:lnTo>
                        <a:pt x="8" y="10"/>
                      </a:lnTo>
                      <a:lnTo>
                        <a:pt x="5" y="6"/>
                      </a:lnTo>
                      <a:lnTo>
                        <a:pt x="2" y="3"/>
                      </a:lnTo>
                      <a:lnTo>
                        <a:pt x="2" y="3"/>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65" name="Freeform 219"/>
                <p:cNvSpPr>
                  <a:spLocks/>
                </p:cNvSpPr>
                <p:nvPr/>
              </p:nvSpPr>
              <p:spPr bwMode="auto">
                <a:xfrm>
                  <a:off x="4880" y="2434"/>
                  <a:ext cx="12" cy="32"/>
                </a:xfrm>
                <a:custGeom>
                  <a:avLst/>
                  <a:gdLst/>
                  <a:ahLst/>
                  <a:cxnLst>
                    <a:cxn ang="0">
                      <a:pos x="0" y="32"/>
                    </a:cxn>
                    <a:cxn ang="0">
                      <a:pos x="0" y="28"/>
                    </a:cxn>
                    <a:cxn ang="0">
                      <a:pos x="6" y="25"/>
                    </a:cxn>
                    <a:cxn ang="0">
                      <a:pos x="9" y="19"/>
                    </a:cxn>
                    <a:cxn ang="0">
                      <a:pos x="9" y="13"/>
                    </a:cxn>
                    <a:cxn ang="0">
                      <a:pos x="12" y="10"/>
                    </a:cxn>
                    <a:cxn ang="0">
                      <a:pos x="12" y="6"/>
                    </a:cxn>
                    <a:cxn ang="0">
                      <a:pos x="12" y="6"/>
                    </a:cxn>
                    <a:cxn ang="0">
                      <a:pos x="12" y="3"/>
                    </a:cxn>
                    <a:cxn ang="0">
                      <a:pos x="12" y="0"/>
                    </a:cxn>
                    <a:cxn ang="0">
                      <a:pos x="12" y="0"/>
                    </a:cxn>
                  </a:cxnLst>
                  <a:rect l="0" t="0" r="r" b="b"/>
                  <a:pathLst>
                    <a:path w="12" h="32">
                      <a:moveTo>
                        <a:pt x="0" y="32"/>
                      </a:moveTo>
                      <a:lnTo>
                        <a:pt x="0" y="28"/>
                      </a:lnTo>
                      <a:lnTo>
                        <a:pt x="6" y="25"/>
                      </a:lnTo>
                      <a:lnTo>
                        <a:pt x="9" y="19"/>
                      </a:lnTo>
                      <a:lnTo>
                        <a:pt x="9" y="13"/>
                      </a:lnTo>
                      <a:lnTo>
                        <a:pt x="12" y="10"/>
                      </a:lnTo>
                      <a:lnTo>
                        <a:pt x="12" y="6"/>
                      </a:lnTo>
                      <a:lnTo>
                        <a:pt x="12" y="6"/>
                      </a:lnTo>
                      <a:lnTo>
                        <a:pt x="12" y="3"/>
                      </a:lnTo>
                      <a:lnTo>
                        <a:pt x="12" y="0"/>
                      </a:lnTo>
                      <a:lnTo>
                        <a:pt x="12"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66" name="Freeform 220"/>
                <p:cNvSpPr>
                  <a:spLocks/>
                </p:cNvSpPr>
                <p:nvPr/>
              </p:nvSpPr>
              <p:spPr bwMode="auto">
                <a:xfrm>
                  <a:off x="4892" y="2434"/>
                  <a:ext cx="6" cy="13"/>
                </a:xfrm>
                <a:custGeom>
                  <a:avLst/>
                  <a:gdLst/>
                  <a:ahLst/>
                  <a:cxnLst>
                    <a:cxn ang="0">
                      <a:pos x="0" y="13"/>
                    </a:cxn>
                    <a:cxn ang="0">
                      <a:pos x="0" y="13"/>
                    </a:cxn>
                    <a:cxn ang="0">
                      <a:pos x="3" y="10"/>
                    </a:cxn>
                    <a:cxn ang="0">
                      <a:pos x="3" y="6"/>
                    </a:cxn>
                    <a:cxn ang="0">
                      <a:pos x="6" y="3"/>
                    </a:cxn>
                    <a:cxn ang="0">
                      <a:pos x="6" y="0"/>
                    </a:cxn>
                    <a:cxn ang="0">
                      <a:pos x="6" y="0"/>
                    </a:cxn>
                    <a:cxn ang="0">
                      <a:pos x="6" y="0"/>
                    </a:cxn>
                    <a:cxn ang="0">
                      <a:pos x="6" y="0"/>
                    </a:cxn>
                  </a:cxnLst>
                  <a:rect l="0" t="0" r="r" b="b"/>
                  <a:pathLst>
                    <a:path w="6" h="13">
                      <a:moveTo>
                        <a:pt x="0" y="13"/>
                      </a:moveTo>
                      <a:lnTo>
                        <a:pt x="0" y="13"/>
                      </a:lnTo>
                      <a:lnTo>
                        <a:pt x="3" y="10"/>
                      </a:lnTo>
                      <a:lnTo>
                        <a:pt x="3" y="6"/>
                      </a:lnTo>
                      <a:lnTo>
                        <a:pt x="6" y="3"/>
                      </a:lnTo>
                      <a:lnTo>
                        <a:pt x="6" y="0"/>
                      </a:lnTo>
                      <a:lnTo>
                        <a:pt x="6" y="0"/>
                      </a:lnTo>
                      <a:lnTo>
                        <a:pt x="6" y="0"/>
                      </a:lnTo>
                      <a:lnTo>
                        <a:pt x="6"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67" name="Freeform 221"/>
                <p:cNvSpPr>
                  <a:spLocks/>
                </p:cNvSpPr>
                <p:nvPr/>
              </p:nvSpPr>
              <p:spPr bwMode="auto">
                <a:xfrm>
                  <a:off x="4883" y="2425"/>
                  <a:ext cx="6" cy="28"/>
                </a:xfrm>
                <a:custGeom>
                  <a:avLst/>
                  <a:gdLst/>
                  <a:ahLst/>
                  <a:cxnLst>
                    <a:cxn ang="0">
                      <a:pos x="6" y="28"/>
                    </a:cxn>
                    <a:cxn ang="0">
                      <a:pos x="6" y="28"/>
                    </a:cxn>
                    <a:cxn ang="0">
                      <a:pos x="3" y="22"/>
                    </a:cxn>
                    <a:cxn ang="0">
                      <a:pos x="3" y="19"/>
                    </a:cxn>
                    <a:cxn ang="0">
                      <a:pos x="0" y="15"/>
                    </a:cxn>
                    <a:cxn ang="0">
                      <a:pos x="0" y="12"/>
                    </a:cxn>
                    <a:cxn ang="0">
                      <a:pos x="0" y="9"/>
                    </a:cxn>
                    <a:cxn ang="0">
                      <a:pos x="0" y="6"/>
                    </a:cxn>
                    <a:cxn ang="0">
                      <a:pos x="0" y="3"/>
                    </a:cxn>
                    <a:cxn ang="0">
                      <a:pos x="0" y="0"/>
                    </a:cxn>
                    <a:cxn ang="0">
                      <a:pos x="0" y="0"/>
                    </a:cxn>
                    <a:cxn ang="0">
                      <a:pos x="0" y="0"/>
                    </a:cxn>
                    <a:cxn ang="0">
                      <a:pos x="0" y="0"/>
                    </a:cxn>
                  </a:cxnLst>
                  <a:rect l="0" t="0" r="r" b="b"/>
                  <a:pathLst>
                    <a:path w="6" h="28">
                      <a:moveTo>
                        <a:pt x="6" y="28"/>
                      </a:moveTo>
                      <a:lnTo>
                        <a:pt x="6" y="28"/>
                      </a:lnTo>
                      <a:lnTo>
                        <a:pt x="3" y="22"/>
                      </a:lnTo>
                      <a:lnTo>
                        <a:pt x="3" y="19"/>
                      </a:lnTo>
                      <a:lnTo>
                        <a:pt x="0" y="15"/>
                      </a:lnTo>
                      <a:lnTo>
                        <a:pt x="0" y="12"/>
                      </a:lnTo>
                      <a:lnTo>
                        <a:pt x="0" y="9"/>
                      </a:lnTo>
                      <a:lnTo>
                        <a:pt x="0" y="6"/>
                      </a:lnTo>
                      <a:lnTo>
                        <a:pt x="0"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68" name="Freeform 222"/>
                <p:cNvSpPr>
                  <a:spLocks/>
                </p:cNvSpPr>
                <p:nvPr/>
              </p:nvSpPr>
              <p:spPr bwMode="auto">
                <a:xfrm>
                  <a:off x="4866" y="2418"/>
                  <a:ext cx="14" cy="44"/>
                </a:xfrm>
                <a:custGeom>
                  <a:avLst/>
                  <a:gdLst/>
                  <a:ahLst/>
                  <a:cxnLst>
                    <a:cxn ang="0">
                      <a:pos x="14" y="44"/>
                    </a:cxn>
                    <a:cxn ang="0">
                      <a:pos x="14" y="41"/>
                    </a:cxn>
                    <a:cxn ang="0">
                      <a:pos x="11" y="41"/>
                    </a:cxn>
                    <a:cxn ang="0">
                      <a:pos x="11" y="38"/>
                    </a:cxn>
                    <a:cxn ang="0">
                      <a:pos x="8" y="35"/>
                    </a:cxn>
                    <a:cxn ang="0">
                      <a:pos x="8" y="32"/>
                    </a:cxn>
                    <a:cxn ang="0">
                      <a:pos x="8" y="29"/>
                    </a:cxn>
                    <a:cxn ang="0">
                      <a:pos x="5" y="26"/>
                    </a:cxn>
                    <a:cxn ang="0">
                      <a:pos x="5" y="22"/>
                    </a:cxn>
                    <a:cxn ang="0">
                      <a:pos x="5" y="19"/>
                    </a:cxn>
                    <a:cxn ang="0">
                      <a:pos x="3" y="16"/>
                    </a:cxn>
                    <a:cxn ang="0">
                      <a:pos x="3" y="13"/>
                    </a:cxn>
                    <a:cxn ang="0">
                      <a:pos x="3" y="10"/>
                    </a:cxn>
                    <a:cxn ang="0">
                      <a:pos x="3" y="7"/>
                    </a:cxn>
                    <a:cxn ang="0">
                      <a:pos x="0" y="3"/>
                    </a:cxn>
                    <a:cxn ang="0">
                      <a:pos x="0" y="3"/>
                    </a:cxn>
                    <a:cxn ang="0">
                      <a:pos x="0" y="0"/>
                    </a:cxn>
                  </a:cxnLst>
                  <a:rect l="0" t="0" r="r" b="b"/>
                  <a:pathLst>
                    <a:path w="14" h="44">
                      <a:moveTo>
                        <a:pt x="14" y="44"/>
                      </a:moveTo>
                      <a:lnTo>
                        <a:pt x="14" y="41"/>
                      </a:lnTo>
                      <a:lnTo>
                        <a:pt x="11" y="41"/>
                      </a:lnTo>
                      <a:lnTo>
                        <a:pt x="11" y="38"/>
                      </a:lnTo>
                      <a:lnTo>
                        <a:pt x="8" y="35"/>
                      </a:lnTo>
                      <a:lnTo>
                        <a:pt x="8" y="32"/>
                      </a:lnTo>
                      <a:lnTo>
                        <a:pt x="8" y="29"/>
                      </a:lnTo>
                      <a:lnTo>
                        <a:pt x="5" y="26"/>
                      </a:lnTo>
                      <a:lnTo>
                        <a:pt x="5" y="22"/>
                      </a:lnTo>
                      <a:lnTo>
                        <a:pt x="5" y="19"/>
                      </a:lnTo>
                      <a:lnTo>
                        <a:pt x="3" y="16"/>
                      </a:lnTo>
                      <a:lnTo>
                        <a:pt x="3" y="13"/>
                      </a:lnTo>
                      <a:lnTo>
                        <a:pt x="3" y="10"/>
                      </a:lnTo>
                      <a:lnTo>
                        <a:pt x="3" y="7"/>
                      </a:lnTo>
                      <a:lnTo>
                        <a:pt x="0" y="3"/>
                      </a:lnTo>
                      <a:lnTo>
                        <a:pt x="0" y="3"/>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69" name="Freeform 223"/>
                <p:cNvSpPr>
                  <a:spLocks/>
                </p:cNvSpPr>
                <p:nvPr/>
              </p:nvSpPr>
              <p:spPr bwMode="auto">
                <a:xfrm>
                  <a:off x="4874" y="2415"/>
                  <a:ext cx="3" cy="32"/>
                </a:xfrm>
                <a:custGeom>
                  <a:avLst/>
                  <a:gdLst/>
                  <a:ahLst/>
                  <a:cxnLst>
                    <a:cxn ang="0">
                      <a:pos x="0" y="32"/>
                    </a:cxn>
                    <a:cxn ang="0">
                      <a:pos x="0" y="32"/>
                    </a:cxn>
                    <a:cxn ang="0">
                      <a:pos x="0" y="25"/>
                    </a:cxn>
                    <a:cxn ang="0">
                      <a:pos x="0" y="22"/>
                    </a:cxn>
                    <a:cxn ang="0">
                      <a:pos x="0" y="16"/>
                    </a:cxn>
                    <a:cxn ang="0">
                      <a:pos x="0" y="16"/>
                    </a:cxn>
                    <a:cxn ang="0">
                      <a:pos x="0" y="13"/>
                    </a:cxn>
                    <a:cxn ang="0">
                      <a:pos x="3" y="10"/>
                    </a:cxn>
                    <a:cxn ang="0">
                      <a:pos x="0" y="6"/>
                    </a:cxn>
                    <a:cxn ang="0">
                      <a:pos x="0" y="3"/>
                    </a:cxn>
                    <a:cxn ang="0">
                      <a:pos x="0" y="0"/>
                    </a:cxn>
                  </a:cxnLst>
                  <a:rect l="0" t="0" r="r" b="b"/>
                  <a:pathLst>
                    <a:path w="3" h="32">
                      <a:moveTo>
                        <a:pt x="0" y="32"/>
                      </a:moveTo>
                      <a:lnTo>
                        <a:pt x="0" y="32"/>
                      </a:lnTo>
                      <a:lnTo>
                        <a:pt x="0" y="25"/>
                      </a:lnTo>
                      <a:lnTo>
                        <a:pt x="0" y="22"/>
                      </a:lnTo>
                      <a:lnTo>
                        <a:pt x="0" y="16"/>
                      </a:lnTo>
                      <a:lnTo>
                        <a:pt x="0" y="16"/>
                      </a:lnTo>
                      <a:lnTo>
                        <a:pt x="0" y="13"/>
                      </a:lnTo>
                      <a:lnTo>
                        <a:pt x="3" y="10"/>
                      </a:lnTo>
                      <a:lnTo>
                        <a:pt x="0" y="6"/>
                      </a:lnTo>
                      <a:lnTo>
                        <a:pt x="0" y="3"/>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70" name="Freeform 224"/>
                <p:cNvSpPr>
                  <a:spLocks/>
                </p:cNvSpPr>
                <p:nvPr/>
              </p:nvSpPr>
              <p:spPr bwMode="auto">
                <a:xfrm>
                  <a:off x="4880" y="2481"/>
                  <a:ext cx="3" cy="4"/>
                </a:xfrm>
                <a:custGeom>
                  <a:avLst/>
                  <a:gdLst/>
                  <a:ahLst/>
                  <a:cxnLst>
                    <a:cxn ang="0">
                      <a:pos x="0" y="0"/>
                    </a:cxn>
                    <a:cxn ang="0">
                      <a:pos x="0" y="0"/>
                    </a:cxn>
                    <a:cxn ang="0">
                      <a:pos x="0" y="0"/>
                    </a:cxn>
                    <a:cxn ang="0">
                      <a:pos x="3" y="4"/>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Lst>
                  <a:rect l="0" t="0" r="r" b="b"/>
                  <a:pathLst>
                    <a:path w="3" h="4">
                      <a:moveTo>
                        <a:pt x="0" y="0"/>
                      </a:moveTo>
                      <a:lnTo>
                        <a:pt x="0" y="0"/>
                      </a:lnTo>
                      <a:lnTo>
                        <a:pt x="0" y="0"/>
                      </a:lnTo>
                      <a:lnTo>
                        <a:pt x="3" y="4"/>
                      </a:lnTo>
                      <a:lnTo>
                        <a:pt x="3" y="0"/>
                      </a:lnTo>
                      <a:lnTo>
                        <a:pt x="0"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71" name="Freeform 225"/>
                <p:cNvSpPr>
                  <a:spLocks/>
                </p:cNvSpPr>
                <p:nvPr/>
              </p:nvSpPr>
              <p:spPr bwMode="auto">
                <a:xfrm>
                  <a:off x="4880" y="2478"/>
                  <a:ext cx="6" cy="3"/>
                </a:xfrm>
                <a:custGeom>
                  <a:avLst/>
                  <a:gdLst/>
                  <a:ahLst/>
                  <a:cxnLst>
                    <a:cxn ang="0">
                      <a:pos x="6" y="3"/>
                    </a:cxn>
                    <a:cxn ang="0">
                      <a:pos x="3" y="0"/>
                    </a:cxn>
                    <a:cxn ang="0">
                      <a:pos x="0" y="3"/>
                    </a:cxn>
                    <a:cxn ang="0">
                      <a:pos x="3" y="3"/>
                    </a:cxn>
                    <a:cxn ang="0">
                      <a:pos x="6" y="3"/>
                    </a:cxn>
                    <a:cxn ang="0">
                      <a:pos x="6" y="3"/>
                    </a:cxn>
                    <a:cxn ang="0">
                      <a:pos x="6" y="3"/>
                    </a:cxn>
                    <a:cxn ang="0">
                      <a:pos x="6" y="3"/>
                    </a:cxn>
                    <a:cxn ang="0">
                      <a:pos x="6" y="3"/>
                    </a:cxn>
                    <a:cxn ang="0">
                      <a:pos x="6" y="3"/>
                    </a:cxn>
                    <a:cxn ang="0">
                      <a:pos x="6" y="3"/>
                    </a:cxn>
                    <a:cxn ang="0">
                      <a:pos x="6" y="0"/>
                    </a:cxn>
                    <a:cxn ang="0">
                      <a:pos x="6" y="0"/>
                    </a:cxn>
                    <a:cxn ang="0">
                      <a:pos x="6" y="0"/>
                    </a:cxn>
                    <a:cxn ang="0">
                      <a:pos x="6" y="0"/>
                    </a:cxn>
                    <a:cxn ang="0">
                      <a:pos x="6" y="0"/>
                    </a:cxn>
                    <a:cxn ang="0">
                      <a:pos x="6" y="0"/>
                    </a:cxn>
                    <a:cxn ang="0">
                      <a:pos x="3" y="0"/>
                    </a:cxn>
                    <a:cxn ang="0">
                      <a:pos x="3" y="0"/>
                    </a:cxn>
                    <a:cxn ang="0">
                      <a:pos x="3" y="0"/>
                    </a:cxn>
                    <a:cxn ang="0">
                      <a:pos x="3" y="0"/>
                    </a:cxn>
                    <a:cxn ang="0">
                      <a:pos x="3" y="0"/>
                    </a:cxn>
                    <a:cxn ang="0">
                      <a:pos x="3" y="0"/>
                    </a:cxn>
                    <a:cxn ang="0">
                      <a:pos x="6" y="3"/>
                    </a:cxn>
                  </a:cxnLst>
                  <a:rect l="0" t="0" r="r" b="b"/>
                  <a:pathLst>
                    <a:path w="6" h="3">
                      <a:moveTo>
                        <a:pt x="6" y="3"/>
                      </a:moveTo>
                      <a:lnTo>
                        <a:pt x="3" y="0"/>
                      </a:lnTo>
                      <a:lnTo>
                        <a:pt x="0" y="3"/>
                      </a:lnTo>
                      <a:lnTo>
                        <a:pt x="3" y="3"/>
                      </a:lnTo>
                      <a:lnTo>
                        <a:pt x="6" y="3"/>
                      </a:lnTo>
                      <a:lnTo>
                        <a:pt x="6" y="3"/>
                      </a:lnTo>
                      <a:lnTo>
                        <a:pt x="6" y="3"/>
                      </a:lnTo>
                      <a:lnTo>
                        <a:pt x="6" y="3"/>
                      </a:lnTo>
                      <a:lnTo>
                        <a:pt x="6" y="3"/>
                      </a:lnTo>
                      <a:lnTo>
                        <a:pt x="6" y="3"/>
                      </a:lnTo>
                      <a:lnTo>
                        <a:pt x="6" y="3"/>
                      </a:lnTo>
                      <a:lnTo>
                        <a:pt x="6" y="0"/>
                      </a:lnTo>
                      <a:lnTo>
                        <a:pt x="6" y="0"/>
                      </a:lnTo>
                      <a:lnTo>
                        <a:pt x="6" y="0"/>
                      </a:lnTo>
                      <a:lnTo>
                        <a:pt x="6" y="0"/>
                      </a:lnTo>
                      <a:lnTo>
                        <a:pt x="6" y="0"/>
                      </a:lnTo>
                      <a:lnTo>
                        <a:pt x="6" y="0"/>
                      </a:lnTo>
                      <a:lnTo>
                        <a:pt x="3" y="0"/>
                      </a:lnTo>
                      <a:lnTo>
                        <a:pt x="3" y="0"/>
                      </a:lnTo>
                      <a:lnTo>
                        <a:pt x="3" y="0"/>
                      </a:lnTo>
                      <a:lnTo>
                        <a:pt x="3" y="0"/>
                      </a:lnTo>
                      <a:lnTo>
                        <a:pt x="3" y="0"/>
                      </a:lnTo>
                      <a:lnTo>
                        <a:pt x="3" y="0"/>
                      </a:lnTo>
                      <a:lnTo>
                        <a:pt x="6"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72" name="Freeform 226"/>
                <p:cNvSpPr>
                  <a:spLocks/>
                </p:cNvSpPr>
                <p:nvPr/>
              </p:nvSpPr>
              <p:spPr bwMode="auto">
                <a:xfrm>
                  <a:off x="4883" y="2475"/>
                  <a:ext cx="3" cy="6"/>
                </a:xfrm>
                <a:custGeom>
                  <a:avLst/>
                  <a:gdLst/>
                  <a:ahLst/>
                  <a:cxnLst>
                    <a:cxn ang="0">
                      <a:pos x="3" y="3"/>
                    </a:cxn>
                    <a:cxn ang="0">
                      <a:pos x="3" y="0"/>
                    </a:cxn>
                    <a:cxn ang="0">
                      <a:pos x="0" y="3"/>
                    </a:cxn>
                    <a:cxn ang="0">
                      <a:pos x="3" y="6"/>
                    </a:cxn>
                    <a:cxn ang="0">
                      <a:pos x="3" y="3"/>
                    </a:cxn>
                    <a:cxn ang="0">
                      <a:pos x="3" y="3"/>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3"/>
                    </a:cxn>
                  </a:cxnLst>
                  <a:rect l="0" t="0" r="r" b="b"/>
                  <a:pathLst>
                    <a:path w="3" h="6">
                      <a:moveTo>
                        <a:pt x="3" y="3"/>
                      </a:moveTo>
                      <a:lnTo>
                        <a:pt x="3" y="0"/>
                      </a:lnTo>
                      <a:lnTo>
                        <a:pt x="0" y="3"/>
                      </a:lnTo>
                      <a:lnTo>
                        <a:pt x="3" y="6"/>
                      </a:lnTo>
                      <a:lnTo>
                        <a:pt x="3" y="3"/>
                      </a:lnTo>
                      <a:lnTo>
                        <a:pt x="3" y="3"/>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73" name="Freeform 227"/>
                <p:cNvSpPr>
                  <a:spLocks/>
                </p:cNvSpPr>
                <p:nvPr/>
              </p:nvSpPr>
              <p:spPr bwMode="auto">
                <a:xfrm>
                  <a:off x="4886" y="2472"/>
                  <a:ext cx="3" cy="6"/>
                </a:xfrm>
                <a:custGeom>
                  <a:avLst/>
                  <a:gdLst/>
                  <a:ahLst/>
                  <a:cxnLst>
                    <a:cxn ang="0">
                      <a:pos x="3" y="3"/>
                    </a:cxn>
                    <a:cxn ang="0">
                      <a:pos x="0" y="3"/>
                    </a:cxn>
                    <a:cxn ang="0">
                      <a:pos x="0" y="6"/>
                    </a:cxn>
                    <a:cxn ang="0">
                      <a:pos x="0" y="6"/>
                    </a:cxn>
                    <a:cxn ang="0">
                      <a:pos x="3" y="3"/>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0" y="0"/>
                    </a:cxn>
                    <a:cxn ang="0">
                      <a:pos x="0" y="0"/>
                    </a:cxn>
                    <a:cxn ang="0">
                      <a:pos x="0" y="0"/>
                    </a:cxn>
                    <a:cxn ang="0">
                      <a:pos x="0" y="0"/>
                    </a:cxn>
                    <a:cxn ang="0">
                      <a:pos x="0" y="0"/>
                    </a:cxn>
                    <a:cxn ang="0">
                      <a:pos x="0" y="3"/>
                    </a:cxn>
                    <a:cxn ang="0">
                      <a:pos x="0" y="3"/>
                    </a:cxn>
                    <a:cxn ang="0">
                      <a:pos x="3" y="3"/>
                    </a:cxn>
                  </a:cxnLst>
                  <a:rect l="0" t="0" r="r" b="b"/>
                  <a:pathLst>
                    <a:path w="3" h="6">
                      <a:moveTo>
                        <a:pt x="3" y="3"/>
                      </a:moveTo>
                      <a:lnTo>
                        <a:pt x="0" y="3"/>
                      </a:lnTo>
                      <a:lnTo>
                        <a:pt x="0" y="6"/>
                      </a:lnTo>
                      <a:lnTo>
                        <a:pt x="0" y="6"/>
                      </a:lnTo>
                      <a:lnTo>
                        <a:pt x="3" y="3"/>
                      </a:lnTo>
                      <a:lnTo>
                        <a:pt x="3" y="3"/>
                      </a:lnTo>
                      <a:lnTo>
                        <a:pt x="3" y="3"/>
                      </a:lnTo>
                      <a:lnTo>
                        <a:pt x="3" y="3"/>
                      </a:lnTo>
                      <a:lnTo>
                        <a:pt x="3" y="3"/>
                      </a:lnTo>
                      <a:lnTo>
                        <a:pt x="3" y="3"/>
                      </a:lnTo>
                      <a:lnTo>
                        <a:pt x="3" y="3"/>
                      </a:lnTo>
                      <a:lnTo>
                        <a:pt x="3" y="3"/>
                      </a:lnTo>
                      <a:lnTo>
                        <a:pt x="3" y="0"/>
                      </a:lnTo>
                      <a:lnTo>
                        <a:pt x="3" y="0"/>
                      </a:lnTo>
                      <a:lnTo>
                        <a:pt x="3" y="0"/>
                      </a:lnTo>
                      <a:lnTo>
                        <a:pt x="3" y="0"/>
                      </a:lnTo>
                      <a:lnTo>
                        <a:pt x="0" y="0"/>
                      </a:lnTo>
                      <a:lnTo>
                        <a:pt x="0" y="0"/>
                      </a:lnTo>
                      <a:lnTo>
                        <a:pt x="0" y="0"/>
                      </a:lnTo>
                      <a:lnTo>
                        <a:pt x="0" y="0"/>
                      </a:lnTo>
                      <a:lnTo>
                        <a:pt x="0" y="0"/>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74" name="Freeform 228"/>
                <p:cNvSpPr>
                  <a:spLocks/>
                </p:cNvSpPr>
                <p:nvPr/>
              </p:nvSpPr>
              <p:spPr bwMode="auto">
                <a:xfrm>
                  <a:off x="4886" y="2469"/>
                  <a:ext cx="3" cy="6"/>
                </a:xfrm>
                <a:custGeom>
                  <a:avLst/>
                  <a:gdLst/>
                  <a:ahLst/>
                  <a:cxnLst>
                    <a:cxn ang="0">
                      <a:pos x="3" y="3"/>
                    </a:cxn>
                    <a:cxn ang="0">
                      <a:pos x="0" y="3"/>
                    </a:cxn>
                    <a:cxn ang="0">
                      <a:pos x="0" y="6"/>
                    </a:cxn>
                    <a:cxn ang="0">
                      <a:pos x="3" y="6"/>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0" y="0"/>
                    </a:cxn>
                    <a:cxn ang="0">
                      <a:pos x="0" y="3"/>
                    </a:cxn>
                    <a:cxn ang="0">
                      <a:pos x="0" y="3"/>
                    </a:cxn>
                    <a:cxn ang="0">
                      <a:pos x="0" y="3"/>
                    </a:cxn>
                    <a:cxn ang="0">
                      <a:pos x="3" y="3"/>
                    </a:cxn>
                  </a:cxnLst>
                  <a:rect l="0" t="0" r="r" b="b"/>
                  <a:pathLst>
                    <a:path w="3" h="6">
                      <a:moveTo>
                        <a:pt x="3" y="3"/>
                      </a:moveTo>
                      <a:lnTo>
                        <a:pt x="0" y="3"/>
                      </a:lnTo>
                      <a:lnTo>
                        <a:pt x="0" y="6"/>
                      </a:lnTo>
                      <a:lnTo>
                        <a:pt x="3" y="6"/>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0" y="0"/>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75" name="Freeform 229"/>
                <p:cNvSpPr>
                  <a:spLocks/>
                </p:cNvSpPr>
                <p:nvPr/>
              </p:nvSpPr>
              <p:spPr bwMode="auto">
                <a:xfrm>
                  <a:off x="4886" y="2466"/>
                  <a:ext cx="3" cy="6"/>
                </a:xfrm>
                <a:custGeom>
                  <a:avLst/>
                  <a:gdLst/>
                  <a:ahLst/>
                  <a:cxnLst>
                    <a:cxn ang="0">
                      <a:pos x="3" y="3"/>
                    </a:cxn>
                    <a:cxn ang="0">
                      <a:pos x="3" y="3"/>
                    </a:cxn>
                    <a:cxn ang="0">
                      <a:pos x="0" y="6"/>
                    </a:cxn>
                    <a:cxn ang="0">
                      <a:pos x="3" y="6"/>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3"/>
                    </a:cxn>
                    <a:cxn ang="0">
                      <a:pos x="3" y="3"/>
                    </a:cxn>
                  </a:cxnLst>
                  <a:rect l="0" t="0" r="r" b="b"/>
                  <a:pathLst>
                    <a:path w="3" h="6">
                      <a:moveTo>
                        <a:pt x="3" y="3"/>
                      </a:moveTo>
                      <a:lnTo>
                        <a:pt x="3" y="3"/>
                      </a:lnTo>
                      <a:lnTo>
                        <a:pt x="0" y="6"/>
                      </a:lnTo>
                      <a:lnTo>
                        <a:pt x="3" y="6"/>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76" name="Freeform 230"/>
                <p:cNvSpPr>
                  <a:spLocks/>
                </p:cNvSpPr>
                <p:nvPr/>
              </p:nvSpPr>
              <p:spPr bwMode="auto">
                <a:xfrm>
                  <a:off x="4889" y="2462"/>
                  <a:ext cx="3" cy="7"/>
                </a:xfrm>
                <a:custGeom>
                  <a:avLst/>
                  <a:gdLst/>
                  <a:ahLst/>
                  <a:cxnLst>
                    <a:cxn ang="0">
                      <a:pos x="3" y="4"/>
                    </a:cxn>
                    <a:cxn ang="0">
                      <a:pos x="0" y="4"/>
                    </a:cxn>
                    <a:cxn ang="0">
                      <a:pos x="0" y="7"/>
                    </a:cxn>
                    <a:cxn ang="0">
                      <a:pos x="0" y="7"/>
                    </a:cxn>
                    <a:cxn ang="0">
                      <a:pos x="3" y="4"/>
                    </a:cxn>
                    <a:cxn ang="0">
                      <a:pos x="3" y="4"/>
                    </a:cxn>
                    <a:cxn ang="0">
                      <a:pos x="3" y="4"/>
                    </a:cxn>
                    <a:cxn ang="0">
                      <a:pos x="3" y="4"/>
                    </a:cxn>
                    <a:cxn ang="0">
                      <a:pos x="3" y="4"/>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4"/>
                    </a:cxn>
                    <a:cxn ang="0">
                      <a:pos x="3" y="4"/>
                    </a:cxn>
                  </a:cxnLst>
                  <a:rect l="0" t="0" r="r" b="b"/>
                  <a:pathLst>
                    <a:path w="3" h="7">
                      <a:moveTo>
                        <a:pt x="3" y="4"/>
                      </a:moveTo>
                      <a:lnTo>
                        <a:pt x="0" y="4"/>
                      </a:lnTo>
                      <a:lnTo>
                        <a:pt x="0" y="7"/>
                      </a:lnTo>
                      <a:lnTo>
                        <a:pt x="0" y="7"/>
                      </a:lnTo>
                      <a:lnTo>
                        <a:pt x="3" y="4"/>
                      </a:lnTo>
                      <a:lnTo>
                        <a:pt x="3" y="4"/>
                      </a:lnTo>
                      <a:lnTo>
                        <a:pt x="3" y="4"/>
                      </a:lnTo>
                      <a:lnTo>
                        <a:pt x="3" y="4"/>
                      </a:lnTo>
                      <a:lnTo>
                        <a:pt x="3" y="4"/>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4"/>
                      </a:lnTo>
                      <a:lnTo>
                        <a:pt x="3"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77" name="Freeform 231"/>
                <p:cNvSpPr>
                  <a:spLocks/>
                </p:cNvSpPr>
                <p:nvPr/>
              </p:nvSpPr>
              <p:spPr bwMode="auto">
                <a:xfrm>
                  <a:off x="4889" y="2459"/>
                  <a:ext cx="3" cy="7"/>
                </a:xfrm>
                <a:custGeom>
                  <a:avLst/>
                  <a:gdLst/>
                  <a:ahLst/>
                  <a:cxnLst>
                    <a:cxn ang="0">
                      <a:pos x="3" y="3"/>
                    </a:cxn>
                    <a:cxn ang="0">
                      <a:pos x="0" y="0"/>
                    </a:cxn>
                    <a:cxn ang="0">
                      <a:pos x="0" y="7"/>
                    </a:cxn>
                    <a:cxn ang="0">
                      <a:pos x="3" y="7"/>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3" y="3"/>
                    </a:cxn>
                  </a:cxnLst>
                  <a:rect l="0" t="0" r="r" b="b"/>
                  <a:pathLst>
                    <a:path w="3" h="7">
                      <a:moveTo>
                        <a:pt x="3" y="3"/>
                      </a:moveTo>
                      <a:lnTo>
                        <a:pt x="0" y="0"/>
                      </a:lnTo>
                      <a:lnTo>
                        <a:pt x="0" y="7"/>
                      </a:lnTo>
                      <a:lnTo>
                        <a:pt x="3" y="7"/>
                      </a:lnTo>
                      <a:lnTo>
                        <a:pt x="3" y="3"/>
                      </a:lnTo>
                      <a:lnTo>
                        <a:pt x="3" y="3"/>
                      </a:lnTo>
                      <a:lnTo>
                        <a:pt x="3" y="3"/>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78" name="Freeform 232"/>
                <p:cNvSpPr>
                  <a:spLocks/>
                </p:cNvSpPr>
                <p:nvPr/>
              </p:nvSpPr>
              <p:spPr bwMode="auto">
                <a:xfrm>
                  <a:off x="4889" y="2456"/>
                  <a:ext cx="3" cy="6"/>
                </a:xfrm>
                <a:custGeom>
                  <a:avLst/>
                  <a:gdLst/>
                  <a:ahLst/>
                  <a:cxnLst>
                    <a:cxn ang="0">
                      <a:pos x="3" y="0"/>
                    </a:cxn>
                    <a:cxn ang="0">
                      <a:pos x="0" y="0"/>
                    </a:cxn>
                    <a:cxn ang="0">
                      <a:pos x="0" y="3"/>
                    </a:cxn>
                    <a:cxn ang="0">
                      <a:pos x="3" y="6"/>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6">
                      <a:moveTo>
                        <a:pt x="3" y="0"/>
                      </a:moveTo>
                      <a:lnTo>
                        <a:pt x="0" y="0"/>
                      </a:lnTo>
                      <a:lnTo>
                        <a:pt x="0" y="3"/>
                      </a:lnTo>
                      <a:lnTo>
                        <a:pt x="3" y="6"/>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79" name="Freeform 233"/>
                <p:cNvSpPr>
                  <a:spLocks/>
                </p:cNvSpPr>
                <p:nvPr/>
              </p:nvSpPr>
              <p:spPr bwMode="auto">
                <a:xfrm>
                  <a:off x="4889" y="2453"/>
                  <a:ext cx="3" cy="3"/>
                </a:xfrm>
                <a:custGeom>
                  <a:avLst/>
                  <a:gdLst/>
                  <a:ahLst/>
                  <a:cxnLst>
                    <a:cxn ang="0">
                      <a:pos x="0" y="0"/>
                    </a:cxn>
                    <a:cxn ang="0">
                      <a:pos x="0" y="0"/>
                    </a:cxn>
                    <a:cxn ang="0">
                      <a:pos x="0" y="3"/>
                    </a:cxn>
                    <a:cxn ang="0">
                      <a:pos x="3" y="3"/>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3" y="0"/>
                      </a:lnTo>
                      <a:lnTo>
                        <a:pt x="0"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80" name="Freeform 234"/>
                <p:cNvSpPr>
                  <a:spLocks/>
                </p:cNvSpPr>
                <p:nvPr/>
              </p:nvSpPr>
              <p:spPr bwMode="auto">
                <a:xfrm>
                  <a:off x="4889" y="2450"/>
                  <a:ext cx="3" cy="3"/>
                </a:xfrm>
                <a:custGeom>
                  <a:avLst/>
                  <a:gdLst/>
                  <a:ahLst/>
                  <a:cxnLst>
                    <a:cxn ang="0">
                      <a:pos x="0" y="0"/>
                    </a:cxn>
                    <a:cxn ang="0">
                      <a:pos x="0" y="0"/>
                    </a:cxn>
                    <a:cxn ang="0">
                      <a:pos x="0" y="3"/>
                    </a:cxn>
                    <a:cxn ang="0">
                      <a:pos x="3" y="3"/>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3" y="0"/>
                      </a:lnTo>
                      <a:lnTo>
                        <a:pt x="0"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81" name="Freeform 235"/>
                <p:cNvSpPr>
                  <a:spLocks/>
                </p:cNvSpPr>
                <p:nvPr/>
              </p:nvSpPr>
              <p:spPr bwMode="auto">
                <a:xfrm>
                  <a:off x="4889" y="2447"/>
                  <a:ext cx="3" cy="3"/>
                </a:xfrm>
                <a:custGeom>
                  <a:avLst/>
                  <a:gdLst/>
                  <a:ahLst/>
                  <a:cxnLst>
                    <a:cxn ang="0">
                      <a:pos x="0" y="0"/>
                    </a:cxn>
                    <a:cxn ang="0">
                      <a:pos x="0" y="0"/>
                    </a:cxn>
                    <a:cxn ang="0">
                      <a:pos x="0" y="3"/>
                    </a:cxn>
                    <a:cxn ang="0">
                      <a:pos x="3" y="3"/>
                    </a:cxn>
                    <a:cxn ang="0">
                      <a:pos x="3" y="3"/>
                    </a:cxn>
                    <a:cxn ang="0">
                      <a:pos x="0" y="0"/>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3" y="3"/>
                      </a:lnTo>
                      <a:lnTo>
                        <a:pt x="0" y="0"/>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82" name="Freeform 236"/>
                <p:cNvSpPr>
                  <a:spLocks/>
                </p:cNvSpPr>
                <p:nvPr/>
              </p:nvSpPr>
              <p:spPr bwMode="auto">
                <a:xfrm>
                  <a:off x="4889" y="2444"/>
                  <a:ext cx="3" cy="6"/>
                </a:xfrm>
                <a:custGeom>
                  <a:avLst/>
                  <a:gdLst/>
                  <a:ahLst/>
                  <a:cxnLst>
                    <a:cxn ang="0">
                      <a:pos x="3" y="0"/>
                    </a:cxn>
                    <a:cxn ang="0">
                      <a:pos x="3" y="3"/>
                    </a:cxn>
                    <a:cxn ang="0">
                      <a:pos x="0" y="3"/>
                    </a:cxn>
                    <a:cxn ang="0">
                      <a:pos x="3" y="6"/>
                    </a:cxn>
                    <a:cxn ang="0">
                      <a:pos x="3" y="3"/>
                    </a:cxn>
                    <a:cxn ang="0">
                      <a:pos x="3" y="0"/>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3"/>
                    </a:cxn>
                    <a:cxn ang="0">
                      <a:pos x="3" y="0"/>
                    </a:cxn>
                  </a:cxnLst>
                  <a:rect l="0" t="0" r="r" b="b"/>
                  <a:pathLst>
                    <a:path w="3" h="6">
                      <a:moveTo>
                        <a:pt x="3" y="0"/>
                      </a:moveTo>
                      <a:lnTo>
                        <a:pt x="3" y="3"/>
                      </a:lnTo>
                      <a:lnTo>
                        <a:pt x="0" y="3"/>
                      </a:lnTo>
                      <a:lnTo>
                        <a:pt x="3" y="6"/>
                      </a:lnTo>
                      <a:lnTo>
                        <a:pt x="3" y="3"/>
                      </a:lnTo>
                      <a:lnTo>
                        <a:pt x="3" y="0"/>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83" name="Freeform 237"/>
                <p:cNvSpPr>
                  <a:spLocks/>
                </p:cNvSpPr>
                <p:nvPr/>
              </p:nvSpPr>
              <p:spPr bwMode="auto">
                <a:xfrm>
                  <a:off x="4892" y="2440"/>
                  <a:ext cx="3" cy="7"/>
                </a:xfrm>
                <a:custGeom>
                  <a:avLst/>
                  <a:gdLst/>
                  <a:ahLst/>
                  <a:cxnLst>
                    <a:cxn ang="0">
                      <a:pos x="0" y="4"/>
                    </a:cxn>
                    <a:cxn ang="0">
                      <a:pos x="0" y="4"/>
                    </a:cxn>
                    <a:cxn ang="0">
                      <a:pos x="0" y="4"/>
                    </a:cxn>
                    <a:cxn ang="0">
                      <a:pos x="0" y="7"/>
                    </a:cxn>
                    <a:cxn ang="0">
                      <a:pos x="3" y="4"/>
                    </a:cxn>
                    <a:cxn ang="0">
                      <a:pos x="0" y="4"/>
                    </a:cxn>
                    <a:cxn ang="0">
                      <a:pos x="3" y="4"/>
                    </a:cxn>
                    <a:cxn ang="0">
                      <a:pos x="3" y="4"/>
                    </a:cxn>
                    <a:cxn ang="0">
                      <a:pos x="3" y="4"/>
                    </a:cxn>
                    <a:cxn ang="0">
                      <a:pos x="3" y="4"/>
                    </a:cxn>
                    <a:cxn ang="0">
                      <a:pos x="3" y="4"/>
                    </a:cxn>
                    <a:cxn ang="0">
                      <a:pos x="3" y="4"/>
                    </a:cxn>
                    <a:cxn ang="0">
                      <a:pos x="3" y="4"/>
                    </a:cxn>
                    <a:cxn ang="0">
                      <a:pos x="3" y="4"/>
                    </a:cxn>
                    <a:cxn ang="0">
                      <a:pos x="3" y="4"/>
                    </a:cxn>
                    <a:cxn ang="0">
                      <a:pos x="3" y="4"/>
                    </a:cxn>
                    <a:cxn ang="0">
                      <a:pos x="3" y="4"/>
                    </a:cxn>
                    <a:cxn ang="0">
                      <a:pos x="0" y="0"/>
                    </a:cxn>
                    <a:cxn ang="0">
                      <a:pos x="0" y="0"/>
                    </a:cxn>
                    <a:cxn ang="0">
                      <a:pos x="0" y="4"/>
                    </a:cxn>
                    <a:cxn ang="0">
                      <a:pos x="0" y="4"/>
                    </a:cxn>
                    <a:cxn ang="0">
                      <a:pos x="0" y="4"/>
                    </a:cxn>
                    <a:cxn ang="0">
                      <a:pos x="0" y="4"/>
                    </a:cxn>
                  </a:cxnLst>
                  <a:rect l="0" t="0" r="r" b="b"/>
                  <a:pathLst>
                    <a:path w="3" h="7">
                      <a:moveTo>
                        <a:pt x="0" y="4"/>
                      </a:moveTo>
                      <a:lnTo>
                        <a:pt x="0" y="4"/>
                      </a:lnTo>
                      <a:lnTo>
                        <a:pt x="0" y="4"/>
                      </a:lnTo>
                      <a:lnTo>
                        <a:pt x="0" y="7"/>
                      </a:lnTo>
                      <a:lnTo>
                        <a:pt x="3" y="4"/>
                      </a:lnTo>
                      <a:lnTo>
                        <a:pt x="0" y="4"/>
                      </a:lnTo>
                      <a:lnTo>
                        <a:pt x="3" y="4"/>
                      </a:lnTo>
                      <a:lnTo>
                        <a:pt x="3" y="4"/>
                      </a:lnTo>
                      <a:lnTo>
                        <a:pt x="3" y="4"/>
                      </a:lnTo>
                      <a:lnTo>
                        <a:pt x="3" y="4"/>
                      </a:lnTo>
                      <a:lnTo>
                        <a:pt x="3" y="4"/>
                      </a:lnTo>
                      <a:lnTo>
                        <a:pt x="3" y="4"/>
                      </a:lnTo>
                      <a:lnTo>
                        <a:pt x="3" y="4"/>
                      </a:lnTo>
                      <a:lnTo>
                        <a:pt x="3" y="4"/>
                      </a:lnTo>
                      <a:lnTo>
                        <a:pt x="3" y="4"/>
                      </a:lnTo>
                      <a:lnTo>
                        <a:pt x="3" y="4"/>
                      </a:lnTo>
                      <a:lnTo>
                        <a:pt x="3" y="4"/>
                      </a:lnTo>
                      <a:lnTo>
                        <a:pt x="0" y="0"/>
                      </a:lnTo>
                      <a:lnTo>
                        <a:pt x="0" y="0"/>
                      </a:lnTo>
                      <a:lnTo>
                        <a:pt x="0" y="4"/>
                      </a:lnTo>
                      <a:lnTo>
                        <a:pt x="0" y="4"/>
                      </a:lnTo>
                      <a:lnTo>
                        <a:pt x="0" y="4"/>
                      </a:lnTo>
                      <a:lnTo>
                        <a:pt x="0"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84" name="Freeform 238"/>
                <p:cNvSpPr>
                  <a:spLocks/>
                </p:cNvSpPr>
                <p:nvPr/>
              </p:nvSpPr>
              <p:spPr bwMode="auto">
                <a:xfrm>
                  <a:off x="4892" y="2440"/>
                  <a:ext cx="3" cy="4"/>
                </a:xfrm>
                <a:custGeom>
                  <a:avLst/>
                  <a:gdLst/>
                  <a:ahLst/>
                  <a:cxnLst>
                    <a:cxn ang="0">
                      <a:pos x="3" y="4"/>
                    </a:cxn>
                    <a:cxn ang="0">
                      <a:pos x="3" y="0"/>
                    </a:cxn>
                    <a:cxn ang="0">
                      <a:pos x="0" y="4"/>
                    </a:cxn>
                    <a:cxn ang="0">
                      <a:pos x="3" y="4"/>
                    </a:cxn>
                    <a:cxn ang="0">
                      <a:pos x="3" y="4"/>
                    </a:cxn>
                    <a:cxn ang="0">
                      <a:pos x="3" y="4"/>
                    </a:cxn>
                    <a:cxn ang="0">
                      <a:pos x="3" y="4"/>
                    </a:cxn>
                    <a:cxn ang="0">
                      <a:pos x="3" y="4"/>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4"/>
                    </a:cxn>
                  </a:cxnLst>
                  <a:rect l="0" t="0" r="r" b="b"/>
                  <a:pathLst>
                    <a:path w="3" h="4">
                      <a:moveTo>
                        <a:pt x="3" y="4"/>
                      </a:moveTo>
                      <a:lnTo>
                        <a:pt x="3" y="0"/>
                      </a:lnTo>
                      <a:lnTo>
                        <a:pt x="0" y="4"/>
                      </a:lnTo>
                      <a:lnTo>
                        <a:pt x="3" y="4"/>
                      </a:lnTo>
                      <a:lnTo>
                        <a:pt x="3" y="4"/>
                      </a:lnTo>
                      <a:lnTo>
                        <a:pt x="3" y="4"/>
                      </a:lnTo>
                      <a:lnTo>
                        <a:pt x="3" y="4"/>
                      </a:lnTo>
                      <a:lnTo>
                        <a:pt x="3" y="4"/>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85" name="Freeform 239"/>
                <p:cNvSpPr>
                  <a:spLocks/>
                </p:cNvSpPr>
                <p:nvPr/>
              </p:nvSpPr>
              <p:spPr bwMode="auto">
                <a:xfrm>
                  <a:off x="4895" y="2440"/>
                  <a:ext cx="3" cy="4"/>
                </a:xfrm>
                <a:custGeom>
                  <a:avLst/>
                  <a:gdLst/>
                  <a:ahLst/>
                  <a:cxnLst>
                    <a:cxn ang="0">
                      <a:pos x="3" y="0"/>
                    </a:cxn>
                    <a:cxn ang="0">
                      <a:pos x="0" y="0"/>
                    </a:cxn>
                    <a:cxn ang="0">
                      <a:pos x="0" y="0"/>
                    </a:cxn>
                    <a:cxn ang="0">
                      <a:pos x="0" y="4"/>
                    </a:cxn>
                    <a:cxn ang="0">
                      <a:pos x="0" y="0"/>
                    </a:cxn>
                    <a:cxn ang="0">
                      <a:pos x="3" y="0"/>
                    </a:cxn>
                    <a:cxn ang="0">
                      <a:pos x="0"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4">
                      <a:moveTo>
                        <a:pt x="3" y="0"/>
                      </a:moveTo>
                      <a:lnTo>
                        <a:pt x="0" y="0"/>
                      </a:lnTo>
                      <a:lnTo>
                        <a:pt x="0" y="0"/>
                      </a:lnTo>
                      <a:lnTo>
                        <a:pt x="0" y="4"/>
                      </a:lnTo>
                      <a:lnTo>
                        <a:pt x="0" y="0"/>
                      </a:lnTo>
                      <a:lnTo>
                        <a:pt x="3" y="0"/>
                      </a:lnTo>
                      <a:lnTo>
                        <a:pt x="0"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86" name="Freeform 240"/>
                <p:cNvSpPr>
                  <a:spLocks/>
                </p:cNvSpPr>
                <p:nvPr/>
              </p:nvSpPr>
              <p:spPr bwMode="auto">
                <a:xfrm>
                  <a:off x="4895" y="2437"/>
                  <a:ext cx="3" cy="3"/>
                </a:xfrm>
                <a:custGeom>
                  <a:avLst/>
                  <a:gdLst/>
                  <a:ahLst/>
                  <a:cxnLst>
                    <a:cxn ang="0">
                      <a:pos x="3" y="3"/>
                    </a:cxn>
                    <a:cxn ang="0">
                      <a:pos x="0" y="3"/>
                    </a:cxn>
                    <a:cxn ang="0">
                      <a:pos x="0" y="3"/>
                    </a:cxn>
                    <a:cxn ang="0">
                      <a:pos x="3" y="3"/>
                    </a:cxn>
                    <a:cxn ang="0">
                      <a:pos x="3" y="3"/>
                    </a:cxn>
                    <a:cxn ang="0">
                      <a:pos x="3" y="3"/>
                    </a:cxn>
                    <a:cxn ang="0">
                      <a:pos x="3" y="3"/>
                    </a:cxn>
                    <a:cxn ang="0">
                      <a:pos x="3" y="3"/>
                    </a:cxn>
                    <a:cxn ang="0">
                      <a:pos x="3" y="3"/>
                    </a:cxn>
                    <a:cxn ang="0">
                      <a:pos x="3" y="3"/>
                    </a:cxn>
                    <a:cxn ang="0">
                      <a:pos x="3" y="3"/>
                    </a:cxn>
                    <a:cxn ang="0">
                      <a:pos x="0" y="3"/>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3" y="3"/>
                    </a:cxn>
                  </a:cxnLst>
                  <a:rect l="0" t="0" r="r" b="b"/>
                  <a:pathLst>
                    <a:path w="3" h="3">
                      <a:moveTo>
                        <a:pt x="3" y="3"/>
                      </a:moveTo>
                      <a:lnTo>
                        <a:pt x="0" y="3"/>
                      </a:lnTo>
                      <a:lnTo>
                        <a:pt x="0" y="3"/>
                      </a:lnTo>
                      <a:lnTo>
                        <a:pt x="3" y="3"/>
                      </a:lnTo>
                      <a:lnTo>
                        <a:pt x="3" y="3"/>
                      </a:lnTo>
                      <a:lnTo>
                        <a:pt x="3" y="3"/>
                      </a:lnTo>
                      <a:lnTo>
                        <a:pt x="3" y="3"/>
                      </a:lnTo>
                      <a:lnTo>
                        <a:pt x="3" y="3"/>
                      </a:lnTo>
                      <a:lnTo>
                        <a:pt x="3" y="3"/>
                      </a:lnTo>
                      <a:lnTo>
                        <a:pt x="3" y="3"/>
                      </a:lnTo>
                      <a:lnTo>
                        <a:pt x="3" y="3"/>
                      </a:lnTo>
                      <a:lnTo>
                        <a:pt x="0" y="3"/>
                      </a:lnTo>
                      <a:lnTo>
                        <a:pt x="0" y="0"/>
                      </a:lnTo>
                      <a:lnTo>
                        <a:pt x="0" y="0"/>
                      </a:lnTo>
                      <a:lnTo>
                        <a:pt x="0" y="0"/>
                      </a:lnTo>
                      <a:lnTo>
                        <a:pt x="0" y="0"/>
                      </a:lnTo>
                      <a:lnTo>
                        <a:pt x="0" y="0"/>
                      </a:lnTo>
                      <a:lnTo>
                        <a:pt x="0" y="0"/>
                      </a:lnTo>
                      <a:lnTo>
                        <a:pt x="0" y="0"/>
                      </a:lnTo>
                      <a:lnTo>
                        <a:pt x="0" y="3"/>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87" name="Rectangle 241"/>
                <p:cNvSpPr>
                  <a:spLocks noChangeArrowheads="1"/>
                </p:cNvSpPr>
                <p:nvPr/>
              </p:nvSpPr>
              <p:spPr bwMode="auto">
                <a:xfrm>
                  <a:off x="4895" y="2440"/>
                  <a:ext cx="3" cy="1"/>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88" name="Freeform 242"/>
                <p:cNvSpPr>
                  <a:spLocks/>
                </p:cNvSpPr>
                <p:nvPr/>
              </p:nvSpPr>
              <p:spPr bwMode="auto">
                <a:xfrm>
                  <a:off x="4880" y="2434"/>
                  <a:ext cx="9" cy="38"/>
                </a:xfrm>
                <a:custGeom>
                  <a:avLst/>
                  <a:gdLst/>
                  <a:ahLst/>
                  <a:cxnLst>
                    <a:cxn ang="0">
                      <a:pos x="9" y="38"/>
                    </a:cxn>
                    <a:cxn ang="0">
                      <a:pos x="9" y="38"/>
                    </a:cxn>
                    <a:cxn ang="0">
                      <a:pos x="6" y="35"/>
                    </a:cxn>
                    <a:cxn ang="0">
                      <a:pos x="6" y="28"/>
                    </a:cxn>
                    <a:cxn ang="0">
                      <a:pos x="6" y="25"/>
                    </a:cxn>
                    <a:cxn ang="0">
                      <a:pos x="6" y="22"/>
                    </a:cxn>
                    <a:cxn ang="0">
                      <a:pos x="6" y="19"/>
                    </a:cxn>
                    <a:cxn ang="0">
                      <a:pos x="6" y="16"/>
                    </a:cxn>
                    <a:cxn ang="0">
                      <a:pos x="3" y="13"/>
                    </a:cxn>
                    <a:cxn ang="0">
                      <a:pos x="3" y="10"/>
                    </a:cxn>
                    <a:cxn ang="0">
                      <a:pos x="3" y="6"/>
                    </a:cxn>
                    <a:cxn ang="0">
                      <a:pos x="0" y="3"/>
                    </a:cxn>
                    <a:cxn ang="0">
                      <a:pos x="0" y="0"/>
                    </a:cxn>
                    <a:cxn ang="0">
                      <a:pos x="0" y="0"/>
                    </a:cxn>
                    <a:cxn ang="0">
                      <a:pos x="0" y="0"/>
                    </a:cxn>
                  </a:cxnLst>
                  <a:rect l="0" t="0" r="r" b="b"/>
                  <a:pathLst>
                    <a:path w="9" h="38">
                      <a:moveTo>
                        <a:pt x="9" y="38"/>
                      </a:moveTo>
                      <a:lnTo>
                        <a:pt x="9" y="38"/>
                      </a:lnTo>
                      <a:lnTo>
                        <a:pt x="6" y="35"/>
                      </a:lnTo>
                      <a:lnTo>
                        <a:pt x="6" y="28"/>
                      </a:lnTo>
                      <a:lnTo>
                        <a:pt x="6" y="25"/>
                      </a:lnTo>
                      <a:lnTo>
                        <a:pt x="6" y="22"/>
                      </a:lnTo>
                      <a:lnTo>
                        <a:pt x="6" y="19"/>
                      </a:lnTo>
                      <a:lnTo>
                        <a:pt x="6" y="16"/>
                      </a:lnTo>
                      <a:lnTo>
                        <a:pt x="3" y="13"/>
                      </a:lnTo>
                      <a:lnTo>
                        <a:pt x="3" y="10"/>
                      </a:lnTo>
                      <a:lnTo>
                        <a:pt x="3" y="6"/>
                      </a:lnTo>
                      <a:lnTo>
                        <a:pt x="0" y="3"/>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89" name="Freeform 243"/>
                <p:cNvSpPr>
                  <a:spLocks/>
                </p:cNvSpPr>
                <p:nvPr/>
              </p:nvSpPr>
              <p:spPr bwMode="auto">
                <a:xfrm>
                  <a:off x="4880" y="2485"/>
                  <a:ext cx="3" cy="3"/>
                </a:xfrm>
                <a:custGeom>
                  <a:avLst/>
                  <a:gdLst/>
                  <a:ahLst/>
                  <a:cxnLst>
                    <a:cxn ang="0">
                      <a:pos x="0" y="3"/>
                    </a:cxn>
                    <a:cxn ang="0">
                      <a:pos x="0" y="3"/>
                    </a:cxn>
                    <a:cxn ang="0">
                      <a:pos x="0" y="3"/>
                    </a:cxn>
                    <a:cxn ang="0">
                      <a:pos x="3" y="3"/>
                    </a:cxn>
                    <a:cxn ang="0">
                      <a:pos x="0" y="0"/>
                    </a:cxn>
                    <a:cxn ang="0">
                      <a:pos x="0"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Lst>
                  <a:rect l="0" t="0" r="r" b="b"/>
                  <a:pathLst>
                    <a:path w="3" h="3">
                      <a:moveTo>
                        <a:pt x="0" y="3"/>
                      </a:moveTo>
                      <a:lnTo>
                        <a:pt x="0" y="3"/>
                      </a:lnTo>
                      <a:lnTo>
                        <a:pt x="0" y="3"/>
                      </a:lnTo>
                      <a:lnTo>
                        <a:pt x="3" y="3"/>
                      </a:lnTo>
                      <a:lnTo>
                        <a:pt x="0" y="0"/>
                      </a:lnTo>
                      <a:lnTo>
                        <a:pt x="0" y="3"/>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90" name="Freeform 244"/>
                <p:cNvSpPr>
                  <a:spLocks/>
                </p:cNvSpPr>
                <p:nvPr/>
              </p:nvSpPr>
              <p:spPr bwMode="auto">
                <a:xfrm>
                  <a:off x="4877" y="2481"/>
                  <a:ext cx="3" cy="7"/>
                </a:xfrm>
                <a:custGeom>
                  <a:avLst/>
                  <a:gdLst/>
                  <a:ahLst/>
                  <a:cxnLst>
                    <a:cxn ang="0">
                      <a:pos x="3" y="0"/>
                    </a:cxn>
                    <a:cxn ang="0">
                      <a:pos x="0" y="4"/>
                    </a:cxn>
                    <a:cxn ang="0">
                      <a:pos x="3" y="7"/>
                    </a:cxn>
                    <a:cxn ang="0">
                      <a:pos x="3" y="4"/>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4"/>
                    </a:cxn>
                    <a:cxn ang="0">
                      <a:pos x="0" y="4"/>
                    </a:cxn>
                    <a:cxn ang="0">
                      <a:pos x="3" y="0"/>
                    </a:cxn>
                  </a:cxnLst>
                  <a:rect l="0" t="0" r="r" b="b"/>
                  <a:pathLst>
                    <a:path w="3" h="7">
                      <a:moveTo>
                        <a:pt x="3" y="0"/>
                      </a:moveTo>
                      <a:lnTo>
                        <a:pt x="0" y="4"/>
                      </a:lnTo>
                      <a:lnTo>
                        <a:pt x="3" y="7"/>
                      </a:lnTo>
                      <a:lnTo>
                        <a:pt x="3" y="4"/>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4"/>
                      </a:lnTo>
                      <a:lnTo>
                        <a:pt x="0" y="4"/>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91" name="Freeform 245"/>
                <p:cNvSpPr>
                  <a:spLocks/>
                </p:cNvSpPr>
                <p:nvPr/>
              </p:nvSpPr>
              <p:spPr bwMode="auto">
                <a:xfrm>
                  <a:off x="4874" y="2478"/>
                  <a:ext cx="6" cy="7"/>
                </a:xfrm>
                <a:custGeom>
                  <a:avLst/>
                  <a:gdLst/>
                  <a:ahLst/>
                  <a:cxnLst>
                    <a:cxn ang="0">
                      <a:pos x="0" y="0"/>
                    </a:cxn>
                    <a:cxn ang="0">
                      <a:pos x="0" y="0"/>
                    </a:cxn>
                    <a:cxn ang="0">
                      <a:pos x="3" y="7"/>
                    </a:cxn>
                    <a:cxn ang="0">
                      <a:pos x="6" y="3"/>
                    </a:cxn>
                    <a:cxn ang="0">
                      <a:pos x="3" y="0"/>
                    </a:cxn>
                    <a:cxn ang="0">
                      <a:pos x="0"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6" h="7">
                      <a:moveTo>
                        <a:pt x="0" y="0"/>
                      </a:moveTo>
                      <a:lnTo>
                        <a:pt x="0" y="0"/>
                      </a:lnTo>
                      <a:lnTo>
                        <a:pt x="3" y="7"/>
                      </a:lnTo>
                      <a:lnTo>
                        <a:pt x="6" y="3"/>
                      </a:lnTo>
                      <a:lnTo>
                        <a:pt x="3" y="0"/>
                      </a:lnTo>
                      <a:lnTo>
                        <a:pt x="0"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92" name="Freeform 246"/>
                <p:cNvSpPr>
                  <a:spLocks/>
                </p:cNvSpPr>
                <p:nvPr/>
              </p:nvSpPr>
              <p:spPr bwMode="auto">
                <a:xfrm>
                  <a:off x="4871" y="2472"/>
                  <a:ext cx="6" cy="6"/>
                </a:xfrm>
                <a:custGeom>
                  <a:avLst/>
                  <a:gdLst/>
                  <a:ahLst/>
                  <a:cxnLst>
                    <a:cxn ang="0">
                      <a:pos x="3" y="3"/>
                    </a:cxn>
                    <a:cxn ang="0">
                      <a:pos x="3" y="3"/>
                    </a:cxn>
                    <a:cxn ang="0">
                      <a:pos x="3" y="6"/>
                    </a:cxn>
                    <a:cxn ang="0">
                      <a:pos x="6" y="6"/>
                    </a:cxn>
                    <a:cxn ang="0">
                      <a:pos x="3" y="0"/>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3"/>
                    </a:cxn>
                    <a:cxn ang="0">
                      <a:pos x="0" y="3"/>
                    </a:cxn>
                    <a:cxn ang="0">
                      <a:pos x="3" y="3"/>
                    </a:cxn>
                    <a:cxn ang="0">
                      <a:pos x="3" y="3"/>
                    </a:cxn>
                  </a:cxnLst>
                  <a:rect l="0" t="0" r="r" b="b"/>
                  <a:pathLst>
                    <a:path w="6" h="6">
                      <a:moveTo>
                        <a:pt x="3" y="3"/>
                      </a:moveTo>
                      <a:lnTo>
                        <a:pt x="3" y="3"/>
                      </a:lnTo>
                      <a:lnTo>
                        <a:pt x="3" y="6"/>
                      </a:lnTo>
                      <a:lnTo>
                        <a:pt x="6" y="6"/>
                      </a:lnTo>
                      <a:lnTo>
                        <a:pt x="3" y="0"/>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3"/>
                      </a:lnTo>
                      <a:lnTo>
                        <a:pt x="0" y="3"/>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93" name="Freeform 247"/>
                <p:cNvSpPr>
                  <a:spLocks/>
                </p:cNvSpPr>
                <p:nvPr/>
              </p:nvSpPr>
              <p:spPr bwMode="auto">
                <a:xfrm>
                  <a:off x="4871" y="2469"/>
                  <a:ext cx="3" cy="6"/>
                </a:xfrm>
                <a:custGeom>
                  <a:avLst/>
                  <a:gdLst/>
                  <a:ahLst/>
                  <a:cxnLst>
                    <a:cxn ang="0">
                      <a:pos x="0" y="3"/>
                    </a:cxn>
                    <a:cxn ang="0">
                      <a:pos x="0" y="3"/>
                    </a:cxn>
                    <a:cxn ang="0">
                      <a:pos x="3" y="6"/>
                    </a:cxn>
                    <a:cxn ang="0">
                      <a:pos x="3" y="3"/>
                    </a:cxn>
                    <a:cxn ang="0">
                      <a:pos x="3" y="0"/>
                    </a:cxn>
                    <a:cxn ang="0">
                      <a:pos x="0" y="3"/>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3" h="6">
                      <a:moveTo>
                        <a:pt x="0" y="3"/>
                      </a:moveTo>
                      <a:lnTo>
                        <a:pt x="0" y="3"/>
                      </a:lnTo>
                      <a:lnTo>
                        <a:pt x="3" y="6"/>
                      </a:lnTo>
                      <a:lnTo>
                        <a:pt x="3" y="3"/>
                      </a:lnTo>
                      <a:lnTo>
                        <a:pt x="3" y="0"/>
                      </a:lnTo>
                      <a:lnTo>
                        <a:pt x="0" y="3"/>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94" name="Freeform 248"/>
                <p:cNvSpPr>
                  <a:spLocks/>
                </p:cNvSpPr>
                <p:nvPr/>
              </p:nvSpPr>
              <p:spPr bwMode="auto">
                <a:xfrm>
                  <a:off x="4871" y="2466"/>
                  <a:ext cx="3" cy="6"/>
                </a:xfrm>
                <a:custGeom>
                  <a:avLst/>
                  <a:gdLst/>
                  <a:ahLst/>
                  <a:cxnLst>
                    <a:cxn ang="0">
                      <a:pos x="0" y="3"/>
                    </a:cxn>
                    <a:cxn ang="0">
                      <a:pos x="0" y="3"/>
                    </a:cxn>
                    <a:cxn ang="0">
                      <a:pos x="0" y="6"/>
                    </a:cxn>
                    <a:cxn ang="0">
                      <a:pos x="3" y="3"/>
                    </a:cxn>
                    <a:cxn ang="0">
                      <a:pos x="0" y="0"/>
                    </a:cxn>
                    <a:cxn ang="0">
                      <a:pos x="0"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Lst>
                  <a:rect l="0" t="0" r="r" b="b"/>
                  <a:pathLst>
                    <a:path w="3" h="6">
                      <a:moveTo>
                        <a:pt x="0" y="3"/>
                      </a:moveTo>
                      <a:lnTo>
                        <a:pt x="0" y="3"/>
                      </a:lnTo>
                      <a:lnTo>
                        <a:pt x="0" y="6"/>
                      </a:lnTo>
                      <a:lnTo>
                        <a:pt x="3" y="3"/>
                      </a:lnTo>
                      <a:lnTo>
                        <a:pt x="0" y="0"/>
                      </a:lnTo>
                      <a:lnTo>
                        <a:pt x="0" y="3"/>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95" name="Freeform 249"/>
                <p:cNvSpPr>
                  <a:spLocks/>
                </p:cNvSpPr>
                <p:nvPr/>
              </p:nvSpPr>
              <p:spPr bwMode="auto">
                <a:xfrm>
                  <a:off x="4869" y="2462"/>
                  <a:ext cx="2" cy="7"/>
                </a:xfrm>
                <a:custGeom>
                  <a:avLst/>
                  <a:gdLst/>
                  <a:ahLst/>
                  <a:cxnLst>
                    <a:cxn ang="0">
                      <a:pos x="0" y="4"/>
                    </a:cxn>
                    <a:cxn ang="0">
                      <a:pos x="0" y="4"/>
                    </a:cxn>
                    <a:cxn ang="0">
                      <a:pos x="2" y="7"/>
                    </a:cxn>
                    <a:cxn ang="0">
                      <a:pos x="2" y="4"/>
                    </a:cxn>
                    <a:cxn ang="0">
                      <a:pos x="2" y="0"/>
                    </a:cxn>
                    <a:cxn ang="0">
                      <a:pos x="0" y="4"/>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 ang="0">
                      <a:pos x="0" y="0"/>
                    </a:cxn>
                    <a:cxn ang="0">
                      <a:pos x="0" y="0"/>
                    </a:cxn>
                    <a:cxn ang="0">
                      <a:pos x="0" y="4"/>
                    </a:cxn>
                  </a:cxnLst>
                  <a:rect l="0" t="0" r="r" b="b"/>
                  <a:pathLst>
                    <a:path w="2" h="7">
                      <a:moveTo>
                        <a:pt x="0" y="4"/>
                      </a:moveTo>
                      <a:lnTo>
                        <a:pt x="0" y="4"/>
                      </a:lnTo>
                      <a:lnTo>
                        <a:pt x="2" y="7"/>
                      </a:lnTo>
                      <a:lnTo>
                        <a:pt x="2" y="4"/>
                      </a:lnTo>
                      <a:lnTo>
                        <a:pt x="2" y="0"/>
                      </a:lnTo>
                      <a:lnTo>
                        <a:pt x="0" y="4"/>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96" name="Freeform 250"/>
                <p:cNvSpPr>
                  <a:spLocks/>
                </p:cNvSpPr>
                <p:nvPr/>
              </p:nvSpPr>
              <p:spPr bwMode="auto">
                <a:xfrm>
                  <a:off x="4869" y="2459"/>
                  <a:ext cx="2" cy="7"/>
                </a:xfrm>
                <a:custGeom>
                  <a:avLst/>
                  <a:gdLst/>
                  <a:ahLst/>
                  <a:cxnLst>
                    <a:cxn ang="0">
                      <a:pos x="0" y="3"/>
                    </a:cxn>
                    <a:cxn ang="0">
                      <a:pos x="0" y="3"/>
                    </a:cxn>
                    <a:cxn ang="0">
                      <a:pos x="0" y="7"/>
                    </a:cxn>
                    <a:cxn ang="0">
                      <a:pos x="2" y="3"/>
                    </a:cxn>
                    <a:cxn ang="0">
                      <a:pos x="2" y="0"/>
                    </a:cxn>
                    <a:cxn ang="0">
                      <a:pos x="0" y="3"/>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3"/>
                    </a:cxn>
                  </a:cxnLst>
                  <a:rect l="0" t="0" r="r" b="b"/>
                  <a:pathLst>
                    <a:path w="2" h="7">
                      <a:moveTo>
                        <a:pt x="0" y="3"/>
                      </a:moveTo>
                      <a:lnTo>
                        <a:pt x="0" y="3"/>
                      </a:lnTo>
                      <a:lnTo>
                        <a:pt x="0" y="7"/>
                      </a:lnTo>
                      <a:lnTo>
                        <a:pt x="2" y="3"/>
                      </a:lnTo>
                      <a:lnTo>
                        <a:pt x="2" y="0"/>
                      </a:lnTo>
                      <a:lnTo>
                        <a:pt x="0" y="3"/>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97" name="Freeform 251"/>
                <p:cNvSpPr>
                  <a:spLocks/>
                </p:cNvSpPr>
                <p:nvPr/>
              </p:nvSpPr>
              <p:spPr bwMode="auto">
                <a:xfrm>
                  <a:off x="4869" y="2456"/>
                  <a:ext cx="2" cy="6"/>
                </a:xfrm>
                <a:custGeom>
                  <a:avLst/>
                  <a:gdLst/>
                  <a:ahLst/>
                  <a:cxnLst>
                    <a:cxn ang="0">
                      <a:pos x="2" y="3"/>
                    </a:cxn>
                    <a:cxn ang="0">
                      <a:pos x="0" y="3"/>
                    </a:cxn>
                    <a:cxn ang="0">
                      <a:pos x="0" y="6"/>
                    </a:cxn>
                    <a:cxn ang="0">
                      <a:pos x="2" y="3"/>
                    </a:cxn>
                    <a:cxn ang="0">
                      <a:pos x="2" y="3"/>
                    </a:cxn>
                    <a:cxn ang="0">
                      <a:pos x="2" y="3"/>
                    </a:cxn>
                    <a:cxn ang="0">
                      <a:pos x="2" y="3"/>
                    </a:cxn>
                    <a:cxn ang="0">
                      <a:pos x="2" y="0"/>
                    </a:cxn>
                    <a:cxn ang="0">
                      <a:pos x="2" y="0"/>
                    </a:cxn>
                    <a:cxn ang="0">
                      <a:pos x="2"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3"/>
                    </a:cxn>
                    <a:cxn ang="0">
                      <a:pos x="0" y="3"/>
                    </a:cxn>
                    <a:cxn ang="0">
                      <a:pos x="2" y="3"/>
                    </a:cxn>
                  </a:cxnLst>
                  <a:rect l="0" t="0" r="r" b="b"/>
                  <a:pathLst>
                    <a:path w="2" h="6">
                      <a:moveTo>
                        <a:pt x="2" y="3"/>
                      </a:moveTo>
                      <a:lnTo>
                        <a:pt x="0" y="3"/>
                      </a:lnTo>
                      <a:lnTo>
                        <a:pt x="0" y="6"/>
                      </a:lnTo>
                      <a:lnTo>
                        <a:pt x="2" y="3"/>
                      </a:lnTo>
                      <a:lnTo>
                        <a:pt x="2" y="3"/>
                      </a:lnTo>
                      <a:lnTo>
                        <a:pt x="2" y="3"/>
                      </a:lnTo>
                      <a:lnTo>
                        <a:pt x="2" y="3"/>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3"/>
                      </a:lnTo>
                      <a:lnTo>
                        <a:pt x="0" y="3"/>
                      </a:lnTo>
                      <a:lnTo>
                        <a:pt x="2"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98" name="Freeform 252"/>
                <p:cNvSpPr>
                  <a:spLocks/>
                </p:cNvSpPr>
                <p:nvPr/>
              </p:nvSpPr>
              <p:spPr bwMode="auto">
                <a:xfrm>
                  <a:off x="4869" y="2453"/>
                  <a:ext cx="2" cy="6"/>
                </a:xfrm>
                <a:custGeom>
                  <a:avLst/>
                  <a:gdLst/>
                  <a:ahLst/>
                  <a:cxnLst>
                    <a:cxn ang="0">
                      <a:pos x="2" y="3"/>
                    </a:cxn>
                    <a:cxn ang="0">
                      <a:pos x="0" y="3"/>
                    </a:cxn>
                    <a:cxn ang="0">
                      <a:pos x="0" y="6"/>
                    </a:cxn>
                    <a:cxn ang="0">
                      <a:pos x="2" y="6"/>
                    </a:cxn>
                    <a:cxn ang="0">
                      <a:pos x="2" y="3"/>
                    </a:cxn>
                    <a:cxn ang="0">
                      <a:pos x="2" y="3"/>
                    </a:cxn>
                    <a:cxn ang="0">
                      <a:pos x="2" y="3"/>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2" y="3"/>
                    </a:cxn>
                  </a:cxnLst>
                  <a:rect l="0" t="0" r="r" b="b"/>
                  <a:pathLst>
                    <a:path w="2" h="6">
                      <a:moveTo>
                        <a:pt x="2" y="3"/>
                      </a:moveTo>
                      <a:lnTo>
                        <a:pt x="0" y="3"/>
                      </a:lnTo>
                      <a:lnTo>
                        <a:pt x="0" y="6"/>
                      </a:lnTo>
                      <a:lnTo>
                        <a:pt x="2" y="6"/>
                      </a:lnTo>
                      <a:lnTo>
                        <a:pt x="2" y="3"/>
                      </a:lnTo>
                      <a:lnTo>
                        <a:pt x="2" y="3"/>
                      </a:lnTo>
                      <a:lnTo>
                        <a:pt x="2" y="3"/>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3"/>
                      </a:lnTo>
                      <a:lnTo>
                        <a:pt x="0" y="3"/>
                      </a:lnTo>
                      <a:lnTo>
                        <a:pt x="0" y="3"/>
                      </a:lnTo>
                      <a:lnTo>
                        <a:pt x="0" y="3"/>
                      </a:lnTo>
                      <a:lnTo>
                        <a:pt x="2"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99" name="Freeform 253"/>
                <p:cNvSpPr>
                  <a:spLocks/>
                </p:cNvSpPr>
                <p:nvPr/>
              </p:nvSpPr>
              <p:spPr bwMode="auto">
                <a:xfrm>
                  <a:off x="4869" y="2450"/>
                  <a:ext cx="2" cy="6"/>
                </a:xfrm>
                <a:custGeom>
                  <a:avLst/>
                  <a:gdLst/>
                  <a:ahLst/>
                  <a:cxnLst>
                    <a:cxn ang="0">
                      <a:pos x="2" y="3"/>
                    </a:cxn>
                    <a:cxn ang="0">
                      <a:pos x="0" y="3"/>
                    </a:cxn>
                    <a:cxn ang="0">
                      <a:pos x="0" y="6"/>
                    </a:cxn>
                    <a:cxn ang="0">
                      <a:pos x="2" y="6"/>
                    </a:cxn>
                    <a:cxn ang="0">
                      <a:pos x="2" y="3"/>
                    </a:cxn>
                    <a:cxn ang="0">
                      <a:pos x="2" y="3"/>
                    </a:cxn>
                    <a:cxn ang="0">
                      <a:pos x="2" y="3"/>
                    </a:cxn>
                    <a:cxn ang="0">
                      <a:pos x="0" y="3"/>
                    </a:cxn>
                    <a:cxn ang="0">
                      <a:pos x="0" y="3"/>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 ang="0">
                      <a:pos x="2" y="3"/>
                    </a:cxn>
                  </a:cxnLst>
                  <a:rect l="0" t="0" r="r" b="b"/>
                  <a:pathLst>
                    <a:path w="2" h="6">
                      <a:moveTo>
                        <a:pt x="2" y="3"/>
                      </a:moveTo>
                      <a:lnTo>
                        <a:pt x="0" y="3"/>
                      </a:lnTo>
                      <a:lnTo>
                        <a:pt x="0" y="6"/>
                      </a:lnTo>
                      <a:lnTo>
                        <a:pt x="2" y="6"/>
                      </a:lnTo>
                      <a:lnTo>
                        <a:pt x="2" y="3"/>
                      </a:lnTo>
                      <a:lnTo>
                        <a:pt x="2" y="3"/>
                      </a:lnTo>
                      <a:lnTo>
                        <a:pt x="2" y="3"/>
                      </a:lnTo>
                      <a:lnTo>
                        <a:pt x="0" y="3"/>
                      </a:lnTo>
                      <a:lnTo>
                        <a:pt x="0" y="3"/>
                      </a:lnTo>
                      <a:lnTo>
                        <a:pt x="0" y="0"/>
                      </a:lnTo>
                      <a:lnTo>
                        <a:pt x="0" y="0"/>
                      </a:lnTo>
                      <a:lnTo>
                        <a:pt x="0" y="0"/>
                      </a:lnTo>
                      <a:lnTo>
                        <a:pt x="0" y="0"/>
                      </a:lnTo>
                      <a:lnTo>
                        <a:pt x="0" y="0"/>
                      </a:lnTo>
                      <a:lnTo>
                        <a:pt x="0" y="0"/>
                      </a:lnTo>
                      <a:lnTo>
                        <a:pt x="0" y="0"/>
                      </a:lnTo>
                      <a:lnTo>
                        <a:pt x="0" y="0"/>
                      </a:lnTo>
                      <a:lnTo>
                        <a:pt x="0" y="3"/>
                      </a:lnTo>
                      <a:lnTo>
                        <a:pt x="0" y="3"/>
                      </a:lnTo>
                      <a:lnTo>
                        <a:pt x="0" y="3"/>
                      </a:lnTo>
                      <a:lnTo>
                        <a:pt x="0" y="3"/>
                      </a:lnTo>
                      <a:lnTo>
                        <a:pt x="0" y="3"/>
                      </a:lnTo>
                      <a:lnTo>
                        <a:pt x="0" y="3"/>
                      </a:lnTo>
                      <a:lnTo>
                        <a:pt x="2"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00" name="Freeform 254"/>
                <p:cNvSpPr>
                  <a:spLocks/>
                </p:cNvSpPr>
                <p:nvPr/>
              </p:nvSpPr>
              <p:spPr bwMode="auto">
                <a:xfrm>
                  <a:off x="4866" y="2450"/>
                  <a:ext cx="5" cy="3"/>
                </a:xfrm>
                <a:custGeom>
                  <a:avLst/>
                  <a:gdLst/>
                  <a:ahLst/>
                  <a:cxnLst>
                    <a:cxn ang="0">
                      <a:pos x="3" y="0"/>
                    </a:cxn>
                    <a:cxn ang="0">
                      <a:pos x="0" y="0"/>
                    </a:cxn>
                    <a:cxn ang="0">
                      <a:pos x="3" y="3"/>
                    </a:cxn>
                    <a:cxn ang="0">
                      <a:pos x="5"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3" y="0"/>
                    </a:cxn>
                  </a:cxnLst>
                  <a:rect l="0" t="0" r="r" b="b"/>
                  <a:pathLst>
                    <a:path w="5" h="3">
                      <a:moveTo>
                        <a:pt x="3" y="0"/>
                      </a:moveTo>
                      <a:lnTo>
                        <a:pt x="0" y="0"/>
                      </a:lnTo>
                      <a:lnTo>
                        <a:pt x="3" y="3"/>
                      </a:lnTo>
                      <a:lnTo>
                        <a:pt x="5"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01" name="Freeform 255"/>
                <p:cNvSpPr>
                  <a:spLocks/>
                </p:cNvSpPr>
                <p:nvPr/>
              </p:nvSpPr>
              <p:spPr bwMode="auto">
                <a:xfrm>
                  <a:off x="4866" y="2447"/>
                  <a:ext cx="3" cy="3"/>
                </a:xfrm>
                <a:custGeom>
                  <a:avLst/>
                  <a:gdLst/>
                  <a:ahLst/>
                  <a:cxnLst>
                    <a:cxn ang="0">
                      <a:pos x="3" y="0"/>
                    </a:cxn>
                    <a:cxn ang="0">
                      <a:pos x="0" y="3"/>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3" y="0"/>
                    </a:cxn>
                  </a:cxnLst>
                  <a:rect l="0" t="0" r="r" b="b"/>
                  <a:pathLst>
                    <a:path w="3" h="3">
                      <a:moveTo>
                        <a:pt x="3" y="0"/>
                      </a:moveTo>
                      <a:lnTo>
                        <a:pt x="0" y="3"/>
                      </a:lnTo>
                      <a:lnTo>
                        <a:pt x="0" y="3"/>
                      </a:lnTo>
                      <a:lnTo>
                        <a:pt x="3" y="3"/>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3"/>
                      </a:lnTo>
                      <a:lnTo>
                        <a:pt x="0" y="3"/>
                      </a:lnTo>
                      <a:lnTo>
                        <a:pt x="0"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02" name="Freeform 256"/>
                <p:cNvSpPr>
                  <a:spLocks/>
                </p:cNvSpPr>
                <p:nvPr/>
              </p:nvSpPr>
              <p:spPr bwMode="auto">
                <a:xfrm>
                  <a:off x="4866" y="2447"/>
                  <a:ext cx="3" cy="3"/>
                </a:xfrm>
                <a:custGeom>
                  <a:avLst/>
                  <a:gdLst/>
                  <a:ahLst/>
                  <a:cxnLst>
                    <a:cxn ang="0">
                      <a:pos x="0" y="3"/>
                    </a:cxn>
                    <a:cxn ang="0">
                      <a:pos x="0" y="3"/>
                    </a:cxn>
                    <a:cxn ang="0">
                      <a:pos x="3" y="0"/>
                    </a:cxn>
                    <a:cxn ang="0">
                      <a:pos x="3" y="0"/>
                    </a:cxn>
                    <a:cxn ang="0">
                      <a:pos x="0" y="3"/>
                    </a:cxn>
                  </a:cxnLst>
                  <a:rect l="0" t="0" r="r" b="b"/>
                  <a:pathLst>
                    <a:path w="3" h="3">
                      <a:moveTo>
                        <a:pt x="0" y="3"/>
                      </a:moveTo>
                      <a:lnTo>
                        <a:pt x="0" y="3"/>
                      </a:lnTo>
                      <a:lnTo>
                        <a:pt x="3" y="0"/>
                      </a:lnTo>
                      <a:lnTo>
                        <a:pt x="3" y="0"/>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03" name="Freeform 257"/>
                <p:cNvSpPr>
                  <a:spLocks/>
                </p:cNvSpPr>
                <p:nvPr/>
              </p:nvSpPr>
              <p:spPr bwMode="auto">
                <a:xfrm>
                  <a:off x="4869" y="2462"/>
                  <a:ext cx="5" cy="4"/>
                </a:xfrm>
                <a:custGeom>
                  <a:avLst/>
                  <a:gdLst/>
                  <a:ahLst/>
                  <a:cxnLst>
                    <a:cxn ang="0">
                      <a:pos x="2" y="0"/>
                    </a:cxn>
                    <a:cxn ang="0">
                      <a:pos x="2" y="0"/>
                    </a:cxn>
                    <a:cxn ang="0">
                      <a:pos x="0" y="4"/>
                    </a:cxn>
                    <a:cxn ang="0">
                      <a:pos x="2" y="4"/>
                    </a:cxn>
                    <a:cxn ang="0">
                      <a:pos x="2" y="4"/>
                    </a:cxn>
                    <a:cxn ang="0">
                      <a:pos x="2" y="0"/>
                    </a:cxn>
                    <a:cxn ang="0">
                      <a:pos x="2" y="4"/>
                    </a:cxn>
                    <a:cxn ang="0">
                      <a:pos x="2" y="4"/>
                    </a:cxn>
                    <a:cxn ang="0">
                      <a:pos x="5"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5" h="4">
                      <a:moveTo>
                        <a:pt x="2" y="0"/>
                      </a:moveTo>
                      <a:lnTo>
                        <a:pt x="2" y="0"/>
                      </a:lnTo>
                      <a:lnTo>
                        <a:pt x="0" y="4"/>
                      </a:lnTo>
                      <a:lnTo>
                        <a:pt x="2" y="4"/>
                      </a:lnTo>
                      <a:lnTo>
                        <a:pt x="2" y="4"/>
                      </a:lnTo>
                      <a:lnTo>
                        <a:pt x="2" y="0"/>
                      </a:lnTo>
                      <a:lnTo>
                        <a:pt x="2" y="4"/>
                      </a:lnTo>
                      <a:lnTo>
                        <a:pt x="2" y="4"/>
                      </a:lnTo>
                      <a:lnTo>
                        <a:pt x="5"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04" name="Freeform 258"/>
                <p:cNvSpPr>
                  <a:spLocks/>
                </p:cNvSpPr>
                <p:nvPr/>
              </p:nvSpPr>
              <p:spPr bwMode="auto">
                <a:xfrm>
                  <a:off x="4871" y="2459"/>
                  <a:ext cx="3" cy="7"/>
                </a:xfrm>
                <a:custGeom>
                  <a:avLst/>
                  <a:gdLst/>
                  <a:ahLst/>
                  <a:cxnLst>
                    <a:cxn ang="0">
                      <a:pos x="3" y="0"/>
                    </a:cxn>
                    <a:cxn ang="0">
                      <a:pos x="0" y="0"/>
                    </a:cxn>
                    <a:cxn ang="0">
                      <a:pos x="0" y="3"/>
                    </a:cxn>
                    <a:cxn ang="0">
                      <a:pos x="0" y="7"/>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3" y="0"/>
                    </a:cxn>
                  </a:cxnLst>
                  <a:rect l="0" t="0" r="r" b="b"/>
                  <a:pathLst>
                    <a:path w="3" h="7">
                      <a:moveTo>
                        <a:pt x="3" y="0"/>
                      </a:moveTo>
                      <a:lnTo>
                        <a:pt x="0" y="0"/>
                      </a:lnTo>
                      <a:lnTo>
                        <a:pt x="0" y="3"/>
                      </a:lnTo>
                      <a:lnTo>
                        <a:pt x="0" y="7"/>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05" name="Freeform 259"/>
                <p:cNvSpPr>
                  <a:spLocks/>
                </p:cNvSpPr>
                <p:nvPr/>
              </p:nvSpPr>
              <p:spPr bwMode="auto">
                <a:xfrm>
                  <a:off x="4871" y="2453"/>
                  <a:ext cx="6" cy="6"/>
                </a:xfrm>
                <a:custGeom>
                  <a:avLst/>
                  <a:gdLst/>
                  <a:ahLst/>
                  <a:cxnLst>
                    <a:cxn ang="0">
                      <a:pos x="6" y="3"/>
                    </a:cxn>
                    <a:cxn ang="0">
                      <a:pos x="3" y="3"/>
                    </a:cxn>
                    <a:cxn ang="0">
                      <a:pos x="0" y="6"/>
                    </a:cxn>
                    <a:cxn ang="0">
                      <a:pos x="3" y="6"/>
                    </a:cxn>
                    <a:cxn ang="0">
                      <a:pos x="6" y="3"/>
                    </a:cxn>
                    <a:cxn ang="0">
                      <a:pos x="6" y="3"/>
                    </a:cxn>
                    <a:cxn ang="0">
                      <a:pos x="6" y="3"/>
                    </a:cxn>
                    <a:cxn ang="0">
                      <a:pos x="6" y="3"/>
                    </a:cxn>
                    <a:cxn ang="0">
                      <a:pos x="6" y="3"/>
                    </a:cxn>
                    <a:cxn ang="0">
                      <a:pos x="6" y="3"/>
                    </a:cxn>
                    <a:cxn ang="0">
                      <a:pos x="6"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3"/>
                    </a:cxn>
                    <a:cxn ang="0">
                      <a:pos x="6" y="3"/>
                    </a:cxn>
                  </a:cxnLst>
                  <a:rect l="0" t="0" r="r" b="b"/>
                  <a:pathLst>
                    <a:path w="6" h="6">
                      <a:moveTo>
                        <a:pt x="6" y="3"/>
                      </a:moveTo>
                      <a:lnTo>
                        <a:pt x="3" y="3"/>
                      </a:lnTo>
                      <a:lnTo>
                        <a:pt x="0" y="6"/>
                      </a:lnTo>
                      <a:lnTo>
                        <a:pt x="3" y="6"/>
                      </a:lnTo>
                      <a:lnTo>
                        <a:pt x="6" y="3"/>
                      </a:lnTo>
                      <a:lnTo>
                        <a:pt x="6" y="3"/>
                      </a:lnTo>
                      <a:lnTo>
                        <a:pt x="6" y="3"/>
                      </a:lnTo>
                      <a:lnTo>
                        <a:pt x="6" y="3"/>
                      </a:lnTo>
                      <a:lnTo>
                        <a:pt x="6" y="3"/>
                      </a:lnTo>
                      <a:lnTo>
                        <a:pt x="6" y="3"/>
                      </a:lnTo>
                      <a:lnTo>
                        <a:pt x="6" y="0"/>
                      </a:lnTo>
                      <a:lnTo>
                        <a:pt x="3" y="0"/>
                      </a:lnTo>
                      <a:lnTo>
                        <a:pt x="3" y="0"/>
                      </a:lnTo>
                      <a:lnTo>
                        <a:pt x="3" y="0"/>
                      </a:lnTo>
                      <a:lnTo>
                        <a:pt x="3" y="0"/>
                      </a:lnTo>
                      <a:lnTo>
                        <a:pt x="3" y="0"/>
                      </a:lnTo>
                      <a:lnTo>
                        <a:pt x="3" y="0"/>
                      </a:lnTo>
                      <a:lnTo>
                        <a:pt x="3" y="0"/>
                      </a:lnTo>
                      <a:lnTo>
                        <a:pt x="3" y="0"/>
                      </a:lnTo>
                      <a:lnTo>
                        <a:pt x="3" y="0"/>
                      </a:lnTo>
                      <a:lnTo>
                        <a:pt x="3" y="0"/>
                      </a:lnTo>
                      <a:lnTo>
                        <a:pt x="3" y="0"/>
                      </a:lnTo>
                      <a:lnTo>
                        <a:pt x="3" y="3"/>
                      </a:lnTo>
                      <a:lnTo>
                        <a:pt x="6"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06" name="Freeform 260"/>
                <p:cNvSpPr>
                  <a:spLocks/>
                </p:cNvSpPr>
                <p:nvPr/>
              </p:nvSpPr>
              <p:spPr bwMode="auto">
                <a:xfrm>
                  <a:off x="4874" y="2450"/>
                  <a:ext cx="3" cy="6"/>
                </a:xfrm>
                <a:custGeom>
                  <a:avLst/>
                  <a:gdLst/>
                  <a:ahLst/>
                  <a:cxnLst>
                    <a:cxn ang="0">
                      <a:pos x="3" y="0"/>
                    </a:cxn>
                    <a:cxn ang="0">
                      <a:pos x="0" y="0"/>
                    </a:cxn>
                    <a:cxn ang="0">
                      <a:pos x="0" y="6"/>
                    </a:cxn>
                    <a:cxn ang="0">
                      <a:pos x="3" y="6"/>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6">
                      <a:moveTo>
                        <a:pt x="3" y="0"/>
                      </a:moveTo>
                      <a:lnTo>
                        <a:pt x="0" y="0"/>
                      </a:lnTo>
                      <a:lnTo>
                        <a:pt x="0" y="6"/>
                      </a:lnTo>
                      <a:lnTo>
                        <a:pt x="3" y="6"/>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07" name="Freeform 261"/>
                <p:cNvSpPr>
                  <a:spLocks/>
                </p:cNvSpPr>
                <p:nvPr/>
              </p:nvSpPr>
              <p:spPr bwMode="auto">
                <a:xfrm>
                  <a:off x="4874" y="2447"/>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08" name="Freeform 262"/>
                <p:cNvSpPr>
                  <a:spLocks/>
                </p:cNvSpPr>
                <p:nvPr/>
              </p:nvSpPr>
              <p:spPr bwMode="auto">
                <a:xfrm>
                  <a:off x="4874" y="2444"/>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09" name="Freeform 263"/>
                <p:cNvSpPr>
                  <a:spLocks/>
                </p:cNvSpPr>
                <p:nvPr/>
              </p:nvSpPr>
              <p:spPr bwMode="auto">
                <a:xfrm>
                  <a:off x="4874" y="2437"/>
                  <a:ext cx="3" cy="7"/>
                </a:xfrm>
                <a:custGeom>
                  <a:avLst/>
                  <a:gdLst/>
                  <a:ahLst/>
                  <a:cxnLst>
                    <a:cxn ang="0">
                      <a:pos x="3" y="3"/>
                    </a:cxn>
                    <a:cxn ang="0">
                      <a:pos x="0" y="3"/>
                    </a:cxn>
                    <a:cxn ang="0">
                      <a:pos x="0" y="7"/>
                    </a:cxn>
                    <a:cxn ang="0">
                      <a:pos x="3" y="7"/>
                    </a:cxn>
                    <a:cxn ang="0">
                      <a:pos x="3" y="3"/>
                    </a:cxn>
                    <a:cxn ang="0">
                      <a:pos x="3" y="3"/>
                    </a:cxn>
                    <a:cxn ang="0">
                      <a:pos x="3" y="3"/>
                    </a:cxn>
                    <a:cxn ang="0">
                      <a:pos x="3" y="3"/>
                    </a:cxn>
                    <a:cxn ang="0">
                      <a:pos x="3" y="3"/>
                    </a:cxn>
                    <a:cxn ang="0">
                      <a:pos x="3" y="3"/>
                    </a:cxn>
                    <a:cxn ang="0">
                      <a:pos x="3" y="3"/>
                    </a:cxn>
                    <a:cxn ang="0">
                      <a:pos x="3" y="0"/>
                    </a:cxn>
                    <a:cxn ang="0">
                      <a:pos x="0" y="0"/>
                    </a:cxn>
                    <a:cxn ang="0">
                      <a:pos x="0" y="0"/>
                    </a:cxn>
                    <a:cxn ang="0">
                      <a:pos x="0" y="0"/>
                    </a:cxn>
                    <a:cxn ang="0">
                      <a:pos x="0" y="0"/>
                    </a:cxn>
                    <a:cxn ang="0">
                      <a:pos x="0" y="3"/>
                    </a:cxn>
                    <a:cxn ang="0">
                      <a:pos x="0" y="3"/>
                    </a:cxn>
                    <a:cxn ang="0">
                      <a:pos x="0" y="3"/>
                    </a:cxn>
                    <a:cxn ang="0">
                      <a:pos x="0" y="3"/>
                    </a:cxn>
                    <a:cxn ang="0">
                      <a:pos x="0" y="3"/>
                    </a:cxn>
                    <a:cxn ang="0">
                      <a:pos x="0" y="3"/>
                    </a:cxn>
                    <a:cxn ang="0">
                      <a:pos x="0" y="3"/>
                    </a:cxn>
                    <a:cxn ang="0">
                      <a:pos x="3" y="3"/>
                    </a:cxn>
                  </a:cxnLst>
                  <a:rect l="0" t="0" r="r" b="b"/>
                  <a:pathLst>
                    <a:path w="3" h="7">
                      <a:moveTo>
                        <a:pt x="3" y="3"/>
                      </a:moveTo>
                      <a:lnTo>
                        <a:pt x="0" y="3"/>
                      </a:lnTo>
                      <a:lnTo>
                        <a:pt x="0" y="7"/>
                      </a:lnTo>
                      <a:lnTo>
                        <a:pt x="3" y="7"/>
                      </a:lnTo>
                      <a:lnTo>
                        <a:pt x="3" y="3"/>
                      </a:lnTo>
                      <a:lnTo>
                        <a:pt x="3" y="3"/>
                      </a:lnTo>
                      <a:lnTo>
                        <a:pt x="3" y="3"/>
                      </a:lnTo>
                      <a:lnTo>
                        <a:pt x="3" y="3"/>
                      </a:lnTo>
                      <a:lnTo>
                        <a:pt x="3" y="3"/>
                      </a:lnTo>
                      <a:lnTo>
                        <a:pt x="3" y="3"/>
                      </a:lnTo>
                      <a:lnTo>
                        <a:pt x="3" y="3"/>
                      </a:lnTo>
                      <a:lnTo>
                        <a:pt x="3" y="0"/>
                      </a:lnTo>
                      <a:lnTo>
                        <a:pt x="0" y="0"/>
                      </a:lnTo>
                      <a:lnTo>
                        <a:pt x="0" y="0"/>
                      </a:lnTo>
                      <a:lnTo>
                        <a:pt x="0" y="0"/>
                      </a:lnTo>
                      <a:lnTo>
                        <a:pt x="0" y="0"/>
                      </a:lnTo>
                      <a:lnTo>
                        <a:pt x="0" y="3"/>
                      </a:lnTo>
                      <a:lnTo>
                        <a:pt x="0" y="3"/>
                      </a:lnTo>
                      <a:lnTo>
                        <a:pt x="0" y="3"/>
                      </a:lnTo>
                      <a:lnTo>
                        <a:pt x="0" y="3"/>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10" name="Freeform 264"/>
                <p:cNvSpPr>
                  <a:spLocks/>
                </p:cNvSpPr>
                <p:nvPr/>
              </p:nvSpPr>
              <p:spPr bwMode="auto">
                <a:xfrm>
                  <a:off x="4874" y="2437"/>
                  <a:ext cx="3" cy="3"/>
                </a:xfrm>
                <a:custGeom>
                  <a:avLst/>
                  <a:gdLst/>
                  <a:ahLst/>
                  <a:cxnLst>
                    <a:cxn ang="0">
                      <a:pos x="0" y="0"/>
                    </a:cxn>
                    <a:cxn ang="0">
                      <a:pos x="0" y="0"/>
                    </a:cxn>
                    <a:cxn ang="0">
                      <a:pos x="0" y="3"/>
                    </a:cxn>
                    <a:cxn ang="0">
                      <a:pos x="3" y="3"/>
                    </a:cxn>
                    <a:cxn ang="0">
                      <a:pos x="3" y="0"/>
                    </a:cxn>
                    <a:cxn ang="0">
                      <a:pos x="0"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3" y="0"/>
                      </a:lnTo>
                      <a:lnTo>
                        <a:pt x="0"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11" name="Freeform 265"/>
                <p:cNvSpPr>
                  <a:spLocks/>
                </p:cNvSpPr>
                <p:nvPr/>
              </p:nvSpPr>
              <p:spPr bwMode="auto">
                <a:xfrm>
                  <a:off x="4874" y="2434"/>
                  <a:ext cx="3" cy="3"/>
                </a:xfrm>
                <a:custGeom>
                  <a:avLst/>
                  <a:gdLst/>
                  <a:ahLst/>
                  <a:cxnLst>
                    <a:cxn ang="0">
                      <a:pos x="0" y="0"/>
                    </a:cxn>
                    <a:cxn ang="0">
                      <a:pos x="0" y="0"/>
                    </a:cxn>
                    <a:cxn ang="0">
                      <a:pos x="0" y="3"/>
                    </a:cxn>
                    <a:cxn ang="0">
                      <a:pos x="3"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12" name="Freeform 266"/>
                <p:cNvSpPr>
                  <a:spLocks/>
                </p:cNvSpPr>
                <p:nvPr/>
              </p:nvSpPr>
              <p:spPr bwMode="auto">
                <a:xfrm>
                  <a:off x="4874" y="2431"/>
                  <a:ext cx="1" cy="3"/>
                </a:xfrm>
                <a:custGeom>
                  <a:avLst/>
                  <a:gdLst/>
                  <a:ahLst/>
                  <a:cxnLst>
                    <a:cxn ang="0">
                      <a:pos x="0" y="3"/>
                    </a:cxn>
                    <a:cxn ang="0">
                      <a:pos x="0" y="3"/>
                    </a:cxn>
                    <a:cxn ang="0">
                      <a:pos x="0" y="3"/>
                    </a:cxn>
                    <a:cxn ang="0">
                      <a:pos x="0" y="3"/>
                    </a:cxn>
                    <a:cxn ang="0">
                      <a:pos x="0" y="0"/>
                    </a:cxn>
                    <a:cxn ang="0">
                      <a:pos x="0"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Lst>
                  <a:rect l="0" t="0" r="r" b="b"/>
                  <a:pathLst>
                    <a:path h="3">
                      <a:moveTo>
                        <a:pt x="0" y="3"/>
                      </a:moveTo>
                      <a:lnTo>
                        <a:pt x="0" y="3"/>
                      </a:lnTo>
                      <a:lnTo>
                        <a:pt x="0" y="3"/>
                      </a:lnTo>
                      <a:lnTo>
                        <a:pt x="0" y="3"/>
                      </a:lnTo>
                      <a:lnTo>
                        <a:pt x="0" y="0"/>
                      </a:lnTo>
                      <a:lnTo>
                        <a:pt x="0" y="3"/>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13" name="Freeform 267"/>
                <p:cNvSpPr>
                  <a:spLocks/>
                </p:cNvSpPr>
                <p:nvPr/>
              </p:nvSpPr>
              <p:spPr bwMode="auto">
                <a:xfrm>
                  <a:off x="4874" y="2431"/>
                  <a:ext cx="1" cy="3"/>
                </a:xfrm>
                <a:custGeom>
                  <a:avLst/>
                  <a:gdLst/>
                  <a:ahLst/>
                  <a:cxnLst>
                    <a:cxn ang="0">
                      <a:pos x="0" y="0"/>
                    </a:cxn>
                    <a:cxn ang="0">
                      <a:pos x="0" y="0"/>
                    </a:cxn>
                    <a:cxn ang="0">
                      <a:pos x="0"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h="3">
                      <a:moveTo>
                        <a:pt x="0" y="0"/>
                      </a:moveTo>
                      <a:lnTo>
                        <a:pt x="0" y="0"/>
                      </a:lnTo>
                      <a:lnTo>
                        <a:pt x="0" y="3"/>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14" name="Rectangle 268"/>
                <p:cNvSpPr>
                  <a:spLocks noChangeArrowheads="1"/>
                </p:cNvSpPr>
                <p:nvPr/>
              </p:nvSpPr>
              <p:spPr bwMode="auto">
                <a:xfrm>
                  <a:off x="4874" y="2431"/>
                  <a:ext cx="1" cy="1"/>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15" name="Freeform 269"/>
                <p:cNvSpPr>
                  <a:spLocks/>
                </p:cNvSpPr>
                <p:nvPr/>
              </p:nvSpPr>
              <p:spPr bwMode="auto">
                <a:xfrm>
                  <a:off x="4851" y="2444"/>
                  <a:ext cx="18" cy="12"/>
                </a:xfrm>
                <a:custGeom>
                  <a:avLst/>
                  <a:gdLst/>
                  <a:ahLst/>
                  <a:cxnLst>
                    <a:cxn ang="0">
                      <a:pos x="18" y="12"/>
                    </a:cxn>
                    <a:cxn ang="0">
                      <a:pos x="18" y="12"/>
                    </a:cxn>
                    <a:cxn ang="0">
                      <a:pos x="18" y="12"/>
                    </a:cxn>
                    <a:cxn ang="0">
                      <a:pos x="15" y="9"/>
                    </a:cxn>
                    <a:cxn ang="0">
                      <a:pos x="12" y="9"/>
                    </a:cxn>
                    <a:cxn ang="0">
                      <a:pos x="12" y="6"/>
                    </a:cxn>
                    <a:cxn ang="0">
                      <a:pos x="9" y="3"/>
                    </a:cxn>
                    <a:cxn ang="0">
                      <a:pos x="6" y="3"/>
                    </a:cxn>
                    <a:cxn ang="0">
                      <a:pos x="3" y="3"/>
                    </a:cxn>
                    <a:cxn ang="0">
                      <a:pos x="3" y="0"/>
                    </a:cxn>
                    <a:cxn ang="0">
                      <a:pos x="0" y="0"/>
                    </a:cxn>
                    <a:cxn ang="0">
                      <a:pos x="0" y="0"/>
                    </a:cxn>
                    <a:cxn ang="0">
                      <a:pos x="0" y="0"/>
                    </a:cxn>
                  </a:cxnLst>
                  <a:rect l="0" t="0" r="r" b="b"/>
                  <a:pathLst>
                    <a:path w="18" h="12">
                      <a:moveTo>
                        <a:pt x="18" y="12"/>
                      </a:moveTo>
                      <a:lnTo>
                        <a:pt x="18" y="12"/>
                      </a:lnTo>
                      <a:lnTo>
                        <a:pt x="18" y="12"/>
                      </a:lnTo>
                      <a:lnTo>
                        <a:pt x="15" y="9"/>
                      </a:lnTo>
                      <a:lnTo>
                        <a:pt x="12" y="9"/>
                      </a:lnTo>
                      <a:lnTo>
                        <a:pt x="12" y="6"/>
                      </a:lnTo>
                      <a:lnTo>
                        <a:pt x="9" y="3"/>
                      </a:lnTo>
                      <a:lnTo>
                        <a:pt x="6" y="3"/>
                      </a:lnTo>
                      <a:lnTo>
                        <a:pt x="3" y="3"/>
                      </a:lnTo>
                      <a:lnTo>
                        <a:pt x="3"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16" name="Freeform 270"/>
                <p:cNvSpPr>
                  <a:spLocks/>
                </p:cNvSpPr>
                <p:nvPr/>
              </p:nvSpPr>
              <p:spPr bwMode="auto">
                <a:xfrm>
                  <a:off x="4842" y="2450"/>
                  <a:ext cx="21" cy="3"/>
                </a:xfrm>
                <a:custGeom>
                  <a:avLst/>
                  <a:gdLst/>
                  <a:ahLst/>
                  <a:cxnLst>
                    <a:cxn ang="0">
                      <a:pos x="21" y="0"/>
                    </a:cxn>
                    <a:cxn ang="0">
                      <a:pos x="18" y="0"/>
                    </a:cxn>
                    <a:cxn ang="0">
                      <a:pos x="18" y="0"/>
                    </a:cxn>
                    <a:cxn ang="0">
                      <a:pos x="15" y="0"/>
                    </a:cxn>
                    <a:cxn ang="0">
                      <a:pos x="12" y="3"/>
                    </a:cxn>
                    <a:cxn ang="0">
                      <a:pos x="12" y="3"/>
                    </a:cxn>
                    <a:cxn ang="0">
                      <a:pos x="9" y="3"/>
                    </a:cxn>
                    <a:cxn ang="0">
                      <a:pos x="6" y="3"/>
                    </a:cxn>
                    <a:cxn ang="0">
                      <a:pos x="3" y="3"/>
                    </a:cxn>
                    <a:cxn ang="0">
                      <a:pos x="3" y="0"/>
                    </a:cxn>
                    <a:cxn ang="0">
                      <a:pos x="0" y="0"/>
                    </a:cxn>
                    <a:cxn ang="0">
                      <a:pos x="0" y="3"/>
                    </a:cxn>
                    <a:cxn ang="0">
                      <a:pos x="0" y="3"/>
                    </a:cxn>
                  </a:cxnLst>
                  <a:rect l="0" t="0" r="r" b="b"/>
                  <a:pathLst>
                    <a:path w="21" h="3">
                      <a:moveTo>
                        <a:pt x="21" y="0"/>
                      </a:moveTo>
                      <a:lnTo>
                        <a:pt x="18" y="0"/>
                      </a:lnTo>
                      <a:lnTo>
                        <a:pt x="18" y="0"/>
                      </a:lnTo>
                      <a:lnTo>
                        <a:pt x="15" y="0"/>
                      </a:lnTo>
                      <a:lnTo>
                        <a:pt x="12" y="3"/>
                      </a:lnTo>
                      <a:lnTo>
                        <a:pt x="12" y="3"/>
                      </a:lnTo>
                      <a:lnTo>
                        <a:pt x="9" y="3"/>
                      </a:lnTo>
                      <a:lnTo>
                        <a:pt x="6" y="3"/>
                      </a:lnTo>
                      <a:lnTo>
                        <a:pt x="3" y="3"/>
                      </a:lnTo>
                      <a:lnTo>
                        <a:pt x="3" y="0"/>
                      </a:lnTo>
                      <a:lnTo>
                        <a:pt x="0" y="0"/>
                      </a:lnTo>
                      <a:lnTo>
                        <a:pt x="0" y="3"/>
                      </a:lnTo>
                      <a:lnTo>
                        <a:pt x="0" y="3"/>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17" name="Freeform 271"/>
                <p:cNvSpPr>
                  <a:spLocks/>
                </p:cNvSpPr>
                <p:nvPr/>
              </p:nvSpPr>
              <p:spPr bwMode="auto">
                <a:xfrm>
                  <a:off x="4871" y="2469"/>
                  <a:ext cx="3" cy="3"/>
                </a:xfrm>
                <a:custGeom>
                  <a:avLst/>
                  <a:gdLst/>
                  <a:ahLst/>
                  <a:cxnLst>
                    <a:cxn ang="0">
                      <a:pos x="0" y="3"/>
                    </a:cxn>
                    <a:cxn ang="0">
                      <a:pos x="0" y="3"/>
                    </a:cxn>
                    <a:cxn ang="0">
                      <a:pos x="0" y="3"/>
                    </a:cxn>
                    <a:cxn ang="0">
                      <a:pos x="3" y="3"/>
                    </a:cxn>
                    <a:cxn ang="0">
                      <a:pos x="0" y="0"/>
                    </a:cxn>
                    <a:cxn ang="0">
                      <a:pos x="0"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Lst>
                  <a:rect l="0" t="0" r="r" b="b"/>
                  <a:pathLst>
                    <a:path w="3" h="3">
                      <a:moveTo>
                        <a:pt x="0" y="3"/>
                      </a:moveTo>
                      <a:lnTo>
                        <a:pt x="0" y="3"/>
                      </a:lnTo>
                      <a:lnTo>
                        <a:pt x="0" y="3"/>
                      </a:lnTo>
                      <a:lnTo>
                        <a:pt x="3" y="3"/>
                      </a:lnTo>
                      <a:lnTo>
                        <a:pt x="0" y="0"/>
                      </a:lnTo>
                      <a:lnTo>
                        <a:pt x="0" y="3"/>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18" name="Freeform 272"/>
                <p:cNvSpPr>
                  <a:spLocks/>
                </p:cNvSpPr>
                <p:nvPr/>
              </p:nvSpPr>
              <p:spPr bwMode="auto">
                <a:xfrm>
                  <a:off x="4869" y="2469"/>
                  <a:ext cx="2" cy="3"/>
                </a:xfrm>
                <a:custGeom>
                  <a:avLst/>
                  <a:gdLst/>
                  <a:ahLst/>
                  <a:cxnLst>
                    <a:cxn ang="0">
                      <a:pos x="2" y="0"/>
                    </a:cxn>
                    <a:cxn ang="0">
                      <a:pos x="0" y="0"/>
                    </a:cxn>
                    <a:cxn ang="0">
                      <a:pos x="2" y="3"/>
                    </a:cxn>
                    <a:cxn ang="0">
                      <a:pos x="2" y="0"/>
                    </a:cxn>
                    <a:cxn ang="0">
                      <a:pos x="2" y="0"/>
                    </a:cxn>
                    <a:cxn ang="0">
                      <a:pos x="2"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Lst>
                  <a:rect l="0" t="0" r="r" b="b"/>
                  <a:pathLst>
                    <a:path w="2" h="3">
                      <a:moveTo>
                        <a:pt x="2" y="0"/>
                      </a:moveTo>
                      <a:lnTo>
                        <a:pt x="0" y="0"/>
                      </a:lnTo>
                      <a:lnTo>
                        <a:pt x="2" y="3"/>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19" name="Freeform 273"/>
                <p:cNvSpPr>
                  <a:spLocks/>
                </p:cNvSpPr>
                <p:nvPr/>
              </p:nvSpPr>
              <p:spPr bwMode="auto">
                <a:xfrm>
                  <a:off x="4866" y="2466"/>
                  <a:ext cx="5" cy="3"/>
                </a:xfrm>
                <a:custGeom>
                  <a:avLst/>
                  <a:gdLst/>
                  <a:ahLst/>
                  <a:cxnLst>
                    <a:cxn ang="0">
                      <a:pos x="3" y="0"/>
                    </a:cxn>
                    <a:cxn ang="0">
                      <a:pos x="0" y="0"/>
                    </a:cxn>
                    <a:cxn ang="0">
                      <a:pos x="3" y="3"/>
                    </a:cxn>
                    <a:cxn ang="0">
                      <a:pos x="5" y="3"/>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5" h="3">
                      <a:moveTo>
                        <a:pt x="3" y="0"/>
                      </a:moveTo>
                      <a:lnTo>
                        <a:pt x="0" y="0"/>
                      </a:lnTo>
                      <a:lnTo>
                        <a:pt x="3" y="3"/>
                      </a:lnTo>
                      <a:lnTo>
                        <a:pt x="5" y="3"/>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20" name="Freeform 274"/>
                <p:cNvSpPr>
                  <a:spLocks/>
                </p:cNvSpPr>
                <p:nvPr/>
              </p:nvSpPr>
              <p:spPr bwMode="auto">
                <a:xfrm>
                  <a:off x="4863" y="2462"/>
                  <a:ext cx="6" cy="7"/>
                </a:xfrm>
                <a:custGeom>
                  <a:avLst/>
                  <a:gdLst/>
                  <a:ahLst/>
                  <a:cxnLst>
                    <a:cxn ang="0">
                      <a:pos x="3" y="0"/>
                    </a:cxn>
                    <a:cxn ang="0">
                      <a:pos x="3" y="4"/>
                    </a:cxn>
                    <a:cxn ang="0">
                      <a:pos x="3" y="7"/>
                    </a:cxn>
                    <a:cxn ang="0">
                      <a:pos x="6" y="4"/>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4"/>
                    </a:cxn>
                    <a:cxn ang="0">
                      <a:pos x="0" y="4"/>
                    </a:cxn>
                    <a:cxn ang="0">
                      <a:pos x="0" y="4"/>
                    </a:cxn>
                    <a:cxn ang="0">
                      <a:pos x="3" y="4"/>
                    </a:cxn>
                    <a:cxn ang="0">
                      <a:pos x="3" y="4"/>
                    </a:cxn>
                    <a:cxn ang="0">
                      <a:pos x="3" y="0"/>
                    </a:cxn>
                  </a:cxnLst>
                  <a:rect l="0" t="0" r="r" b="b"/>
                  <a:pathLst>
                    <a:path w="6" h="7">
                      <a:moveTo>
                        <a:pt x="3" y="0"/>
                      </a:moveTo>
                      <a:lnTo>
                        <a:pt x="3" y="4"/>
                      </a:lnTo>
                      <a:lnTo>
                        <a:pt x="3" y="7"/>
                      </a:lnTo>
                      <a:lnTo>
                        <a:pt x="6" y="4"/>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4"/>
                      </a:lnTo>
                      <a:lnTo>
                        <a:pt x="0" y="4"/>
                      </a:lnTo>
                      <a:lnTo>
                        <a:pt x="0" y="4"/>
                      </a:lnTo>
                      <a:lnTo>
                        <a:pt x="3" y="4"/>
                      </a:lnTo>
                      <a:lnTo>
                        <a:pt x="3" y="4"/>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21" name="Freeform 275"/>
                <p:cNvSpPr>
                  <a:spLocks/>
                </p:cNvSpPr>
                <p:nvPr/>
              </p:nvSpPr>
              <p:spPr bwMode="auto">
                <a:xfrm>
                  <a:off x="4863" y="2462"/>
                  <a:ext cx="3" cy="4"/>
                </a:xfrm>
                <a:custGeom>
                  <a:avLst/>
                  <a:gdLst/>
                  <a:ahLst/>
                  <a:cxnLst>
                    <a:cxn ang="0">
                      <a:pos x="0" y="0"/>
                    </a:cxn>
                    <a:cxn ang="0">
                      <a:pos x="0" y="0"/>
                    </a:cxn>
                    <a:cxn ang="0">
                      <a:pos x="3" y="4"/>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h="4">
                      <a:moveTo>
                        <a:pt x="0" y="0"/>
                      </a:moveTo>
                      <a:lnTo>
                        <a:pt x="0" y="0"/>
                      </a:lnTo>
                      <a:lnTo>
                        <a:pt x="3" y="4"/>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22" name="Freeform 276"/>
                <p:cNvSpPr>
                  <a:spLocks/>
                </p:cNvSpPr>
                <p:nvPr/>
              </p:nvSpPr>
              <p:spPr bwMode="auto">
                <a:xfrm>
                  <a:off x="4860" y="2459"/>
                  <a:ext cx="3" cy="3"/>
                </a:xfrm>
                <a:custGeom>
                  <a:avLst/>
                  <a:gdLst/>
                  <a:ahLst/>
                  <a:cxnLst>
                    <a:cxn ang="0">
                      <a:pos x="3" y="0"/>
                    </a:cxn>
                    <a:cxn ang="0">
                      <a:pos x="0" y="3"/>
                    </a:cxn>
                    <a:cxn ang="0">
                      <a:pos x="3" y="3"/>
                    </a:cxn>
                    <a:cxn ang="0">
                      <a:pos x="3" y="3"/>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 ang="0">
                      <a:pos x="0" y="3"/>
                    </a:cxn>
                    <a:cxn ang="0">
                      <a:pos x="0" y="3"/>
                    </a:cxn>
                    <a:cxn ang="0">
                      <a:pos x="3" y="0"/>
                    </a:cxn>
                  </a:cxnLst>
                  <a:rect l="0" t="0" r="r" b="b"/>
                  <a:pathLst>
                    <a:path w="3" h="3">
                      <a:moveTo>
                        <a:pt x="3" y="0"/>
                      </a:moveTo>
                      <a:lnTo>
                        <a:pt x="0" y="3"/>
                      </a:lnTo>
                      <a:lnTo>
                        <a:pt x="3" y="3"/>
                      </a:lnTo>
                      <a:lnTo>
                        <a:pt x="3" y="3"/>
                      </a:lnTo>
                      <a:lnTo>
                        <a:pt x="3" y="0"/>
                      </a:lnTo>
                      <a:lnTo>
                        <a:pt x="3" y="0"/>
                      </a:lnTo>
                      <a:lnTo>
                        <a:pt x="3" y="0"/>
                      </a:lnTo>
                      <a:lnTo>
                        <a:pt x="3" y="0"/>
                      </a:lnTo>
                      <a:lnTo>
                        <a:pt x="3" y="0"/>
                      </a:lnTo>
                      <a:lnTo>
                        <a:pt x="0" y="0"/>
                      </a:lnTo>
                      <a:lnTo>
                        <a:pt x="0" y="0"/>
                      </a:lnTo>
                      <a:lnTo>
                        <a:pt x="0" y="0"/>
                      </a:lnTo>
                      <a:lnTo>
                        <a:pt x="0" y="0"/>
                      </a:lnTo>
                      <a:lnTo>
                        <a:pt x="0" y="0"/>
                      </a:lnTo>
                      <a:lnTo>
                        <a:pt x="0" y="0"/>
                      </a:lnTo>
                      <a:lnTo>
                        <a:pt x="0" y="3"/>
                      </a:lnTo>
                      <a:lnTo>
                        <a:pt x="0" y="3"/>
                      </a:lnTo>
                      <a:lnTo>
                        <a:pt x="0" y="3"/>
                      </a:lnTo>
                      <a:lnTo>
                        <a:pt x="0" y="3"/>
                      </a:lnTo>
                      <a:lnTo>
                        <a:pt x="0" y="3"/>
                      </a:lnTo>
                      <a:lnTo>
                        <a:pt x="0" y="3"/>
                      </a:lnTo>
                      <a:lnTo>
                        <a:pt x="0" y="3"/>
                      </a:lnTo>
                      <a:lnTo>
                        <a:pt x="0"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23" name="Freeform 277"/>
                <p:cNvSpPr>
                  <a:spLocks/>
                </p:cNvSpPr>
                <p:nvPr/>
              </p:nvSpPr>
              <p:spPr bwMode="auto">
                <a:xfrm>
                  <a:off x="4857" y="2459"/>
                  <a:ext cx="6" cy="3"/>
                </a:xfrm>
                <a:custGeom>
                  <a:avLst/>
                  <a:gdLst/>
                  <a:ahLst/>
                  <a:cxnLst>
                    <a:cxn ang="0">
                      <a:pos x="3" y="0"/>
                    </a:cxn>
                    <a:cxn ang="0">
                      <a:pos x="3" y="3"/>
                    </a:cxn>
                    <a:cxn ang="0">
                      <a:pos x="3" y="3"/>
                    </a:cxn>
                    <a:cxn ang="0">
                      <a:pos x="6"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3"/>
                    </a:cxn>
                    <a:cxn ang="0">
                      <a:pos x="3" y="3"/>
                    </a:cxn>
                    <a:cxn ang="0">
                      <a:pos x="3" y="3"/>
                    </a:cxn>
                    <a:cxn ang="0">
                      <a:pos x="3" y="3"/>
                    </a:cxn>
                    <a:cxn ang="0">
                      <a:pos x="3" y="0"/>
                    </a:cxn>
                  </a:cxnLst>
                  <a:rect l="0" t="0" r="r" b="b"/>
                  <a:pathLst>
                    <a:path w="6" h="3">
                      <a:moveTo>
                        <a:pt x="3" y="0"/>
                      </a:moveTo>
                      <a:lnTo>
                        <a:pt x="3" y="3"/>
                      </a:lnTo>
                      <a:lnTo>
                        <a:pt x="3" y="3"/>
                      </a:lnTo>
                      <a:lnTo>
                        <a:pt x="6"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3"/>
                      </a:lnTo>
                      <a:lnTo>
                        <a:pt x="3" y="3"/>
                      </a:lnTo>
                      <a:lnTo>
                        <a:pt x="3" y="3"/>
                      </a:lnTo>
                      <a:lnTo>
                        <a:pt x="3"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24" name="Freeform 278"/>
                <p:cNvSpPr>
                  <a:spLocks/>
                </p:cNvSpPr>
                <p:nvPr/>
              </p:nvSpPr>
              <p:spPr bwMode="auto">
                <a:xfrm>
                  <a:off x="4857" y="2459"/>
                  <a:ext cx="3" cy="3"/>
                </a:xfrm>
                <a:custGeom>
                  <a:avLst/>
                  <a:gdLst/>
                  <a:ahLst/>
                  <a:cxnLst>
                    <a:cxn ang="0">
                      <a:pos x="0" y="3"/>
                    </a:cxn>
                    <a:cxn ang="0">
                      <a:pos x="0" y="3"/>
                    </a:cxn>
                    <a:cxn ang="0">
                      <a:pos x="3" y="3"/>
                    </a:cxn>
                    <a:cxn ang="0">
                      <a:pos x="3" y="0"/>
                    </a:cxn>
                    <a:cxn ang="0">
                      <a:pos x="0" y="0"/>
                    </a:cxn>
                    <a:cxn ang="0">
                      <a:pos x="0"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3" h="3">
                      <a:moveTo>
                        <a:pt x="0" y="3"/>
                      </a:moveTo>
                      <a:lnTo>
                        <a:pt x="0" y="3"/>
                      </a:lnTo>
                      <a:lnTo>
                        <a:pt x="3" y="3"/>
                      </a:lnTo>
                      <a:lnTo>
                        <a:pt x="3" y="0"/>
                      </a:lnTo>
                      <a:lnTo>
                        <a:pt x="0" y="0"/>
                      </a:lnTo>
                      <a:lnTo>
                        <a:pt x="0" y="3"/>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25" name="Freeform 279"/>
                <p:cNvSpPr>
                  <a:spLocks/>
                </p:cNvSpPr>
                <p:nvPr/>
              </p:nvSpPr>
              <p:spPr bwMode="auto">
                <a:xfrm>
                  <a:off x="4854" y="2456"/>
                  <a:ext cx="3" cy="6"/>
                </a:xfrm>
                <a:custGeom>
                  <a:avLst/>
                  <a:gdLst/>
                  <a:ahLst/>
                  <a:cxnLst>
                    <a:cxn ang="0">
                      <a:pos x="0" y="3"/>
                    </a:cxn>
                    <a:cxn ang="0">
                      <a:pos x="0" y="3"/>
                    </a:cxn>
                    <a:cxn ang="0">
                      <a:pos x="3" y="6"/>
                    </a:cxn>
                    <a:cxn ang="0">
                      <a:pos x="3" y="3"/>
                    </a:cxn>
                    <a:cxn ang="0">
                      <a:pos x="3" y="3"/>
                    </a:cxn>
                    <a:cxn ang="0">
                      <a:pos x="0" y="3"/>
                    </a:cxn>
                    <a:cxn ang="0">
                      <a:pos x="3" y="3"/>
                    </a:cxn>
                    <a:cxn ang="0">
                      <a:pos x="3" y="0"/>
                    </a:cxn>
                    <a:cxn ang="0">
                      <a:pos x="3"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3" h="6">
                      <a:moveTo>
                        <a:pt x="0" y="3"/>
                      </a:moveTo>
                      <a:lnTo>
                        <a:pt x="0" y="3"/>
                      </a:lnTo>
                      <a:lnTo>
                        <a:pt x="3" y="6"/>
                      </a:lnTo>
                      <a:lnTo>
                        <a:pt x="3" y="3"/>
                      </a:lnTo>
                      <a:lnTo>
                        <a:pt x="3" y="3"/>
                      </a:lnTo>
                      <a:lnTo>
                        <a:pt x="0" y="3"/>
                      </a:lnTo>
                      <a:lnTo>
                        <a:pt x="3" y="3"/>
                      </a:lnTo>
                      <a:lnTo>
                        <a:pt x="3" y="0"/>
                      </a:lnTo>
                      <a:lnTo>
                        <a:pt x="3"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26" name="Freeform 280"/>
                <p:cNvSpPr>
                  <a:spLocks/>
                </p:cNvSpPr>
                <p:nvPr/>
              </p:nvSpPr>
              <p:spPr bwMode="auto">
                <a:xfrm>
                  <a:off x="4851" y="2456"/>
                  <a:ext cx="6" cy="3"/>
                </a:xfrm>
                <a:custGeom>
                  <a:avLst/>
                  <a:gdLst/>
                  <a:ahLst/>
                  <a:cxnLst>
                    <a:cxn ang="0">
                      <a:pos x="3" y="3"/>
                    </a:cxn>
                    <a:cxn ang="0">
                      <a:pos x="3" y="3"/>
                    </a:cxn>
                    <a:cxn ang="0">
                      <a:pos x="3" y="3"/>
                    </a:cxn>
                    <a:cxn ang="0">
                      <a:pos x="6" y="3"/>
                    </a:cxn>
                    <a:cxn ang="0">
                      <a:pos x="3" y="0"/>
                    </a:cxn>
                    <a:cxn ang="0">
                      <a:pos x="3" y="3"/>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3"/>
                    </a:cxn>
                    <a:cxn ang="0">
                      <a:pos x="0" y="3"/>
                    </a:cxn>
                    <a:cxn ang="0">
                      <a:pos x="0" y="3"/>
                    </a:cxn>
                    <a:cxn ang="0">
                      <a:pos x="3" y="3"/>
                    </a:cxn>
                    <a:cxn ang="0">
                      <a:pos x="3" y="3"/>
                    </a:cxn>
                  </a:cxnLst>
                  <a:rect l="0" t="0" r="r" b="b"/>
                  <a:pathLst>
                    <a:path w="6" h="3">
                      <a:moveTo>
                        <a:pt x="3" y="3"/>
                      </a:moveTo>
                      <a:lnTo>
                        <a:pt x="3" y="3"/>
                      </a:lnTo>
                      <a:lnTo>
                        <a:pt x="3" y="3"/>
                      </a:lnTo>
                      <a:lnTo>
                        <a:pt x="6" y="3"/>
                      </a:lnTo>
                      <a:lnTo>
                        <a:pt x="3" y="0"/>
                      </a:lnTo>
                      <a:lnTo>
                        <a:pt x="3" y="3"/>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3"/>
                      </a:lnTo>
                      <a:lnTo>
                        <a:pt x="0" y="3"/>
                      </a:lnTo>
                      <a:lnTo>
                        <a:pt x="0" y="3"/>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27" name="Freeform 281"/>
                <p:cNvSpPr>
                  <a:spLocks/>
                </p:cNvSpPr>
                <p:nvPr/>
              </p:nvSpPr>
              <p:spPr bwMode="auto">
                <a:xfrm>
                  <a:off x="4851" y="2453"/>
                  <a:ext cx="3" cy="6"/>
                </a:xfrm>
                <a:custGeom>
                  <a:avLst/>
                  <a:gdLst/>
                  <a:ahLst/>
                  <a:cxnLst>
                    <a:cxn ang="0">
                      <a:pos x="0" y="3"/>
                    </a:cxn>
                    <a:cxn ang="0">
                      <a:pos x="0" y="3"/>
                    </a:cxn>
                    <a:cxn ang="0">
                      <a:pos x="3" y="6"/>
                    </a:cxn>
                    <a:cxn ang="0">
                      <a:pos x="3" y="3"/>
                    </a:cxn>
                    <a:cxn ang="0">
                      <a:pos x="3" y="3"/>
                    </a:cxn>
                    <a:cxn ang="0">
                      <a:pos x="0" y="3"/>
                    </a:cxn>
                    <a:cxn ang="0">
                      <a:pos x="3" y="3"/>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3" h="6">
                      <a:moveTo>
                        <a:pt x="0" y="3"/>
                      </a:moveTo>
                      <a:lnTo>
                        <a:pt x="0" y="3"/>
                      </a:lnTo>
                      <a:lnTo>
                        <a:pt x="3" y="6"/>
                      </a:lnTo>
                      <a:lnTo>
                        <a:pt x="3" y="3"/>
                      </a:lnTo>
                      <a:lnTo>
                        <a:pt x="3" y="3"/>
                      </a:lnTo>
                      <a:lnTo>
                        <a:pt x="0" y="3"/>
                      </a:lnTo>
                      <a:lnTo>
                        <a:pt x="3" y="3"/>
                      </a:lnTo>
                      <a:lnTo>
                        <a:pt x="0" y="0"/>
                      </a:lnTo>
                      <a:lnTo>
                        <a:pt x="0" y="0"/>
                      </a:lnTo>
                      <a:lnTo>
                        <a:pt x="0" y="0"/>
                      </a:lnTo>
                      <a:lnTo>
                        <a:pt x="0" y="0"/>
                      </a:lnTo>
                      <a:lnTo>
                        <a:pt x="0" y="0"/>
                      </a:lnTo>
                      <a:lnTo>
                        <a:pt x="0" y="0"/>
                      </a:lnTo>
                      <a:lnTo>
                        <a:pt x="0" y="3"/>
                      </a:lnTo>
                      <a:lnTo>
                        <a:pt x="0" y="3"/>
                      </a:lnTo>
                      <a:lnTo>
                        <a:pt x="0" y="3"/>
                      </a:lnTo>
                      <a:lnTo>
                        <a:pt x="0" y="3"/>
                      </a:lnTo>
                      <a:lnTo>
                        <a:pt x="0" y="3"/>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28" name="Freeform 282"/>
                <p:cNvSpPr>
                  <a:spLocks/>
                </p:cNvSpPr>
                <p:nvPr/>
              </p:nvSpPr>
              <p:spPr bwMode="auto">
                <a:xfrm>
                  <a:off x="4848" y="2453"/>
                  <a:ext cx="6" cy="3"/>
                </a:xfrm>
                <a:custGeom>
                  <a:avLst/>
                  <a:gdLst/>
                  <a:ahLst/>
                  <a:cxnLst>
                    <a:cxn ang="0">
                      <a:pos x="0" y="0"/>
                    </a:cxn>
                    <a:cxn ang="0">
                      <a:pos x="0" y="0"/>
                    </a:cxn>
                    <a:cxn ang="0">
                      <a:pos x="3" y="3"/>
                    </a:cxn>
                    <a:cxn ang="0">
                      <a:pos x="6" y="3"/>
                    </a:cxn>
                    <a:cxn ang="0">
                      <a:pos x="3" y="0"/>
                    </a:cxn>
                    <a:cxn ang="0">
                      <a:pos x="0"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6" h="3">
                      <a:moveTo>
                        <a:pt x="0" y="0"/>
                      </a:moveTo>
                      <a:lnTo>
                        <a:pt x="0" y="0"/>
                      </a:lnTo>
                      <a:lnTo>
                        <a:pt x="3" y="3"/>
                      </a:lnTo>
                      <a:lnTo>
                        <a:pt x="6" y="3"/>
                      </a:lnTo>
                      <a:lnTo>
                        <a:pt x="3" y="0"/>
                      </a:lnTo>
                      <a:lnTo>
                        <a:pt x="0"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29" name="Freeform 283"/>
                <p:cNvSpPr>
                  <a:spLocks/>
                </p:cNvSpPr>
                <p:nvPr/>
              </p:nvSpPr>
              <p:spPr bwMode="auto">
                <a:xfrm>
                  <a:off x="4848" y="2450"/>
                  <a:ext cx="3" cy="3"/>
                </a:xfrm>
                <a:custGeom>
                  <a:avLst/>
                  <a:gdLst/>
                  <a:ahLst/>
                  <a:cxnLst>
                    <a:cxn ang="0">
                      <a:pos x="0" y="3"/>
                    </a:cxn>
                    <a:cxn ang="0">
                      <a:pos x="0" y="3"/>
                    </a:cxn>
                    <a:cxn ang="0">
                      <a:pos x="0" y="3"/>
                    </a:cxn>
                    <a:cxn ang="0">
                      <a:pos x="3" y="3"/>
                    </a:cxn>
                    <a:cxn ang="0">
                      <a:pos x="3" y="0"/>
                    </a:cxn>
                    <a:cxn ang="0">
                      <a:pos x="0" y="3"/>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3" h="3">
                      <a:moveTo>
                        <a:pt x="0" y="3"/>
                      </a:moveTo>
                      <a:lnTo>
                        <a:pt x="0" y="3"/>
                      </a:lnTo>
                      <a:lnTo>
                        <a:pt x="0" y="3"/>
                      </a:lnTo>
                      <a:lnTo>
                        <a:pt x="3" y="3"/>
                      </a:lnTo>
                      <a:lnTo>
                        <a:pt x="3" y="0"/>
                      </a:lnTo>
                      <a:lnTo>
                        <a:pt x="0" y="3"/>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30" name="Freeform 284"/>
                <p:cNvSpPr>
                  <a:spLocks/>
                </p:cNvSpPr>
                <p:nvPr/>
              </p:nvSpPr>
              <p:spPr bwMode="auto">
                <a:xfrm>
                  <a:off x="4848" y="2450"/>
                  <a:ext cx="3" cy="3"/>
                </a:xfrm>
                <a:custGeom>
                  <a:avLst/>
                  <a:gdLst/>
                  <a:ahLst/>
                  <a:cxnLst>
                    <a:cxn ang="0">
                      <a:pos x="0" y="0"/>
                    </a:cxn>
                    <a:cxn ang="0">
                      <a:pos x="0" y="3"/>
                    </a:cxn>
                    <a:cxn ang="0">
                      <a:pos x="3" y="0"/>
                    </a:cxn>
                    <a:cxn ang="0">
                      <a:pos x="3" y="0"/>
                    </a:cxn>
                    <a:cxn ang="0">
                      <a:pos x="0" y="0"/>
                    </a:cxn>
                  </a:cxnLst>
                  <a:rect l="0" t="0" r="r" b="b"/>
                  <a:pathLst>
                    <a:path w="3" h="3">
                      <a:moveTo>
                        <a:pt x="0" y="0"/>
                      </a:moveTo>
                      <a:lnTo>
                        <a:pt x="0" y="3"/>
                      </a:lnTo>
                      <a:lnTo>
                        <a:pt x="3" y="0"/>
                      </a:lnTo>
                      <a:lnTo>
                        <a:pt x="3"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31" name="Freeform 285"/>
                <p:cNvSpPr>
                  <a:spLocks/>
                </p:cNvSpPr>
                <p:nvPr/>
              </p:nvSpPr>
              <p:spPr bwMode="auto">
                <a:xfrm>
                  <a:off x="4848" y="2462"/>
                  <a:ext cx="18" cy="4"/>
                </a:xfrm>
                <a:custGeom>
                  <a:avLst/>
                  <a:gdLst/>
                  <a:ahLst/>
                  <a:cxnLst>
                    <a:cxn ang="0">
                      <a:pos x="18" y="4"/>
                    </a:cxn>
                    <a:cxn ang="0">
                      <a:pos x="18" y="4"/>
                    </a:cxn>
                    <a:cxn ang="0">
                      <a:pos x="15" y="4"/>
                    </a:cxn>
                    <a:cxn ang="0">
                      <a:pos x="15" y="4"/>
                    </a:cxn>
                    <a:cxn ang="0">
                      <a:pos x="12" y="4"/>
                    </a:cxn>
                    <a:cxn ang="0">
                      <a:pos x="9" y="0"/>
                    </a:cxn>
                    <a:cxn ang="0">
                      <a:pos x="9" y="0"/>
                    </a:cxn>
                    <a:cxn ang="0">
                      <a:pos x="6" y="0"/>
                    </a:cxn>
                    <a:cxn ang="0">
                      <a:pos x="3" y="0"/>
                    </a:cxn>
                    <a:cxn ang="0">
                      <a:pos x="3" y="0"/>
                    </a:cxn>
                    <a:cxn ang="0">
                      <a:pos x="0" y="0"/>
                    </a:cxn>
                    <a:cxn ang="0">
                      <a:pos x="0" y="0"/>
                    </a:cxn>
                    <a:cxn ang="0">
                      <a:pos x="0" y="0"/>
                    </a:cxn>
                  </a:cxnLst>
                  <a:rect l="0" t="0" r="r" b="b"/>
                  <a:pathLst>
                    <a:path w="18" h="4">
                      <a:moveTo>
                        <a:pt x="18" y="4"/>
                      </a:moveTo>
                      <a:lnTo>
                        <a:pt x="18" y="4"/>
                      </a:lnTo>
                      <a:lnTo>
                        <a:pt x="15" y="4"/>
                      </a:lnTo>
                      <a:lnTo>
                        <a:pt x="15" y="4"/>
                      </a:lnTo>
                      <a:lnTo>
                        <a:pt x="12" y="4"/>
                      </a:lnTo>
                      <a:lnTo>
                        <a:pt x="9" y="0"/>
                      </a:lnTo>
                      <a:lnTo>
                        <a:pt x="9" y="0"/>
                      </a:lnTo>
                      <a:lnTo>
                        <a:pt x="6" y="0"/>
                      </a:lnTo>
                      <a:lnTo>
                        <a:pt x="3" y="0"/>
                      </a:lnTo>
                      <a:lnTo>
                        <a:pt x="3"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32" name="Freeform 286"/>
                <p:cNvSpPr>
                  <a:spLocks/>
                </p:cNvSpPr>
                <p:nvPr/>
              </p:nvSpPr>
              <p:spPr bwMode="auto">
                <a:xfrm>
                  <a:off x="4860" y="2434"/>
                  <a:ext cx="1" cy="25"/>
                </a:xfrm>
                <a:custGeom>
                  <a:avLst/>
                  <a:gdLst/>
                  <a:ahLst/>
                  <a:cxnLst>
                    <a:cxn ang="0">
                      <a:pos x="0" y="25"/>
                    </a:cxn>
                    <a:cxn ang="0">
                      <a:pos x="0" y="25"/>
                    </a:cxn>
                    <a:cxn ang="0">
                      <a:pos x="0" y="22"/>
                    </a:cxn>
                    <a:cxn ang="0">
                      <a:pos x="0" y="16"/>
                    </a:cxn>
                    <a:cxn ang="0">
                      <a:pos x="0" y="13"/>
                    </a:cxn>
                    <a:cxn ang="0">
                      <a:pos x="0" y="10"/>
                    </a:cxn>
                    <a:cxn ang="0">
                      <a:pos x="0" y="6"/>
                    </a:cxn>
                    <a:cxn ang="0">
                      <a:pos x="0" y="3"/>
                    </a:cxn>
                    <a:cxn ang="0">
                      <a:pos x="0" y="3"/>
                    </a:cxn>
                    <a:cxn ang="0">
                      <a:pos x="0" y="0"/>
                    </a:cxn>
                    <a:cxn ang="0">
                      <a:pos x="0" y="0"/>
                    </a:cxn>
                  </a:cxnLst>
                  <a:rect l="0" t="0" r="r" b="b"/>
                  <a:pathLst>
                    <a:path h="25">
                      <a:moveTo>
                        <a:pt x="0" y="25"/>
                      </a:moveTo>
                      <a:lnTo>
                        <a:pt x="0" y="25"/>
                      </a:lnTo>
                      <a:lnTo>
                        <a:pt x="0" y="22"/>
                      </a:lnTo>
                      <a:lnTo>
                        <a:pt x="0" y="16"/>
                      </a:lnTo>
                      <a:lnTo>
                        <a:pt x="0" y="13"/>
                      </a:lnTo>
                      <a:lnTo>
                        <a:pt x="0" y="10"/>
                      </a:lnTo>
                      <a:lnTo>
                        <a:pt x="0" y="6"/>
                      </a:lnTo>
                      <a:lnTo>
                        <a:pt x="0" y="3"/>
                      </a:lnTo>
                      <a:lnTo>
                        <a:pt x="0" y="3"/>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33" name="Freeform 287"/>
                <p:cNvSpPr>
                  <a:spLocks/>
                </p:cNvSpPr>
                <p:nvPr/>
              </p:nvSpPr>
              <p:spPr bwMode="auto">
                <a:xfrm>
                  <a:off x="4851" y="2431"/>
                  <a:ext cx="15" cy="16"/>
                </a:xfrm>
                <a:custGeom>
                  <a:avLst/>
                  <a:gdLst/>
                  <a:ahLst/>
                  <a:cxnLst>
                    <a:cxn ang="0">
                      <a:pos x="15" y="16"/>
                    </a:cxn>
                    <a:cxn ang="0">
                      <a:pos x="15" y="16"/>
                    </a:cxn>
                    <a:cxn ang="0">
                      <a:pos x="12" y="13"/>
                    </a:cxn>
                    <a:cxn ang="0">
                      <a:pos x="9" y="9"/>
                    </a:cxn>
                    <a:cxn ang="0">
                      <a:pos x="6" y="6"/>
                    </a:cxn>
                    <a:cxn ang="0">
                      <a:pos x="6" y="6"/>
                    </a:cxn>
                    <a:cxn ang="0">
                      <a:pos x="3" y="3"/>
                    </a:cxn>
                    <a:cxn ang="0">
                      <a:pos x="3" y="0"/>
                    </a:cxn>
                    <a:cxn ang="0">
                      <a:pos x="0" y="0"/>
                    </a:cxn>
                    <a:cxn ang="0">
                      <a:pos x="0" y="0"/>
                    </a:cxn>
                    <a:cxn ang="0">
                      <a:pos x="0" y="0"/>
                    </a:cxn>
                  </a:cxnLst>
                  <a:rect l="0" t="0" r="r" b="b"/>
                  <a:pathLst>
                    <a:path w="15" h="16">
                      <a:moveTo>
                        <a:pt x="15" y="16"/>
                      </a:moveTo>
                      <a:lnTo>
                        <a:pt x="15" y="16"/>
                      </a:lnTo>
                      <a:lnTo>
                        <a:pt x="12" y="13"/>
                      </a:lnTo>
                      <a:lnTo>
                        <a:pt x="9" y="9"/>
                      </a:lnTo>
                      <a:lnTo>
                        <a:pt x="6" y="6"/>
                      </a:lnTo>
                      <a:lnTo>
                        <a:pt x="6" y="6"/>
                      </a:lnTo>
                      <a:lnTo>
                        <a:pt x="3" y="3"/>
                      </a:lnTo>
                      <a:lnTo>
                        <a:pt x="3"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34" name="Freeform 288"/>
                <p:cNvSpPr>
                  <a:spLocks/>
                </p:cNvSpPr>
                <p:nvPr/>
              </p:nvSpPr>
              <p:spPr bwMode="auto">
                <a:xfrm>
                  <a:off x="4869" y="2425"/>
                  <a:ext cx="1" cy="22"/>
                </a:xfrm>
                <a:custGeom>
                  <a:avLst/>
                  <a:gdLst/>
                  <a:ahLst/>
                  <a:cxnLst>
                    <a:cxn ang="0">
                      <a:pos x="0" y="22"/>
                    </a:cxn>
                    <a:cxn ang="0">
                      <a:pos x="0" y="22"/>
                    </a:cxn>
                    <a:cxn ang="0">
                      <a:pos x="0" y="19"/>
                    </a:cxn>
                    <a:cxn ang="0">
                      <a:pos x="0" y="15"/>
                    </a:cxn>
                    <a:cxn ang="0">
                      <a:pos x="0" y="9"/>
                    </a:cxn>
                    <a:cxn ang="0">
                      <a:pos x="0" y="9"/>
                    </a:cxn>
                    <a:cxn ang="0">
                      <a:pos x="0" y="6"/>
                    </a:cxn>
                    <a:cxn ang="0">
                      <a:pos x="0" y="3"/>
                    </a:cxn>
                    <a:cxn ang="0">
                      <a:pos x="0" y="0"/>
                    </a:cxn>
                    <a:cxn ang="0">
                      <a:pos x="0" y="0"/>
                    </a:cxn>
                    <a:cxn ang="0">
                      <a:pos x="0" y="0"/>
                    </a:cxn>
                  </a:cxnLst>
                  <a:rect l="0" t="0" r="r" b="b"/>
                  <a:pathLst>
                    <a:path h="22">
                      <a:moveTo>
                        <a:pt x="0" y="22"/>
                      </a:moveTo>
                      <a:lnTo>
                        <a:pt x="0" y="22"/>
                      </a:lnTo>
                      <a:lnTo>
                        <a:pt x="0" y="19"/>
                      </a:lnTo>
                      <a:lnTo>
                        <a:pt x="0" y="15"/>
                      </a:lnTo>
                      <a:lnTo>
                        <a:pt x="0" y="9"/>
                      </a:lnTo>
                      <a:lnTo>
                        <a:pt x="0" y="9"/>
                      </a:lnTo>
                      <a:lnTo>
                        <a:pt x="0" y="6"/>
                      </a:lnTo>
                      <a:lnTo>
                        <a:pt x="0" y="3"/>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35" name="Freeform 289"/>
                <p:cNvSpPr>
                  <a:spLocks/>
                </p:cNvSpPr>
                <p:nvPr/>
              </p:nvSpPr>
              <p:spPr bwMode="auto">
                <a:xfrm>
                  <a:off x="4860" y="2425"/>
                  <a:ext cx="9" cy="12"/>
                </a:xfrm>
                <a:custGeom>
                  <a:avLst/>
                  <a:gdLst/>
                  <a:ahLst/>
                  <a:cxnLst>
                    <a:cxn ang="0">
                      <a:pos x="9" y="12"/>
                    </a:cxn>
                    <a:cxn ang="0">
                      <a:pos x="9" y="12"/>
                    </a:cxn>
                    <a:cxn ang="0">
                      <a:pos x="6" y="9"/>
                    </a:cxn>
                    <a:cxn ang="0">
                      <a:pos x="3" y="6"/>
                    </a:cxn>
                    <a:cxn ang="0">
                      <a:pos x="3" y="3"/>
                    </a:cxn>
                    <a:cxn ang="0">
                      <a:pos x="0" y="3"/>
                    </a:cxn>
                    <a:cxn ang="0">
                      <a:pos x="0" y="0"/>
                    </a:cxn>
                    <a:cxn ang="0">
                      <a:pos x="0" y="0"/>
                    </a:cxn>
                    <a:cxn ang="0">
                      <a:pos x="0" y="0"/>
                    </a:cxn>
                  </a:cxnLst>
                  <a:rect l="0" t="0" r="r" b="b"/>
                  <a:pathLst>
                    <a:path w="9" h="12">
                      <a:moveTo>
                        <a:pt x="9" y="12"/>
                      </a:moveTo>
                      <a:lnTo>
                        <a:pt x="9" y="12"/>
                      </a:lnTo>
                      <a:lnTo>
                        <a:pt x="6" y="9"/>
                      </a:lnTo>
                      <a:lnTo>
                        <a:pt x="3" y="6"/>
                      </a:lnTo>
                      <a:lnTo>
                        <a:pt x="3" y="3"/>
                      </a:lnTo>
                      <a:lnTo>
                        <a:pt x="0" y="3"/>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36" name="Freeform 290"/>
                <p:cNvSpPr>
                  <a:spLocks/>
                </p:cNvSpPr>
                <p:nvPr/>
              </p:nvSpPr>
              <p:spPr bwMode="auto">
                <a:xfrm>
                  <a:off x="4857" y="2425"/>
                  <a:ext cx="3" cy="12"/>
                </a:xfrm>
                <a:custGeom>
                  <a:avLst/>
                  <a:gdLst/>
                  <a:ahLst/>
                  <a:cxnLst>
                    <a:cxn ang="0">
                      <a:pos x="0" y="12"/>
                    </a:cxn>
                    <a:cxn ang="0">
                      <a:pos x="0" y="12"/>
                    </a:cxn>
                    <a:cxn ang="0">
                      <a:pos x="0" y="9"/>
                    </a:cxn>
                    <a:cxn ang="0">
                      <a:pos x="3" y="6"/>
                    </a:cxn>
                    <a:cxn ang="0">
                      <a:pos x="3" y="3"/>
                    </a:cxn>
                    <a:cxn ang="0">
                      <a:pos x="3" y="0"/>
                    </a:cxn>
                    <a:cxn ang="0">
                      <a:pos x="3" y="0"/>
                    </a:cxn>
                    <a:cxn ang="0">
                      <a:pos x="3" y="0"/>
                    </a:cxn>
                    <a:cxn ang="0">
                      <a:pos x="3" y="0"/>
                    </a:cxn>
                  </a:cxnLst>
                  <a:rect l="0" t="0" r="r" b="b"/>
                  <a:pathLst>
                    <a:path w="3" h="12">
                      <a:moveTo>
                        <a:pt x="0" y="12"/>
                      </a:moveTo>
                      <a:lnTo>
                        <a:pt x="0" y="12"/>
                      </a:lnTo>
                      <a:lnTo>
                        <a:pt x="0" y="9"/>
                      </a:lnTo>
                      <a:lnTo>
                        <a:pt x="3" y="6"/>
                      </a:lnTo>
                      <a:lnTo>
                        <a:pt x="3" y="3"/>
                      </a:lnTo>
                      <a:lnTo>
                        <a:pt x="3" y="0"/>
                      </a:lnTo>
                      <a:lnTo>
                        <a:pt x="3" y="0"/>
                      </a:lnTo>
                      <a:lnTo>
                        <a:pt x="3" y="0"/>
                      </a:lnTo>
                      <a:lnTo>
                        <a:pt x="3"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37" name="Freeform 291"/>
                <p:cNvSpPr>
                  <a:spLocks/>
                </p:cNvSpPr>
                <p:nvPr/>
              </p:nvSpPr>
              <p:spPr bwMode="auto">
                <a:xfrm>
                  <a:off x="4845" y="2440"/>
                  <a:ext cx="9" cy="13"/>
                </a:xfrm>
                <a:custGeom>
                  <a:avLst/>
                  <a:gdLst/>
                  <a:ahLst/>
                  <a:cxnLst>
                    <a:cxn ang="0">
                      <a:pos x="9" y="13"/>
                    </a:cxn>
                    <a:cxn ang="0">
                      <a:pos x="6" y="10"/>
                    </a:cxn>
                    <a:cxn ang="0">
                      <a:pos x="6" y="10"/>
                    </a:cxn>
                    <a:cxn ang="0">
                      <a:pos x="3" y="7"/>
                    </a:cxn>
                    <a:cxn ang="0">
                      <a:pos x="0" y="4"/>
                    </a:cxn>
                    <a:cxn ang="0">
                      <a:pos x="0" y="0"/>
                    </a:cxn>
                    <a:cxn ang="0">
                      <a:pos x="0" y="0"/>
                    </a:cxn>
                    <a:cxn ang="0">
                      <a:pos x="0" y="0"/>
                    </a:cxn>
                    <a:cxn ang="0">
                      <a:pos x="0" y="0"/>
                    </a:cxn>
                  </a:cxnLst>
                  <a:rect l="0" t="0" r="r" b="b"/>
                  <a:pathLst>
                    <a:path w="9" h="13">
                      <a:moveTo>
                        <a:pt x="9" y="13"/>
                      </a:moveTo>
                      <a:lnTo>
                        <a:pt x="6" y="10"/>
                      </a:lnTo>
                      <a:lnTo>
                        <a:pt x="6" y="10"/>
                      </a:lnTo>
                      <a:lnTo>
                        <a:pt x="3" y="7"/>
                      </a:lnTo>
                      <a:lnTo>
                        <a:pt x="0" y="4"/>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38" name="Freeform 292"/>
                <p:cNvSpPr>
                  <a:spLocks/>
                </p:cNvSpPr>
                <p:nvPr/>
              </p:nvSpPr>
              <p:spPr bwMode="auto">
                <a:xfrm>
                  <a:off x="4886" y="2472"/>
                  <a:ext cx="3" cy="3"/>
                </a:xfrm>
                <a:custGeom>
                  <a:avLst/>
                  <a:gdLst/>
                  <a:ahLst/>
                  <a:cxnLst>
                    <a:cxn ang="0">
                      <a:pos x="0" y="0"/>
                    </a:cxn>
                    <a:cxn ang="0">
                      <a:pos x="0" y="0"/>
                    </a:cxn>
                    <a:cxn ang="0">
                      <a:pos x="0" y="3"/>
                    </a:cxn>
                    <a:cxn ang="0">
                      <a:pos x="3" y="3"/>
                    </a:cxn>
                    <a:cxn ang="0">
                      <a:pos x="3" y="3"/>
                    </a:cxn>
                    <a:cxn ang="0">
                      <a:pos x="0" y="0"/>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0" y="0"/>
                    </a:cxn>
                    <a:cxn ang="0">
                      <a:pos x="0" y="0"/>
                    </a:cxn>
                  </a:cxnLst>
                  <a:rect l="0" t="0" r="r" b="b"/>
                  <a:pathLst>
                    <a:path w="3" h="3">
                      <a:moveTo>
                        <a:pt x="0" y="0"/>
                      </a:moveTo>
                      <a:lnTo>
                        <a:pt x="0" y="0"/>
                      </a:lnTo>
                      <a:lnTo>
                        <a:pt x="0" y="3"/>
                      </a:lnTo>
                      <a:lnTo>
                        <a:pt x="3" y="3"/>
                      </a:lnTo>
                      <a:lnTo>
                        <a:pt x="3" y="3"/>
                      </a:lnTo>
                      <a:lnTo>
                        <a:pt x="0" y="0"/>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39" name="Freeform 293"/>
                <p:cNvSpPr>
                  <a:spLocks/>
                </p:cNvSpPr>
                <p:nvPr/>
              </p:nvSpPr>
              <p:spPr bwMode="auto">
                <a:xfrm>
                  <a:off x="4886" y="2472"/>
                  <a:ext cx="6" cy="3"/>
                </a:xfrm>
                <a:custGeom>
                  <a:avLst/>
                  <a:gdLst/>
                  <a:ahLst/>
                  <a:cxnLst>
                    <a:cxn ang="0">
                      <a:pos x="6" y="0"/>
                    </a:cxn>
                    <a:cxn ang="0">
                      <a:pos x="3" y="0"/>
                    </a:cxn>
                    <a:cxn ang="0">
                      <a:pos x="0" y="0"/>
                    </a:cxn>
                    <a:cxn ang="0">
                      <a:pos x="3" y="3"/>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3" y="0"/>
                    </a:cxn>
                    <a:cxn ang="0">
                      <a:pos x="3" y="0"/>
                    </a:cxn>
                    <a:cxn ang="0">
                      <a:pos x="3" y="0"/>
                    </a:cxn>
                    <a:cxn ang="0">
                      <a:pos x="3" y="0"/>
                    </a:cxn>
                    <a:cxn ang="0">
                      <a:pos x="3" y="0"/>
                    </a:cxn>
                    <a:cxn ang="0">
                      <a:pos x="3" y="0"/>
                    </a:cxn>
                    <a:cxn ang="0">
                      <a:pos x="6" y="0"/>
                    </a:cxn>
                  </a:cxnLst>
                  <a:rect l="0" t="0" r="r" b="b"/>
                  <a:pathLst>
                    <a:path w="6" h="3">
                      <a:moveTo>
                        <a:pt x="6" y="0"/>
                      </a:moveTo>
                      <a:lnTo>
                        <a:pt x="3" y="0"/>
                      </a:lnTo>
                      <a:lnTo>
                        <a:pt x="0" y="0"/>
                      </a:lnTo>
                      <a:lnTo>
                        <a:pt x="3" y="3"/>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3" y="0"/>
                      </a:lnTo>
                      <a:lnTo>
                        <a:pt x="3" y="0"/>
                      </a:lnTo>
                      <a:lnTo>
                        <a:pt x="3" y="0"/>
                      </a:lnTo>
                      <a:lnTo>
                        <a:pt x="3" y="0"/>
                      </a:lnTo>
                      <a:lnTo>
                        <a:pt x="3" y="0"/>
                      </a:lnTo>
                      <a:lnTo>
                        <a:pt x="3" y="0"/>
                      </a:lnTo>
                      <a:lnTo>
                        <a:pt x="6"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40" name="Freeform 294"/>
                <p:cNvSpPr>
                  <a:spLocks/>
                </p:cNvSpPr>
                <p:nvPr/>
              </p:nvSpPr>
              <p:spPr bwMode="auto">
                <a:xfrm>
                  <a:off x="4889" y="2469"/>
                  <a:ext cx="6" cy="3"/>
                </a:xfrm>
                <a:custGeom>
                  <a:avLst/>
                  <a:gdLst/>
                  <a:ahLst/>
                  <a:cxnLst>
                    <a:cxn ang="0">
                      <a:pos x="6" y="0"/>
                    </a:cxn>
                    <a:cxn ang="0">
                      <a:pos x="3" y="0"/>
                    </a:cxn>
                    <a:cxn ang="0">
                      <a:pos x="0" y="3"/>
                    </a:cxn>
                    <a:cxn ang="0">
                      <a:pos x="3" y="3"/>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3" y="0"/>
                    </a:cxn>
                    <a:cxn ang="0">
                      <a:pos x="3" y="0"/>
                    </a:cxn>
                    <a:cxn ang="0">
                      <a:pos x="3" y="0"/>
                    </a:cxn>
                    <a:cxn ang="0">
                      <a:pos x="3" y="0"/>
                    </a:cxn>
                    <a:cxn ang="0">
                      <a:pos x="3" y="0"/>
                    </a:cxn>
                    <a:cxn ang="0">
                      <a:pos x="3" y="0"/>
                    </a:cxn>
                    <a:cxn ang="0">
                      <a:pos x="3" y="0"/>
                    </a:cxn>
                    <a:cxn ang="0">
                      <a:pos x="6" y="0"/>
                    </a:cxn>
                  </a:cxnLst>
                  <a:rect l="0" t="0" r="r" b="b"/>
                  <a:pathLst>
                    <a:path w="6" h="3">
                      <a:moveTo>
                        <a:pt x="6" y="0"/>
                      </a:moveTo>
                      <a:lnTo>
                        <a:pt x="3" y="0"/>
                      </a:lnTo>
                      <a:lnTo>
                        <a:pt x="0" y="3"/>
                      </a:lnTo>
                      <a:lnTo>
                        <a:pt x="3" y="3"/>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3" y="0"/>
                      </a:lnTo>
                      <a:lnTo>
                        <a:pt x="3" y="0"/>
                      </a:lnTo>
                      <a:lnTo>
                        <a:pt x="3" y="0"/>
                      </a:lnTo>
                      <a:lnTo>
                        <a:pt x="3" y="0"/>
                      </a:lnTo>
                      <a:lnTo>
                        <a:pt x="3" y="0"/>
                      </a:lnTo>
                      <a:lnTo>
                        <a:pt x="3" y="0"/>
                      </a:lnTo>
                      <a:lnTo>
                        <a:pt x="3" y="0"/>
                      </a:lnTo>
                      <a:lnTo>
                        <a:pt x="6"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41" name="Freeform 295"/>
                <p:cNvSpPr>
                  <a:spLocks/>
                </p:cNvSpPr>
                <p:nvPr/>
              </p:nvSpPr>
              <p:spPr bwMode="auto">
                <a:xfrm>
                  <a:off x="4892" y="2466"/>
                  <a:ext cx="6" cy="3"/>
                </a:xfrm>
                <a:custGeom>
                  <a:avLst/>
                  <a:gdLst/>
                  <a:ahLst/>
                  <a:cxnLst>
                    <a:cxn ang="0">
                      <a:pos x="3" y="0"/>
                    </a:cxn>
                    <a:cxn ang="0">
                      <a:pos x="3" y="0"/>
                    </a:cxn>
                    <a:cxn ang="0">
                      <a:pos x="0" y="3"/>
                    </a:cxn>
                    <a:cxn ang="0">
                      <a:pos x="3" y="3"/>
                    </a:cxn>
                    <a:cxn ang="0">
                      <a:pos x="3" y="0"/>
                    </a:cxn>
                    <a:cxn ang="0">
                      <a:pos x="3" y="0"/>
                    </a:cxn>
                    <a:cxn ang="0">
                      <a:pos x="3" y="0"/>
                    </a:cxn>
                    <a:cxn ang="0">
                      <a:pos x="3" y="0"/>
                    </a:cxn>
                    <a:cxn ang="0">
                      <a:pos x="3" y="0"/>
                    </a:cxn>
                    <a:cxn ang="0">
                      <a:pos x="6"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6" h="3">
                      <a:moveTo>
                        <a:pt x="3" y="0"/>
                      </a:moveTo>
                      <a:lnTo>
                        <a:pt x="3" y="0"/>
                      </a:lnTo>
                      <a:lnTo>
                        <a:pt x="0" y="3"/>
                      </a:lnTo>
                      <a:lnTo>
                        <a:pt x="3" y="3"/>
                      </a:lnTo>
                      <a:lnTo>
                        <a:pt x="3" y="0"/>
                      </a:lnTo>
                      <a:lnTo>
                        <a:pt x="3" y="0"/>
                      </a:lnTo>
                      <a:lnTo>
                        <a:pt x="3" y="0"/>
                      </a:lnTo>
                      <a:lnTo>
                        <a:pt x="3" y="0"/>
                      </a:lnTo>
                      <a:lnTo>
                        <a:pt x="3" y="0"/>
                      </a:lnTo>
                      <a:lnTo>
                        <a:pt x="6"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42" name="Freeform 296"/>
                <p:cNvSpPr>
                  <a:spLocks/>
                </p:cNvSpPr>
                <p:nvPr/>
              </p:nvSpPr>
              <p:spPr bwMode="auto">
                <a:xfrm>
                  <a:off x="4895" y="2462"/>
                  <a:ext cx="3" cy="4"/>
                </a:xfrm>
                <a:custGeom>
                  <a:avLst/>
                  <a:gdLst/>
                  <a:ahLst/>
                  <a:cxnLst>
                    <a:cxn ang="0">
                      <a:pos x="3" y="0"/>
                    </a:cxn>
                    <a:cxn ang="0">
                      <a:pos x="0" y="0"/>
                    </a:cxn>
                    <a:cxn ang="0">
                      <a:pos x="0" y="4"/>
                    </a:cxn>
                    <a:cxn ang="0">
                      <a:pos x="0" y="4"/>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3" y="0"/>
                    </a:cxn>
                  </a:cxnLst>
                  <a:rect l="0" t="0" r="r" b="b"/>
                  <a:pathLst>
                    <a:path w="3" h="4">
                      <a:moveTo>
                        <a:pt x="3" y="0"/>
                      </a:moveTo>
                      <a:lnTo>
                        <a:pt x="0" y="0"/>
                      </a:lnTo>
                      <a:lnTo>
                        <a:pt x="0" y="4"/>
                      </a:lnTo>
                      <a:lnTo>
                        <a:pt x="0" y="4"/>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43" name="Freeform 297"/>
                <p:cNvSpPr>
                  <a:spLocks/>
                </p:cNvSpPr>
                <p:nvPr/>
              </p:nvSpPr>
              <p:spPr bwMode="auto">
                <a:xfrm>
                  <a:off x="4895" y="2459"/>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44" name="Freeform 298"/>
                <p:cNvSpPr>
                  <a:spLocks/>
                </p:cNvSpPr>
                <p:nvPr/>
              </p:nvSpPr>
              <p:spPr bwMode="auto">
                <a:xfrm>
                  <a:off x="4895" y="2456"/>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45" name="Freeform 299"/>
                <p:cNvSpPr>
                  <a:spLocks/>
                </p:cNvSpPr>
                <p:nvPr/>
              </p:nvSpPr>
              <p:spPr bwMode="auto">
                <a:xfrm>
                  <a:off x="4895" y="2453"/>
                  <a:ext cx="3" cy="3"/>
                </a:xfrm>
                <a:custGeom>
                  <a:avLst/>
                  <a:gdLst/>
                  <a:ahLst/>
                  <a:cxnLst>
                    <a:cxn ang="0">
                      <a:pos x="3" y="0"/>
                    </a:cxn>
                    <a:cxn ang="0">
                      <a:pos x="3"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3" h="3">
                      <a:moveTo>
                        <a:pt x="3" y="0"/>
                      </a:moveTo>
                      <a:lnTo>
                        <a:pt x="3"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46" name="Freeform 300"/>
                <p:cNvSpPr>
                  <a:spLocks/>
                </p:cNvSpPr>
                <p:nvPr/>
              </p:nvSpPr>
              <p:spPr bwMode="auto">
                <a:xfrm>
                  <a:off x="4898" y="2450"/>
                  <a:ext cx="3" cy="3"/>
                </a:xfrm>
                <a:custGeom>
                  <a:avLst/>
                  <a:gdLst/>
                  <a:ahLst/>
                  <a:cxnLst>
                    <a:cxn ang="0">
                      <a:pos x="0" y="0"/>
                    </a:cxn>
                    <a:cxn ang="0">
                      <a:pos x="0" y="0"/>
                    </a:cxn>
                    <a:cxn ang="0">
                      <a:pos x="0" y="3"/>
                    </a:cxn>
                    <a:cxn ang="0">
                      <a:pos x="0" y="3"/>
                    </a:cxn>
                    <a:cxn ang="0">
                      <a:pos x="3" y="0"/>
                    </a:cxn>
                    <a:cxn ang="0">
                      <a:pos x="0"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0" y="3"/>
                      </a:lnTo>
                      <a:lnTo>
                        <a:pt x="3" y="0"/>
                      </a:lnTo>
                      <a:lnTo>
                        <a:pt x="0"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47" name="Freeform 301"/>
                <p:cNvSpPr>
                  <a:spLocks/>
                </p:cNvSpPr>
                <p:nvPr/>
              </p:nvSpPr>
              <p:spPr bwMode="auto">
                <a:xfrm>
                  <a:off x="4898" y="2447"/>
                  <a:ext cx="3" cy="3"/>
                </a:xfrm>
                <a:custGeom>
                  <a:avLst/>
                  <a:gdLst/>
                  <a:ahLst/>
                  <a:cxnLst>
                    <a:cxn ang="0">
                      <a:pos x="0" y="0"/>
                    </a:cxn>
                    <a:cxn ang="0">
                      <a:pos x="0" y="0"/>
                    </a:cxn>
                    <a:cxn ang="0">
                      <a:pos x="0" y="3"/>
                    </a:cxn>
                    <a:cxn ang="0">
                      <a:pos x="3" y="3"/>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3" y="0"/>
                      </a:lnTo>
                      <a:lnTo>
                        <a:pt x="0"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48" name="Freeform 302"/>
                <p:cNvSpPr>
                  <a:spLocks/>
                </p:cNvSpPr>
                <p:nvPr/>
              </p:nvSpPr>
              <p:spPr bwMode="auto">
                <a:xfrm>
                  <a:off x="4898" y="2444"/>
                  <a:ext cx="3" cy="3"/>
                </a:xfrm>
                <a:custGeom>
                  <a:avLst/>
                  <a:gdLst/>
                  <a:ahLst/>
                  <a:cxnLst>
                    <a:cxn ang="0">
                      <a:pos x="0" y="0"/>
                    </a:cxn>
                    <a:cxn ang="0">
                      <a:pos x="0" y="0"/>
                    </a:cxn>
                    <a:cxn ang="0">
                      <a:pos x="0" y="3"/>
                    </a:cxn>
                    <a:cxn ang="0">
                      <a:pos x="3" y="3"/>
                    </a:cxn>
                    <a:cxn ang="0">
                      <a:pos x="3" y="3"/>
                    </a:cxn>
                    <a:cxn ang="0">
                      <a:pos x="0" y="0"/>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Lst>
                  <a:rect l="0" t="0" r="r" b="b"/>
                  <a:pathLst>
                    <a:path w="3" h="3">
                      <a:moveTo>
                        <a:pt x="0" y="0"/>
                      </a:moveTo>
                      <a:lnTo>
                        <a:pt x="0" y="0"/>
                      </a:lnTo>
                      <a:lnTo>
                        <a:pt x="0" y="3"/>
                      </a:lnTo>
                      <a:lnTo>
                        <a:pt x="3" y="3"/>
                      </a:lnTo>
                      <a:lnTo>
                        <a:pt x="3" y="3"/>
                      </a:lnTo>
                      <a:lnTo>
                        <a:pt x="0" y="0"/>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49" name="Freeform 303"/>
                <p:cNvSpPr>
                  <a:spLocks/>
                </p:cNvSpPr>
                <p:nvPr/>
              </p:nvSpPr>
              <p:spPr bwMode="auto">
                <a:xfrm>
                  <a:off x="4898" y="2444"/>
                  <a:ext cx="3" cy="3"/>
                </a:xfrm>
                <a:custGeom>
                  <a:avLst/>
                  <a:gdLst/>
                  <a:ahLst/>
                  <a:cxnLst>
                    <a:cxn ang="0">
                      <a:pos x="3" y="0"/>
                    </a:cxn>
                    <a:cxn ang="0">
                      <a:pos x="3" y="0"/>
                    </a:cxn>
                    <a:cxn ang="0">
                      <a:pos x="0" y="0"/>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3" h="3">
                      <a:moveTo>
                        <a:pt x="3" y="0"/>
                      </a:moveTo>
                      <a:lnTo>
                        <a:pt x="3" y="0"/>
                      </a:lnTo>
                      <a:lnTo>
                        <a:pt x="0" y="0"/>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50" name="Freeform 304"/>
                <p:cNvSpPr>
                  <a:spLocks/>
                </p:cNvSpPr>
                <p:nvPr/>
              </p:nvSpPr>
              <p:spPr bwMode="auto">
                <a:xfrm>
                  <a:off x="4901" y="2444"/>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51" name="Rectangle 305"/>
                <p:cNvSpPr>
                  <a:spLocks noChangeArrowheads="1"/>
                </p:cNvSpPr>
                <p:nvPr/>
              </p:nvSpPr>
              <p:spPr bwMode="auto">
                <a:xfrm>
                  <a:off x="4901" y="2444"/>
                  <a:ext cx="1" cy="1"/>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52" name="Freeform 306"/>
                <p:cNvSpPr>
                  <a:spLocks/>
                </p:cNvSpPr>
                <p:nvPr/>
              </p:nvSpPr>
              <p:spPr bwMode="auto">
                <a:xfrm>
                  <a:off x="4889" y="2440"/>
                  <a:ext cx="6" cy="26"/>
                </a:xfrm>
                <a:custGeom>
                  <a:avLst/>
                  <a:gdLst/>
                  <a:ahLst/>
                  <a:cxnLst>
                    <a:cxn ang="0">
                      <a:pos x="6" y="26"/>
                    </a:cxn>
                    <a:cxn ang="0">
                      <a:pos x="6" y="22"/>
                    </a:cxn>
                    <a:cxn ang="0">
                      <a:pos x="6" y="19"/>
                    </a:cxn>
                    <a:cxn ang="0">
                      <a:pos x="3" y="16"/>
                    </a:cxn>
                    <a:cxn ang="0">
                      <a:pos x="3" y="13"/>
                    </a:cxn>
                    <a:cxn ang="0">
                      <a:pos x="3" y="10"/>
                    </a:cxn>
                    <a:cxn ang="0">
                      <a:pos x="3" y="7"/>
                    </a:cxn>
                    <a:cxn ang="0">
                      <a:pos x="3" y="4"/>
                    </a:cxn>
                    <a:cxn ang="0">
                      <a:pos x="0" y="4"/>
                    </a:cxn>
                    <a:cxn ang="0">
                      <a:pos x="0" y="0"/>
                    </a:cxn>
                    <a:cxn ang="0">
                      <a:pos x="0" y="0"/>
                    </a:cxn>
                  </a:cxnLst>
                  <a:rect l="0" t="0" r="r" b="b"/>
                  <a:pathLst>
                    <a:path w="6" h="26">
                      <a:moveTo>
                        <a:pt x="6" y="26"/>
                      </a:moveTo>
                      <a:lnTo>
                        <a:pt x="6" y="22"/>
                      </a:lnTo>
                      <a:lnTo>
                        <a:pt x="6" y="19"/>
                      </a:lnTo>
                      <a:lnTo>
                        <a:pt x="3" y="16"/>
                      </a:lnTo>
                      <a:lnTo>
                        <a:pt x="3" y="13"/>
                      </a:lnTo>
                      <a:lnTo>
                        <a:pt x="3" y="10"/>
                      </a:lnTo>
                      <a:lnTo>
                        <a:pt x="3" y="7"/>
                      </a:lnTo>
                      <a:lnTo>
                        <a:pt x="3" y="4"/>
                      </a:lnTo>
                      <a:lnTo>
                        <a:pt x="0" y="4"/>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53" name="Freeform 307"/>
                <p:cNvSpPr>
                  <a:spLocks/>
                </p:cNvSpPr>
                <p:nvPr/>
              </p:nvSpPr>
              <p:spPr bwMode="auto">
                <a:xfrm>
                  <a:off x="4898" y="2444"/>
                  <a:ext cx="8" cy="15"/>
                </a:xfrm>
                <a:custGeom>
                  <a:avLst/>
                  <a:gdLst/>
                  <a:ahLst/>
                  <a:cxnLst>
                    <a:cxn ang="0">
                      <a:pos x="0" y="15"/>
                    </a:cxn>
                    <a:cxn ang="0">
                      <a:pos x="0" y="15"/>
                    </a:cxn>
                    <a:cxn ang="0">
                      <a:pos x="0" y="12"/>
                    </a:cxn>
                    <a:cxn ang="0">
                      <a:pos x="3" y="12"/>
                    </a:cxn>
                    <a:cxn ang="0">
                      <a:pos x="6" y="9"/>
                    </a:cxn>
                    <a:cxn ang="0">
                      <a:pos x="6" y="6"/>
                    </a:cxn>
                    <a:cxn ang="0">
                      <a:pos x="8" y="3"/>
                    </a:cxn>
                    <a:cxn ang="0">
                      <a:pos x="8" y="3"/>
                    </a:cxn>
                    <a:cxn ang="0">
                      <a:pos x="8" y="0"/>
                    </a:cxn>
                    <a:cxn ang="0">
                      <a:pos x="8" y="0"/>
                    </a:cxn>
                    <a:cxn ang="0">
                      <a:pos x="8" y="0"/>
                    </a:cxn>
                  </a:cxnLst>
                  <a:rect l="0" t="0" r="r" b="b"/>
                  <a:pathLst>
                    <a:path w="8" h="15">
                      <a:moveTo>
                        <a:pt x="0" y="15"/>
                      </a:moveTo>
                      <a:lnTo>
                        <a:pt x="0" y="15"/>
                      </a:lnTo>
                      <a:lnTo>
                        <a:pt x="0" y="12"/>
                      </a:lnTo>
                      <a:lnTo>
                        <a:pt x="3" y="12"/>
                      </a:lnTo>
                      <a:lnTo>
                        <a:pt x="6" y="9"/>
                      </a:lnTo>
                      <a:lnTo>
                        <a:pt x="6" y="6"/>
                      </a:lnTo>
                      <a:lnTo>
                        <a:pt x="8" y="3"/>
                      </a:lnTo>
                      <a:lnTo>
                        <a:pt x="8" y="3"/>
                      </a:lnTo>
                      <a:lnTo>
                        <a:pt x="8" y="0"/>
                      </a:lnTo>
                      <a:lnTo>
                        <a:pt x="8" y="0"/>
                      </a:lnTo>
                      <a:lnTo>
                        <a:pt x="8"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54" name="Freeform 308"/>
                <p:cNvSpPr>
                  <a:spLocks/>
                </p:cNvSpPr>
                <p:nvPr/>
              </p:nvSpPr>
              <p:spPr bwMode="auto">
                <a:xfrm>
                  <a:off x="4880" y="2437"/>
                  <a:ext cx="3" cy="3"/>
                </a:xfrm>
                <a:custGeom>
                  <a:avLst/>
                  <a:gdLst/>
                  <a:ahLst/>
                  <a:cxnLst>
                    <a:cxn ang="0">
                      <a:pos x="3" y="0"/>
                    </a:cxn>
                    <a:cxn ang="0">
                      <a:pos x="0" y="3"/>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3"/>
                    </a:cxn>
                    <a:cxn ang="0">
                      <a:pos x="0" y="3"/>
                    </a:cxn>
                    <a:cxn ang="0">
                      <a:pos x="3" y="0"/>
                    </a:cxn>
                  </a:cxnLst>
                  <a:rect l="0" t="0" r="r" b="b"/>
                  <a:pathLst>
                    <a:path w="3" h="3">
                      <a:moveTo>
                        <a:pt x="3" y="0"/>
                      </a:moveTo>
                      <a:lnTo>
                        <a:pt x="0" y="3"/>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3"/>
                      </a:lnTo>
                      <a:lnTo>
                        <a:pt x="0"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55" name="Freeform 309"/>
                <p:cNvSpPr>
                  <a:spLocks/>
                </p:cNvSpPr>
                <p:nvPr/>
              </p:nvSpPr>
              <p:spPr bwMode="auto">
                <a:xfrm>
                  <a:off x="4880" y="2434"/>
                  <a:ext cx="3" cy="6"/>
                </a:xfrm>
                <a:custGeom>
                  <a:avLst/>
                  <a:gdLst/>
                  <a:ahLst/>
                  <a:cxnLst>
                    <a:cxn ang="0">
                      <a:pos x="0" y="3"/>
                    </a:cxn>
                    <a:cxn ang="0">
                      <a:pos x="0" y="3"/>
                    </a:cxn>
                    <a:cxn ang="0">
                      <a:pos x="0" y="6"/>
                    </a:cxn>
                    <a:cxn ang="0">
                      <a:pos x="3" y="3"/>
                    </a:cxn>
                    <a:cxn ang="0">
                      <a:pos x="3" y="0"/>
                    </a:cxn>
                    <a:cxn ang="0">
                      <a:pos x="0" y="3"/>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Lst>
                  <a:rect l="0" t="0" r="r" b="b"/>
                  <a:pathLst>
                    <a:path w="3" h="6">
                      <a:moveTo>
                        <a:pt x="0" y="3"/>
                      </a:moveTo>
                      <a:lnTo>
                        <a:pt x="0" y="3"/>
                      </a:lnTo>
                      <a:lnTo>
                        <a:pt x="0" y="6"/>
                      </a:lnTo>
                      <a:lnTo>
                        <a:pt x="3" y="3"/>
                      </a:lnTo>
                      <a:lnTo>
                        <a:pt x="3" y="0"/>
                      </a:lnTo>
                      <a:lnTo>
                        <a:pt x="0" y="3"/>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56" name="Freeform 310"/>
                <p:cNvSpPr>
                  <a:spLocks/>
                </p:cNvSpPr>
                <p:nvPr/>
              </p:nvSpPr>
              <p:spPr bwMode="auto">
                <a:xfrm>
                  <a:off x="4877" y="2431"/>
                  <a:ext cx="6" cy="6"/>
                </a:xfrm>
                <a:custGeom>
                  <a:avLst/>
                  <a:gdLst/>
                  <a:ahLst/>
                  <a:cxnLst>
                    <a:cxn ang="0">
                      <a:pos x="0" y="0"/>
                    </a:cxn>
                    <a:cxn ang="0">
                      <a:pos x="0" y="3"/>
                    </a:cxn>
                    <a:cxn ang="0">
                      <a:pos x="3" y="6"/>
                    </a:cxn>
                    <a:cxn ang="0">
                      <a:pos x="6" y="3"/>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3"/>
                    </a:cxn>
                    <a:cxn ang="0">
                      <a:pos x="0" y="0"/>
                    </a:cxn>
                  </a:cxnLst>
                  <a:rect l="0" t="0" r="r" b="b"/>
                  <a:pathLst>
                    <a:path w="6" h="6">
                      <a:moveTo>
                        <a:pt x="0" y="0"/>
                      </a:moveTo>
                      <a:lnTo>
                        <a:pt x="0" y="3"/>
                      </a:lnTo>
                      <a:lnTo>
                        <a:pt x="3" y="6"/>
                      </a:lnTo>
                      <a:lnTo>
                        <a:pt x="6" y="3"/>
                      </a:lnTo>
                      <a:lnTo>
                        <a:pt x="3" y="0"/>
                      </a:lnTo>
                      <a:lnTo>
                        <a:pt x="0"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3"/>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57" name="Freeform 311"/>
                <p:cNvSpPr>
                  <a:spLocks/>
                </p:cNvSpPr>
                <p:nvPr/>
              </p:nvSpPr>
              <p:spPr bwMode="auto">
                <a:xfrm>
                  <a:off x="4877" y="2428"/>
                  <a:ext cx="3" cy="3"/>
                </a:xfrm>
                <a:custGeom>
                  <a:avLst/>
                  <a:gdLst/>
                  <a:ahLst/>
                  <a:cxnLst>
                    <a:cxn ang="0">
                      <a:pos x="0" y="0"/>
                    </a:cxn>
                    <a:cxn ang="0">
                      <a:pos x="0" y="0"/>
                    </a:cxn>
                    <a:cxn ang="0">
                      <a:pos x="0" y="3"/>
                    </a:cxn>
                    <a:cxn ang="0">
                      <a:pos x="3" y="3"/>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3" y="0"/>
                      </a:lnTo>
                      <a:lnTo>
                        <a:pt x="0"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58" name="Freeform 312"/>
                <p:cNvSpPr>
                  <a:spLocks/>
                </p:cNvSpPr>
                <p:nvPr/>
              </p:nvSpPr>
              <p:spPr bwMode="auto">
                <a:xfrm>
                  <a:off x="4877" y="2425"/>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59" name="Freeform 313"/>
                <p:cNvSpPr>
                  <a:spLocks/>
                </p:cNvSpPr>
                <p:nvPr/>
              </p:nvSpPr>
              <p:spPr bwMode="auto">
                <a:xfrm>
                  <a:off x="4877" y="2421"/>
                  <a:ext cx="3" cy="4"/>
                </a:xfrm>
                <a:custGeom>
                  <a:avLst/>
                  <a:gdLst/>
                  <a:ahLst/>
                  <a:cxnLst>
                    <a:cxn ang="0">
                      <a:pos x="3" y="4"/>
                    </a:cxn>
                    <a:cxn ang="0">
                      <a:pos x="0" y="4"/>
                    </a:cxn>
                    <a:cxn ang="0">
                      <a:pos x="0" y="4"/>
                    </a:cxn>
                    <a:cxn ang="0">
                      <a:pos x="3" y="4"/>
                    </a:cxn>
                    <a:cxn ang="0">
                      <a:pos x="3" y="4"/>
                    </a:cxn>
                    <a:cxn ang="0">
                      <a:pos x="3" y="4"/>
                    </a:cxn>
                    <a:cxn ang="0">
                      <a:pos x="3" y="4"/>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4"/>
                    </a:cxn>
                    <a:cxn ang="0">
                      <a:pos x="3" y="4"/>
                    </a:cxn>
                  </a:cxnLst>
                  <a:rect l="0" t="0" r="r" b="b"/>
                  <a:pathLst>
                    <a:path w="3" h="4">
                      <a:moveTo>
                        <a:pt x="3" y="4"/>
                      </a:moveTo>
                      <a:lnTo>
                        <a:pt x="0" y="4"/>
                      </a:lnTo>
                      <a:lnTo>
                        <a:pt x="0" y="4"/>
                      </a:lnTo>
                      <a:lnTo>
                        <a:pt x="3" y="4"/>
                      </a:lnTo>
                      <a:lnTo>
                        <a:pt x="3" y="4"/>
                      </a:lnTo>
                      <a:lnTo>
                        <a:pt x="3" y="4"/>
                      </a:lnTo>
                      <a:lnTo>
                        <a:pt x="3" y="4"/>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4"/>
                      </a:lnTo>
                      <a:lnTo>
                        <a:pt x="3"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60" name="Freeform 314"/>
                <p:cNvSpPr>
                  <a:spLocks/>
                </p:cNvSpPr>
                <p:nvPr/>
              </p:nvSpPr>
              <p:spPr bwMode="auto">
                <a:xfrm>
                  <a:off x="4877" y="2418"/>
                  <a:ext cx="3" cy="7"/>
                </a:xfrm>
                <a:custGeom>
                  <a:avLst/>
                  <a:gdLst/>
                  <a:ahLst/>
                  <a:cxnLst>
                    <a:cxn ang="0">
                      <a:pos x="3" y="3"/>
                    </a:cxn>
                    <a:cxn ang="0">
                      <a:pos x="0" y="3"/>
                    </a:cxn>
                    <a:cxn ang="0">
                      <a:pos x="0" y="7"/>
                    </a:cxn>
                    <a:cxn ang="0">
                      <a:pos x="3" y="7"/>
                    </a:cxn>
                    <a:cxn ang="0">
                      <a:pos x="3" y="3"/>
                    </a:cxn>
                    <a:cxn ang="0">
                      <a:pos x="3" y="3"/>
                    </a:cxn>
                    <a:cxn ang="0">
                      <a:pos x="3" y="3"/>
                    </a:cxn>
                    <a:cxn ang="0">
                      <a:pos x="3" y="3"/>
                    </a:cxn>
                    <a:cxn ang="0">
                      <a:pos x="3" y="3"/>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3" y="3"/>
                    </a:cxn>
                  </a:cxnLst>
                  <a:rect l="0" t="0" r="r" b="b"/>
                  <a:pathLst>
                    <a:path w="3" h="7">
                      <a:moveTo>
                        <a:pt x="3" y="3"/>
                      </a:moveTo>
                      <a:lnTo>
                        <a:pt x="0" y="3"/>
                      </a:lnTo>
                      <a:lnTo>
                        <a:pt x="0" y="7"/>
                      </a:lnTo>
                      <a:lnTo>
                        <a:pt x="3" y="7"/>
                      </a:lnTo>
                      <a:lnTo>
                        <a:pt x="3" y="3"/>
                      </a:lnTo>
                      <a:lnTo>
                        <a:pt x="3" y="3"/>
                      </a:lnTo>
                      <a:lnTo>
                        <a:pt x="3" y="3"/>
                      </a:lnTo>
                      <a:lnTo>
                        <a:pt x="3" y="3"/>
                      </a:lnTo>
                      <a:lnTo>
                        <a:pt x="3" y="3"/>
                      </a:lnTo>
                      <a:lnTo>
                        <a:pt x="3" y="0"/>
                      </a:lnTo>
                      <a:lnTo>
                        <a:pt x="3" y="0"/>
                      </a:lnTo>
                      <a:lnTo>
                        <a:pt x="3" y="0"/>
                      </a:lnTo>
                      <a:lnTo>
                        <a:pt x="3" y="0"/>
                      </a:lnTo>
                      <a:lnTo>
                        <a:pt x="0" y="0"/>
                      </a:lnTo>
                      <a:lnTo>
                        <a:pt x="0" y="0"/>
                      </a:lnTo>
                      <a:lnTo>
                        <a:pt x="0" y="0"/>
                      </a:lnTo>
                      <a:lnTo>
                        <a:pt x="0" y="0"/>
                      </a:lnTo>
                      <a:lnTo>
                        <a:pt x="0" y="0"/>
                      </a:lnTo>
                      <a:lnTo>
                        <a:pt x="0" y="0"/>
                      </a:lnTo>
                      <a:lnTo>
                        <a:pt x="0" y="3"/>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61" name="Freeform 315"/>
                <p:cNvSpPr>
                  <a:spLocks/>
                </p:cNvSpPr>
                <p:nvPr/>
              </p:nvSpPr>
              <p:spPr bwMode="auto">
                <a:xfrm>
                  <a:off x="4877" y="2418"/>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62" name="Freeform 316"/>
                <p:cNvSpPr>
                  <a:spLocks/>
                </p:cNvSpPr>
                <p:nvPr/>
              </p:nvSpPr>
              <p:spPr bwMode="auto">
                <a:xfrm>
                  <a:off x="4877" y="2418"/>
                  <a:ext cx="3" cy="1"/>
                </a:xfrm>
                <a:custGeom>
                  <a:avLst/>
                  <a:gdLst/>
                  <a:ahLst/>
                  <a:cxnLst>
                    <a:cxn ang="0">
                      <a:pos x="0" y="0"/>
                    </a:cxn>
                    <a:cxn ang="0">
                      <a:pos x="0" y="0"/>
                    </a:cxn>
                    <a:cxn ang="0">
                      <a:pos x="0" y="0"/>
                    </a:cxn>
                    <a:cxn ang="0">
                      <a:pos x="3" y="0"/>
                    </a:cxn>
                    <a:cxn ang="0">
                      <a:pos x="3" y="0"/>
                    </a:cxn>
                    <a:cxn ang="0">
                      <a:pos x="0"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a:moveTo>
                        <a:pt x="0" y="0"/>
                      </a:moveTo>
                      <a:lnTo>
                        <a:pt x="0" y="0"/>
                      </a:lnTo>
                      <a:lnTo>
                        <a:pt x="0" y="0"/>
                      </a:lnTo>
                      <a:lnTo>
                        <a:pt x="3" y="0"/>
                      </a:lnTo>
                      <a:lnTo>
                        <a:pt x="3" y="0"/>
                      </a:lnTo>
                      <a:lnTo>
                        <a:pt x="0"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63" name="Rectangle 317"/>
                <p:cNvSpPr>
                  <a:spLocks noChangeArrowheads="1"/>
                </p:cNvSpPr>
                <p:nvPr/>
              </p:nvSpPr>
              <p:spPr bwMode="auto">
                <a:xfrm>
                  <a:off x="4877" y="2418"/>
                  <a:ext cx="3" cy="1"/>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64" name="Freeform 318"/>
                <p:cNvSpPr>
                  <a:spLocks/>
                </p:cNvSpPr>
                <p:nvPr/>
              </p:nvSpPr>
              <p:spPr bwMode="auto">
                <a:xfrm>
                  <a:off x="4892" y="2428"/>
                  <a:ext cx="6" cy="25"/>
                </a:xfrm>
                <a:custGeom>
                  <a:avLst/>
                  <a:gdLst/>
                  <a:ahLst/>
                  <a:cxnLst>
                    <a:cxn ang="0">
                      <a:pos x="6" y="25"/>
                    </a:cxn>
                    <a:cxn ang="0">
                      <a:pos x="6" y="25"/>
                    </a:cxn>
                    <a:cxn ang="0">
                      <a:pos x="3" y="19"/>
                    </a:cxn>
                    <a:cxn ang="0">
                      <a:pos x="3" y="16"/>
                    </a:cxn>
                    <a:cxn ang="0">
                      <a:pos x="0" y="12"/>
                    </a:cxn>
                    <a:cxn ang="0">
                      <a:pos x="0" y="9"/>
                    </a:cxn>
                    <a:cxn ang="0">
                      <a:pos x="0" y="6"/>
                    </a:cxn>
                    <a:cxn ang="0">
                      <a:pos x="0" y="3"/>
                    </a:cxn>
                    <a:cxn ang="0">
                      <a:pos x="0" y="3"/>
                    </a:cxn>
                    <a:cxn ang="0">
                      <a:pos x="0" y="0"/>
                    </a:cxn>
                    <a:cxn ang="0">
                      <a:pos x="0" y="0"/>
                    </a:cxn>
                  </a:cxnLst>
                  <a:rect l="0" t="0" r="r" b="b"/>
                  <a:pathLst>
                    <a:path w="6" h="25">
                      <a:moveTo>
                        <a:pt x="6" y="25"/>
                      </a:moveTo>
                      <a:lnTo>
                        <a:pt x="6" y="25"/>
                      </a:lnTo>
                      <a:lnTo>
                        <a:pt x="3" y="19"/>
                      </a:lnTo>
                      <a:lnTo>
                        <a:pt x="3" y="16"/>
                      </a:lnTo>
                      <a:lnTo>
                        <a:pt x="0" y="12"/>
                      </a:lnTo>
                      <a:lnTo>
                        <a:pt x="0" y="9"/>
                      </a:lnTo>
                      <a:lnTo>
                        <a:pt x="0" y="6"/>
                      </a:lnTo>
                      <a:lnTo>
                        <a:pt x="0" y="3"/>
                      </a:lnTo>
                      <a:lnTo>
                        <a:pt x="0" y="3"/>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65" name="Freeform 319"/>
                <p:cNvSpPr>
                  <a:spLocks/>
                </p:cNvSpPr>
                <p:nvPr/>
              </p:nvSpPr>
              <p:spPr bwMode="auto">
                <a:xfrm>
                  <a:off x="4883" y="2421"/>
                  <a:ext cx="12" cy="19"/>
                </a:xfrm>
                <a:custGeom>
                  <a:avLst/>
                  <a:gdLst/>
                  <a:ahLst/>
                  <a:cxnLst>
                    <a:cxn ang="0">
                      <a:pos x="0" y="19"/>
                    </a:cxn>
                    <a:cxn ang="0">
                      <a:pos x="3" y="16"/>
                    </a:cxn>
                    <a:cxn ang="0">
                      <a:pos x="3" y="16"/>
                    </a:cxn>
                    <a:cxn ang="0">
                      <a:pos x="6" y="13"/>
                    </a:cxn>
                    <a:cxn ang="0">
                      <a:pos x="9" y="10"/>
                    </a:cxn>
                    <a:cxn ang="0">
                      <a:pos x="9" y="7"/>
                    </a:cxn>
                    <a:cxn ang="0">
                      <a:pos x="9" y="4"/>
                    </a:cxn>
                    <a:cxn ang="0">
                      <a:pos x="12" y="0"/>
                    </a:cxn>
                    <a:cxn ang="0">
                      <a:pos x="12" y="0"/>
                    </a:cxn>
                    <a:cxn ang="0">
                      <a:pos x="12" y="0"/>
                    </a:cxn>
                    <a:cxn ang="0">
                      <a:pos x="12" y="0"/>
                    </a:cxn>
                  </a:cxnLst>
                  <a:rect l="0" t="0" r="r" b="b"/>
                  <a:pathLst>
                    <a:path w="12" h="19">
                      <a:moveTo>
                        <a:pt x="0" y="19"/>
                      </a:moveTo>
                      <a:lnTo>
                        <a:pt x="3" y="16"/>
                      </a:lnTo>
                      <a:lnTo>
                        <a:pt x="3" y="16"/>
                      </a:lnTo>
                      <a:lnTo>
                        <a:pt x="6" y="13"/>
                      </a:lnTo>
                      <a:lnTo>
                        <a:pt x="9" y="10"/>
                      </a:lnTo>
                      <a:lnTo>
                        <a:pt x="9" y="7"/>
                      </a:lnTo>
                      <a:lnTo>
                        <a:pt x="9" y="4"/>
                      </a:lnTo>
                      <a:lnTo>
                        <a:pt x="12" y="0"/>
                      </a:lnTo>
                      <a:lnTo>
                        <a:pt x="12" y="0"/>
                      </a:lnTo>
                      <a:lnTo>
                        <a:pt x="12" y="0"/>
                      </a:lnTo>
                      <a:lnTo>
                        <a:pt x="12"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66" name="Freeform 320"/>
                <p:cNvSpPr>
                  <a:spLocks/>
                </p:cNvSpPr>
                <p:nvPr/>
              </p:nvSpPr>
              <p:spPr bwMode="auto">
                <a:xfrm>
                  <a:off x="4980" y="2402"/>
                  <a:ext cx="87" cy="64"/>
                </a:xfrm>
                <a:custGeom>
                  <a:avLst/>
                  <a:gdLst/>
                  <a:ahLst/>
                  <a:cxnLst>
                    <a:cxn ang="0">
                      <a:pos x="40" y="0"/>
                    </a:cxn>
                    <a:cxn ang="0">
                      <a:pos x="35" y="4"/>
                    </a:cxn>
                    <a:cxn ang="0">
                      <a:pos x="26" y="0"/>
                    </a:cxn>
                    <a:cxn ang="0">
                      <a:pos x="26" y="7"/>
                    </a:cxn>
                    <a:cxn ang="0">
                      <a:pos x="32" y="13"/>
                    </a:cxn>
                    <a:cxn ang="0">
                      <a:pos x="29" y="13"/>
                    </a:cxn>
                    <a:cxn ang="0">
                      <a:pos x="23" y="7"/>
                    </a:cxn>
                    <a:cxn ang="0">
                      <a:pos x="17" y="10"/>
                    </a:cxn>
                    <a:cxn ang="0">
                      <a:pos x="14" y="16"/>
                    </a:cxn>
                    <a:cxn ang="0">
                      <a:pos x="11" y="23"/>
                    </a:cxn>
                    <a:cxn ang="0">
                      <a:pos x="20" y="29"/>
                    </a:cxn>
                    <a:cxn ang="0">
                      <a:pos x="23" y="23"/>
                    </a:cxn>
                    <a:cxn ang="0">
                      <a:pos x="14" y="26"/>
                    </a:cxn>
                    <a:cxn ang="0">
                      <a:pos x="8" y="23"/>
                    </a:cxn>
                    <a:cxn ang="0">
                      <a:pos x="2" y="29"/>
                    </a:cxn>
                    <a:cxn ang="0">
                      <a:pos x="11" y="32"/>
                    </a:cxn>
                    <a:cxn ang="0">
                      <a:pos x="17" y="35"/>
                    </a:cxn>
                    <a:cxn ang="0">
                      <a:pos x="14" y="42"/>
                    </a:cxn>
                    <a:cxn ang="0">
                      <a:pos x="5" y="42"/>
                    </a:cxn>
                    <a:cxn ang="0">
                      <a:pos x="0" y="45"/>
                    </a:cxn>
                    <a:cxn ang="0">
                      <a:pos x="0" y="51"/>
                    </a:cxn>
                    <a:cxn ang="0">
                      <a:pos x="5" y="51"/>
                    </a:cxn>
                    <a:cxn ang="0">
                      <a:pos x="5" y="57"/>
                    </a:cxn>
                    <a:cxn ang="0">
                      <a:pos x="17" y="57"/>
                    </a:cxn>
                    <a:cxn ang="0">
                      <a:pos x="26" y="57"/>
                    </a:cxn>
                    <a:cxn ang="0">
                      <a:pos x="29" y="54"/>
                    </a:cxn>
                    <a:cxn ang="0">
                      <a:pos x="37" y="57"/>
                    </a:cxn>
                    <a:cxn ang="0">
                      <a:pos x="37" y="64"/>
                    </a:cxn>
                    <a:cxn ang="0">
                      <a:pos x="32" y="60"/>
                    </a:cxn>
                    <a:cxn ang="0">
                      <a:pos x="29" y="54"/>
                    </a:cxn>
                    <a:cxn ang="0">
                      <a:pos x="32" y="60"/>
                    </a:cxn>
                    <a:cxn ang="0">
                      <a:pos x="43" y="64"/>
                    </a:cxn>
                    <a:cxn ang="0">
                      <a:pos x="52" y="60"/>
                    </a:cxn>
                    <a:cxn ang="0">
                      <a:pos x="61" y="64"/>
                    </a:cxn>
                    <a:cxn ang="0">
                      <a:pos x="70" y="64"/>
                    </a:cxn>
                    <a:cxn ang="0">
                      <a:pos x="73" y="54"/>
                    </a:cxn>
                    <a:cxn ang="0">
                      <a:pos x="75" y="48"/>
                    </a:cxn>
                    <a:cxn ang="0">
                      <a:pos x="70" y="45"/>
                    </a:cxn>
                    <a:cxn ang="0">
                      <a:pos x="75" y="51"/>
                    </a:cxn>
                    <a:cxn ang="0">
                      <a:pos x="84" y="48"/>
                    </a:cxn>
                    <a:cxn ang="0">
                      <a:pos x="87" y="38"/>
                    </a:cxn>
                    <a:cxn ang="0">
                      <a:pos x="81" y="29"/>
                    </a:cxn>
                    <a:cxn ang="0">
                      <a:pos x="78" y="19"/>
                    </a:cxn>
                    <a:cxn ang="0">
                      <a:pos x="67" y="19"/>
                    </a:cxn>
                    <a:cxn ang="0">
                      <a:pos x="67" y="13"/>
                    </a:cxn>
                    <a:cxn ang="0">
                      <a:pos x="70" y="13"/>
                    </a:cxn>
                    <a:cxn ang="0">
                      <a:pos x="64" y="7"/>
                    </a:cxn>
                    <a:cxn ang="0">
                      <a:pos x="58" y="7"/>
                    </a:cxn>
                    <a:cxn ang="0">
                      <a:pos x="49" y="10"/>
                    </a:cxn>
                    <a:cxn ang="0">
                      <a:pos x="46" y="4"/>
                    </a:cxn>
                    <a:cxn ang="0">
                      <a:pos x="40" y="4"/>
                    </a:cxn>
                    <a:cxn ang="0">
                      <a:pos x="43" y="0"/>
                    </a:cxn>
                  </a:cxnLst>
                  <a:rect l="0" t="0" r="r" b="b"/>
                  <a:pathLst>
                    <a:path w="87" h="64">
                      <a:moveTo>
                        <a:pt x="43" y="0"/>
                      </a:moveTo>
                      <a:lnTo>
                        <a:pt x="40" y="0"/>
                      </a:lnTo>
                      <a:lnTo>
                        <a:pt x="37" y="4"/>
                      </a:lnTo>
                      <a:lnTo>
                        <a:pt x="35" y="4"/>
                      </a:lnTo>
                      <a:lnTo>
                        <a:pt x="29" y="4"/>
                      </a:lnTo>
                      <a:lnTo>
                        <a:pt x="26" y="0"/>
                      </a:lnTo>
                      <a:lnTo>
                        <a:pt x="26" y="4"/>
                      </a:lnTo>
                      <a:lnTo>
                        <a:pt x="26" y="7"/>
                      </a:lnTo>
                      <a:lnTo>
                        <a:pt x="29" y="10"/>
                      </a:lnTo>
                      <a:lnTo>
                        <a:pt x="32" y="13"/>
                      </a:lnTo>
                      <a:lnTo>
                        <a:pt x="32" y="13"/>
                      </a:lnTo>
                      <a:lnTo>
                        <a:pt x="29" y="13"/>
                      </a:lnTo>
                      <a:lnTo>
                        <a:pt x="26" y="10"/>
                      </a:lnTo>
                      <a:lnTo>
                        <a:pt x="23" y="7"/>
                      </a:lnTo>
                      <a:lnTo>
                        <a:pt x="20" y="7"/>
                      </a:lnTo>
                      <a:lnTo>
                        <a:pt x="17" y="10"/>
                      </a:lnTo>
                      <a:lnTo>
                        <a:pt x="17" y="13"/>
                      </a:lnTo>
                      <a:lnTo>
                        <a:pt x="14" y="16"/>
                      </a:lnTo>
                      <a:lnTo>
                        <a:pt x="11" y="19"/>
                      </a:lnTo>
                      <a:lnTo>
                        <a:pt x="11" y="23"/>
                      </a:lnTo>
                      <a:lnTo>
                        <a:pt x="14" y="26"/>
                      </a:lnTo>
                      <a:lnTo>
                        <a:pt x="20" y="29"/>
                      </a:lnTo>
                      <a:lnTo>
                        <a:pt x="23" y="26"/>
                      </a:lnTo>
                      <a:lnTo>
                        <a:pt x="23" y="23"/>
                      </a:lnTo>
                      <a:lnTo>
                        <a:pt x="20" y="26"/>
                      </a:lnTo>
                      <a:lnTo>
                        <a:pt x="14" y="26"/>
                      </a:lnTo>
                      <a:lnTo>
                        <a:pt x="11" y="26"/>
                      </a:lnTo>
                      <a:lnTo>
                        <a:pt x="8" y="23"/>
                      </a:lnTo>
                      <a:lnTo>
                        <a:pt x="5" y="26"/>
                      </a:lnTo>
                      <a:lnTo>
                        <a:pt x="2" y="29"/>
                      </a:lnTo>
                      <a:lnTo>
                        <a:pt x="5" y="32"/>
                      </a:lnTo>
                      <a:lnTo>
                        <a:pt x="11" y="32"/>
                      </a:lnTo>
                      <a:lnTo>
                        <a:pt x="14" y="35"/>
                      </a:lnTo>
                      <a:lnTo>
                        <a:pt x="17" y="35"/>
                      </a:lnTo>
                      <a:lnTo>
                        <a:pt x="17" y="42"/>
                      </a:lnTo>
                      <a:lnTo>
                        <a:pt x="14" y="42"/>
                      </a:lnTo>
                      <a:lnTo>
                        <a:pt x="11" y="42"/>
                      </a:lnTo>
                      <a:lnTo>
                        <a:pt x="5" y="42"/>
                      </a:lnTo>
                      <a:lnTo>
                        <a:pt x="2" y="45"/>
                      </a:lnTo>
                      <a:lnTo>
                        <a:pt x="0" y="45"/>
                      </a:lnTo>
                      <a:lnTo>
                        <a:pt x="0" y="51"/>
                      </a:lnTo>
                      <a:lnTo>
                        <a:pt x="0" y="51"/>
                      </a:lnTo>
                      <a:lnTo>
                        <a:pt x="2" y="51"/>
                      </a:lnTo>
                      <a:lnTo>
                        <a:pt x="5" y="51"/>
                      </a:lnTo>
                      <a:lnTo>
                        <a:pt x="5" y="54"/>
                      </a:lnTo>
                      <a:lnTo>
                        <a:pt x="5" y="57"/>
                      </a:lnTo>
                      <a:lnTo>
                        <a:pt x="11" y="57"/>
                      </a:lnTo>
                      <a:lnTo>
                        <a:pt x="17" y="57"/>
                      </a:lnTo>
                      <a:lnTo>
                        <a:pt x="20" y="60"/>
                      </a:lnTo>
                      <a:lnTo>
                        <a:pt x="26" y="57"/>
                      </a:lnTo>
                      <a:lnTo>
                        <a:pt x="26" y="57"/>
                      </a:lnTo>
                      <a:lnTo>
                        <a:pt x="29" y="54"/>
                      </a:lnTo>
                      <a:lnTo>
                        <a:pt x="32" y="54"/>
                      </a:lnTo>
                      <a:lnTo>
                        <a:pt x="37" y="57"/>
                      </a:lnTo>
                      <a:lnTo>
                        <a:pt x="37" y="60"/>
                      </a:lnTo>
                      <a:lnTo>
                        <a:pt x="37" y="64"/>
                      </a:lnTo>
                      <a:lnTo>
                        <a:pt x="35" y="60"/>
                      </a:lnTo>
                      <a:lnTo>
                        <a:pt x="32" y="60"/>
                      </a:lnTo>
                      <a:lnTo>
                        <a:pt x="29" y="57"/>
                      </a:lnTo>
                      <a:lnTo>
                        <a:pt x="29" y="54"/>
                      </a:lnTo>
                      <a:lnTo>
                        <a:pt x="29" y="57"/>
                      </a:lnTo>
                      <a:lnTo>
                        <a:pt x="32" y="60"/>
                      </a:lnTo>
                      <a:lnTo>
                        <a:pt x="37" y="64"/>
                      </a:lnTo>
                      <a:lnTo>
                        <a:pt x="43" y="64"/>
                      </a:lnTo>
                      <a:lnTo>
                        <a:pt x="49" y="60"/>
                      </a:lnTo>
                      <a:lnTo>
                        <a:pt x="52" y="60"/>
                      </a:lnTo>
                      <a:lnTo>
                        <a:pt x="58" y="60"/>
                      </a:lnTo>
                      <a:lnTo>
                        <a:pt x="61" y="64"/>
                      </a:lnTo>
                      <a:lnTo>
                        <a:pt x="64" y="64"/>
                      </a:lnTo>
                      <a:lnTo>
                        <a:pt x="70" y="64"/>
                      </a:lnTo>
                      <a:lnTo>
                        <a:pt x="73" y="57"/>
                      </a:lnTo>
                      <a:lnTo>
                        <a:pt x="73" y="54"/>
                      </a:lnTo>
                      <a:lnTo>
                        <a:pt x="75" y="51"/>
                      </a:lnTo>
                      <a:lnTo>
                        <a:pt x="75" y="48"/>
                      </a:lnTo>
                      <a:lnTo>
                        <a:pt x="73" y="45"/>
                      </a:lnTo>
                      <a:lnTo>
                        <a:pt x="70" y="45"/>
                      </a:lnTo>
                      <a:lnTo>
                        <a:pt x="70" y="48"/>
                      </a:lnTo>
                      <a:lnTo>
                        <a:pt x="75" y="51"/>
                      </a:lnTo>
                      <a:lnTo>
                        <a:pt x="78" y="48"/>
                      </a:lnTo>
                      <a:lnTo>
                        <a:pt x="84" y="48"/>
                      </a:lnTo>
                      <a:lnTo>
                        <a:pt x="87" y="42"/>
                      </a:lnTo>
                      <a:lnTo>
                        <a:pt x="87" y="38"/>
                      </a:lnTo>
                      <a:lnTo>
                        <a:pt x="84" y="32"/>
                      </a:lnTo>
                      <a:lnTo>
                        <a:pt x="81" y="29"/>
                      </a:lnTo>
                      <a:lnTo>
                        <a:pt x="78" y="26"/>
                      </a:lnTo>
                      <a:lnTo>
                        <a:pt x="78" y="19"/>
                      </a:lnTo>
                      <a:lnTo>
                        <a:pt x="73" y="19"/>
                      </a:lnTo>
                      <a:lnTo>
                        <a:pt x="67" y="19"/>
                      </a:lnTo>
                      <a:lnTo>
                        <a:pt x="67" y="16"/>
                      </a:lnTo>
                      <a:lnTo>
                        <a:pt x="67" y="13"/>
                      </a:lnTo>
                      <a:lnTo>
                        <a:pt x="67" y="13"/>
                      </a:lnTo>
                      <a:lnTo>
                        <a:pt x="70" y="13"/>
                      </a:lnTo>
                      <a:lnTo>
                        <a:pt x="70" y="10"/>
                      </a:lnTo>
                      <a:lnTo>
                        <a:pt x="64" y="7"/>
                      </a:lnTo>
                      <a:lnTo>
                        <a:pt x="61" y="7"/>
                      </a:lnTo>
                      <a:lnTo>
                        <a:pt x="58" y="7"/>
                      </a:lnTo>
                      <a:lnTo>
                        <a:pt x="55" y="10"/>
                      </a:lnTo>
                      <a:lnTo>
                        <a:pt x="49" y="10"/>
                      </a:lnTo>
                      <a:lnTo>
                        <a:pt x="49" y="7"/>
                      </a:lnTo>
                      <a:lnTo>
                        <a:pt x="46" y="4"/>
                      </a:lnTo>
                      <a:lnTo>
                        <a:pt x="43" y="4"/>
                      </a:lnTo>
                      <a:lnTo>
                        <a:pt x="40" y="4"/>
                      </a:lnTo>
                      <a:lnTo>
                        <a:pt x="40" y="4"/>
                      </a:lnTo>
                      <a:lnTo>
                        <a:pt x="43" y="0"/>
                      </a:lnTo>
                      <a:close/>
                    </a:path>
                  </a:pathLst>
                </a:custGeom>
                <a:solidFill>
                  <a:srgbClr val="6A9A3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67" name="Freeform 321"/>
                <p:cNvSpPr>
                  <a:spLocks/>
                </p:cNvSpPr>
                <p:nvPr/>
              </p:nvSpPr>
              <p:spPr bwMode="auto">
                <a:xfrm>
                  <a:off x="4980" y="2402"/>
                  <a:ext cx="87" cy="64"/>
                </a:xfrm>
                <a:custGeom>
                  <a:avLst/>
                  <a:gdLst/>
                  <a:ahLst/>
                  <a:cxnLst>
                    <a:cxn ang="0">
                      <a:pos x="40" y="0"/>
                    </a:cxn>
                    <a:cxn ang="0">
                      <a:pos x="35" y="4"/>
                    </a:cxn>
                    <a:cxn ang="0">
                      <a:pos x="26" y="0"/>
                    </a:cxn>
                    <a:cxn ang="0">
                      <a:pos x="26" y="7"/>
                    </a:cxn>
                    <a:cxn ang="0">
                      <a:pos x="32" y="13"/>
                    </a:cxn>
                    <a:cxn ang="0">
                      <a:pos x="29" y="13"/>
                    </a:cxn>
                    <a:cxn ang="0">
                      <a:pos x="23" y="7"/>
                    </a:cxn>
                    <a:cxn ang="0">
                      <a:pos x="17" y="10"/>
                    </a:cxn>
                    <a:cxn ang="0">
                      <a:pos x="14" y="16"/>
                    </a:cxn>
                    <a:cxn ang="0">
                      <a:pos x="11" y="23"/>
                    </a:cxn>
                    <a:cxn ang="0">
                      <a:pos x="20" y="29"/>
                    </a:cxn>
                    <a:cxn ang="0">
                      <a:pos x="23" y="23"/>
                    </a:cxn>
                    <a:cxn ang="0">
                      <a:pos x="14" y="26"/>
                    </a:cxn>
                    <a:cxn ang="0">
                      <a:pos x="8" y="23"/>
                    </a:cxn>
                    <a:cxn ang="0">
                      <a:pos x="2" y="29"/>
                    </a:cxn>
                    <a:cxn ang="0">
                      <a:pos x="11" y="32"/>
                    </a:cxn>
                    <a:cxn ang="0">
                      <a:pos x="17" y="35"/>
                    </a:cxn>
                    <a:cxn ang="0">
                      <a:pos x="14" y="42"/>
                    </a:cxn>
                    <a:cxn ang="0">
                      <a:pos x="5" y="42"/>
                    </a:cxn>
                    <a:cxn ang="0">
                      <a:pos x="0" y="45"/>
                    </a:cxn>
                    <a:cxn ang="0">
                      <a:pos x="0" y="51"/>
                    </a:cxn>
                    <a:cxn ang="0">
                      <a:pos x="5" y="51"/>
                    </a:cxn>
                    <a:cxn ang="0">
                      <a:pos x="5" y="57"/>
                    </a:cxn>
                    <a:cxn ang="0">
                      <a:pos x="17" y="57"/>
                    </a:cxn>
                    <a:cxn ang="0">
                      <a:pos x="26" y="57"/>
                    </a:cxn>
                    <a:cxn ang="0">
                      <a:pos x="29" y="54"/>
                    </a:cxn>
                    <a:cxn ang="0">
                      <a:pos x="37" y="57"/>
                    </a:cxn>
                    <a:cxn ang="0">
                      <a:pos x="37" y="64"/>
                    </a:cxn>
                    <a:cxn ang="0">
                      <a:pos x="32" y="60"/>
                    </a:cxn>
                    <a:cxn ang="0">
                      <a:pos x="29" y="54"/>
                    </a:cxn>
                    <a:cxn ang="0">
                      <a:pos x="32" y="60"/>
                    </a:cxn>
                    <a:cxn ang="0">
                      <a:pos x="43" y="64"/>
                    </a:cxn>
                    <a:cxn ang="0">
                      <a:pos x="52" y="60"/>
                    </a:cxn>
                    <a:cxn ang="0">
                      <a:pos x="61" y="64"/>
                    </a:cxn>
                    <a:cxn ang="0">
                      <a:pos x="70" y="64"/>
                    </a:cxn>
                    <a:cxn ang="0">
                      <a:pos x="73" y="54"/>
                    </a:cxn>
                    <a:cxn ang="0">
                      <a:pos x="75" y="48"/>
                    </a:cxn>
                    <a:cxn ang="0">
                      <a:pos x="70" y="45"/>
                    </a:cxn>
                    <a:cxn ang="0">
                      <a:pos x="75" y="51"/>
                    </a:cxn>
                    <a:cxn ang="0">
                      <a:pos x="84" y="48"/>
                    </a:cxn>
                    <a:cxn ang="0">
                      <a:pos x="87" y="38"/>
                    </a:cxn>
                    <a:cxn ang="0">
                      <a:pos x="81" y="29"/>
                    </a:cxn>
                    <a:cxn ang="0">
                      <a:pos x="78" y="19"/>
                    </a:cxn>
                    <a:cxn ang="0">
                      <a:pos x="67" y="19"/>
                    </a:cxn>
                    <a:cxn ang="0">
                      <a:pos x="67" y="13"/>
                    </a:cxn>
                    <a:cxn ang="0">
                      <a:pos x="70" y="13"/>
                    </a:cxn>
                    <a:cxn ang="0">
                      <a:pos x="64" y="7"/>
                    </a:cxn>
                    <a:cxn ang="0">
                      <a:pos x="58" y="7"/>
                    </a:cxn>
                    <a:cxn ang="0">
                      <a:pos x="49" y="10"/>
                    </a:cxn>
                    <a:cxn ang="0">
                      <a:pos x="46" y="4"/>
                    </a:cxn>
                    <a:cxn ang="0">
                      <a:pos x="40" y="4"/>
                    </a:cxn>
                  </a:cxnLst>
                  <a:rect l="0" t="0" r="r" b="b"/>
                  <a:pathLst>
                    <a:path w="87" h="64">
                      <a:moveTo>
                        <a:pt x="43" y="0"/>
                      </a:moveTo>
                      <a:lnTo>
                        <a:pt x="40" y="0"/>
                      </a:lnTo>
                      <a:lnTo>
                        <a:pt x="37" y="4"/>
                      </a:lnTo>
                      <a:lnTo>
                        <a:pt x="35" y="4"/>
                      </a:lnTo>
                      <a:lnTo>
                        <a:pt x="29" y="4"/>
                      </a:lnTo>
                      <a:lnTo>
                        <a:pt x="26" y="0"/>
                      </a:lnTo>
                      <a:lnTo>
                        <a:pt x="26" y="4"/>
                      </a:lnTo>
                      <a:lnTo>
                        <a:pt x="26" y="7"/>
                      </a:lnTo>
                      <a:lnTo>
                        <a:pt x="29" y="10"/>
                      </a:lnTo>
                      <a:lnTo>
                        <a:pt x="32" y="13"/>
                      </a:lnTo>
                      <a:lnTo>
                        <a:pt x="32" y="13"/>
                      </a:lnTo>
                      <a:lnTo>
                        <a:pt x="29" y="13"/>
                      </a:lnTo>
                      <a:lnTo>
                        <a:pt x="26" y="10"/>
                      </a:lnTo>
                      <a:lnTo>
                        <a:pt x="23" y="7"/>
                      </a:lnTo>
                      <a:lnTo>
                        <a:pt x="20" y="7"/>
                      </a:lnTo>
                      <a:lnTo>
                        <a:pt x="17" y="10"/>
                      </a:lnTo>
                      <a:lnTo>
                        <a:pt x="17" y="13"/>
                      </a:lnTo>
                      <a:lnTo>
                        <a:pt x="14" y="16"/>
                      </a:lnTo>
                      <a:lnTo>
                        <a:pt x="11" y="19"/>
                      </a:lnTo>
                      <a:lnTo>
                        <a:pt x="11" y="23"/>
                      </a:lnTo>
                      <a:lnTo>
                        <a:pt x="14" y="26"/>
                      </a:lnTo>
                      <a:lnTo>
                        <a:pt x="20" y="29"/>
                      </a:lnTo>
                      <a:lnTo>
                        <a:pt x="23" y="26"/>
                      </a:lnTo>
                      <a:lnTo>
                        <a:pt x="23" y="23"/>
                      </a:lnTo>
                      <a:lnTo>
                        <a:pt x="20" y="26"/>
                      </a:lnTo>
                      <a:lnTo>
                        <a:pt x="14" y="26"/>
                      </a:lnTo>
                      <a:lnTo>
                        <a:pt x="11" y="26"/>
                      </a:lnTo>
                      <a:lnTo>
                        <a:pt x="8" y="23"/>
                      </a:lnTo>
                      <a:lnTo>
                        <a:pt x="5" y="26"/>
                      </a:lnTo>
                      <a:lnTo>
                        <a:pt x="2" y="29"/>
                      </a:lnTo>
                      <a:lnTo>
                        <a:pt x="5" y="32"/>
                      </a:lnTo>
                      <a:lnTo>
                        <a:pt x="11" y="32"/>
                      </a:lnTo>
                      <a:lnTo>
                        <a:pt x="14" y="35"/>
                      </a:lnTo>
                      <a:lnTo>
                        <a:pt x="17" y="35"/>
                      </a:lnTo>
                      <a:lnTo>
                        <a:pt x="17" y="42"/>
                      </a:lnTo>
                      <a:lnTo>
                        <a:pt x="14" y="42"/>
                      </a:lnTo>
                      <a:lnTo>
                        <a:pt x="11" y="42"/>
                      </a:lnTo>
                      <a:lnTo>
                        <a:pt x="5" y="42"/>
                      </a:lnTo>
                      <a:lnTo>
                        <a:pt x="2" y="45"/>
                      </a:lnTo>
                      <a:lnTo>
                        <a:pt x="0" y="45"/>
                      </a:lnTo>
                      <a:lnTo>
                        <a:pt x="0" y="51"/>
                      </a:lnTo>
                      <a:lnTo>
                        <a:pt x="0" y="51"/>
                      </a:lnTo>
                      <a:lnTo>
                        <a:pt x="2" y="51"/>
                      </a:lnTo>
                      <a:lnTo>
                        <a:pt x="5" y="51"/>
                      </a:lnTo>
                      <a:lnTo>
                        <a:pt x="5" y="54"/>
                      </a:lnTo>
                      <a:lnTo>
                        <a:pt x="5" y="57"/>
                      </a:lnTo>
                      <a:lnTo>
                        <a:pt x="11" y="57"/>
                      </a:lnTo>
                      <a:lnTo>
                        <a:pt x="17" y="57"/>
                      </a:lnTo>
                      <a:lnTo>
                        <a:pt x="20" y="60"/>
                      </a:lnTo>
                      <a:lnTo>
                        <a:pt x="26" y="57"/>
                      </a:lnTo>
                      <a:lnTo>
                        <a:pt x="26" y="57"/>
                      </a:lnTo>
                      <a:lnTo>
                        <a:pt x="29" y="54"/>
                      </a:lnTo>
                      <a:lnTo>
                        <a:pt x="32" y="54"/>
                      </a:lnTo>
                      <a:lnTo>
                        <a:pt x="37" y="57"/>
                      </a:lnTo>
                      <a:lnTo>
                        <a:pt x="37" y="60"/>
                      </a:lnTo>
                      <a:lnTo>
                        <a:pt x="37" y="64"/>
                      </a:lnTo>
                      <a:lnTo>
                        <a:pt x="35" y="60"/>
                      </a:lnTo>
                      <a:lnTo>
                        <a:pt x="32" y="60"/>
                      </a:lnTo>
                      <a:lnTo>
                        <a:pt x="29" y="57"/>
                      </a:lnTo>
                      <a:lnTo>
                        <a:pt x="29" y="54"/>
                      </a:lnTo>
                      <a:lnTo>
                        <a:pt x="29" y="57"/>
                      </a:lnTo>
                      <a:lnTo>
                        <a:pt x="32" y="60"/>
                      </a:lnTo>
                      <a:lnTo>
                        <a:pt x="37" y="64"/>
                      </a:lnTo>
                      <a:lnTo>
                        <a:pt x="43" y="64"/>
                      </a:lnTo>
                      <a:lnTo>
                        <a:pt x="49" y="60"/>
                      </a:lnTo>
                      <a:lnTo>
                        <a:pt x="52" y="60"/>
                      </a:lnTo>
                      <a:lnTo>
                        <a:pt x="58" y="60"/>
                      </a:lnTo>
                      <a:lnTo>
                        <a:pt x="61" y="64"/>
                      </a:lnTo>
                      <a:lnTo>
                        <a:pt x="64" y="64"/>
                      </a:lnTo>
                      <a:lnTo>
                        <a:pt x="70" y="64"/>
                      </a:lnTo>
                      <a:lnTo>
                        <a:pt x="73" y="57"/>
                      </a:lnTo>
                      <a:lnTo>
                        <a:pt x="73" y="54"/>
                      </a:lnTo>
                      <a:lnTo>
                        <a:pt x="75" y="51"/>
                      </a:lnTo>
                      <a:lnTo>
                        <a:pt x="75" y="48"/>
                      </a:lnTo>
                      <a:lnTo>
                        <a:pt x="73" y="45"/>
                      </a:lnTo>
                      <a:lnTo>
                        <a:pt x="70" y="45"/>
                      </a:lnTo>
                      <a:lnTo>
                        <a:pt x="70" y="48"/>
                      </a:lnTo>
                      <a:lnTo>
                        <a:pt x="75" y="51"/>
                      </a:lnTo>
                      <a:lnTo>
                        <a:pt x="78" y="48"/>
                      </a:lnTo>
                      <a:lnTo>
                        <a:pt x="84" y="48"/>
                      </a:lnTo>
                      <a:lnTo>
                        <a:pt x="87" y="42"/>
                      </a:lnTo>
                      <a:lnTo>
                        <a:pt x="87" y="38"/>
                      </a:lnTo>
                      <a:lnTo>
                        <a:pt x="84" y="32"/>
                      </a:lnTo>
                      <a:lnTo>
                        <a:pt x="81" y="29"/>
                      </a:lnTo>
                      <a:lnTo>
                        <a:pt x="78" y="26"/>
                      </a:lnTo>
                      <a:lnTo>
                        <a:pt x="78" y="19"/>
                      </a:lnTo>
                      <a:lnTo>
                        <a:pt x="73" y="19"/>
                      </a:lnTo>
                      <a:lnTo>
                        <a:pt x="67" y="19"/>
                      </a:lnTo>
                      <a:lnTo>
                        <a:pt x="67" y="16"/>
                      </a:lnTo>
                      <a:lnTo>
                        <a:pt x="67" y="13"/>
                      </a:lnTo>
                      <a:lnTo>
                        <a:pt x="67" y="13"/>
                      </a:lnTo>
                      <a:lnTo>
                        <a:pt x="70" y="13"/>
                      </a:lnTo>
                      <a:lnTo>
                        <a:pt x="70" y="10"/>
                      </a:lnTo>
                      <a:lnTo>
                        <a:pt x="64" y="7"/>
                      </a:lnTo>
                      <a:lnTo>
                        <a:pt x="61" y="7"/>
                      </a:lnTo>
                      <a:lnTo>
                        <a:pt x="58" y="7"/>
                      </a:lnTo>
                      <a:lnTo>
                        <a:pt x="55" y="10"/>
                      </a:lnTo>
                      <a:lnTo>
                        <a:pt x="49" y="10"/>
                      </a:lnTo>
                      <a:lnTo>
                        <a:pt x="49" y="7"/>
                      </a:lnTo>
                      <a:lnTo>
                        <a:pt x="46" y="4"/>
                      </a:lnTo>
                      <a:lnTo>
                        <a:pt x="43" y="4"/>
                      </a:lnTo>
                      <a:lnTo>
                        <a:pt x="40" y="4"/>
                      </a:lnTo>
                      <a:lnTo>
                        <a:pt x="40" y="4"/>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68" name="Freeform 322"/>
                <p:cNvSpPr>
                  <a:spLocks/>
                </p:cNvSpPr>
                <p:nvPr/>
              </p:nvSpPr>
              <p:spPr bwMode="auto">
                <a:xfrm>
                  <a:off x="5038" y="2425"/>
                  <a:ext cx="3" cy="6"/>
                </a:xfrm>
                <a:custGeom>
                  <a:avLst/>
                  <a:gdLst/>
                  <a:ahLst/>
                  <a:cxnLst>
                    <a:cxn ang="0">
                      <a:pos x="0" y="3"/>
                    </a:cxn>
                    <a:cxn ang="0">
                      <a:pos x="3" y="3"/>
                    </a:cxn>
                    <a:cxn ang="0">
                      <a:pos x="3" y="3"/>
                    </a:cxn>
                    <a:cxn ang="0">
                      <a:pos x="3" y="0"/>
                    </a:cxn>
                    <a:cxn ang="0">
                      <a:pos x="0" y="3"/>
                    </a:cxn>
                    <a:cxn ang="0">
                      <a:pos x="0" y="3"/>
                    </a:cxn>
                    <a:cxn ang="0">
                      <a:pos x="0" y="3"/>
                    </a:cxn>
                    <a:cxn ang="0">
                      <a:pos x="0" y="3"/>
                    </a:cxn>
                    <a:cxn ang="0">
                      <a:pos x="0" y="3"/>
                    </a:cxn>
                    <a:cxn ang="0">
                      <a:pos x="0" y="3"/>
                    </a:cxn>
                    <a:cxn ang="0">
                      <a:pos x="0" y="3"/>
                    </a:cxn>
                    <a:cxn ang="0">
                      <a:pos x="0" y="6"/>
                    </a:cxn>
                    <a:cxn ang="0">
                      <a:pos x="0" y="6"/>
                    </a:cxn>
                    <a:cxn ang="0">
                      <a:pos x="3" y="6"/>
                    </a:cxn>
                    <a:cxn ang="0">
                      <a:pos x="3" y="6"/>
                    </a:cxn>
                    <a:cxn ang="0">
                      <a:pos x="3" y="6"/>
                    </a:cxn>
                    <a:cxn ang="0">
                      <a:pos x="3" y="6"/>
                    </a:cxn>
                    <a:cxn ang="0">
                      <a:pos x="3" y="6"/>
                    </a:cxn>
                    <a:cxn ang="0">
                      <a:pos x="3" y="6"/>
                    </a:cxn>
                    <a:cxn ang="0">
                      <a:pos x="3" y="6"/>
                    </a:cxn>
                    <a:cxn ang="0">
                      <a:pos x="3" y="6"/>
                    </a:cxn>
                    <a:cxn ang="0">
                      <a:pos x="3" y="6"/>
                    </a:cxn>
                    <a:cxn ang="0">
                      <a:pos x="3" y="3"/>
                    </a:cxn>
                    <a:cxn ang="0">
                      <a:pos x="0" y="3"/>
                    </a:cxn>
                  </a:cxnLst>
                  <a:rect l="0" t="0" r="r" b="b"/>
                  <a:pathLst>
                    <a:path w="3" h="6">
                      <a:moveTo>
                        <a:pt x="0" y="3"/>
                      </a:moveTo>
                      <a:lnTo>
                        <a:pt x="3" y="3"/>
                      </a:lnTo>
                      <a:lnTo>
                        <a:pt x="3" y="3"/>
                      </a:lnTo>
                      <a:lnTo>
                        <a:pt x="3" y="0"/>
                      </a:lnTo>
                      <a:lnTo>
                        <a:pt x="0" y="3"/>
                      </a:lnTo>
                      <a:lnTo>
                        <a:pt x="0" y="3"/>
                      </a:lnTo>
                      <a:lnTo>
                        <a:pt x="0" y="3"/>
                      </a:lnTo>
                      <a:lnTo>
                        <a:pt x="0" y="3"/>
                      </a:lnTo>
                      <a:lnTo>
                        <a:pt x="0" y="3"/>
                      </a:lnTo>
                      <a:lnTo>
                        <a:pt x="0" y="3"/>
                      </a:lnTo>
                      <a:lnTo>
                        <a:pt x="0" y="3"/>
                      </a:lnTo>
                      <a:lnTo>
                        <a:pt x="0" y="6"/>
                      </a:lnTo>
                      <a:lnTo>
                        <a:pt x="0" y="6"/>
                      </a:lnTo>
                      <a:lnTo>
                        <a:pt x="3" y="6"/>
                      </a:lnTo>
                      <a:lnTo>
                        <a:pt x="3" y="6"/>
                      </a:lnTo>
                      <a:lnTo>
                        <a:pt x="3" y="6"/>
                      </a:lnTo>
                      <a:lnTo>
                        <a:pt x="3" y="6"/>
                      </a:lnTo>
                      <a:lnTo>
                        <a:pt x="3" y="6"/>
                      </a:lnTo>
                      <a:lnTo>
                        <a:pt x="3" y="6"/>
                      </a:lnTo>
                      <a:lnTo>
                        <a:pt x="3" y="6"/>
                      </a:lnTo>
                      <a:lnTo>
                        <a:pt x="3" y="6"/>
                      </a:lnTo>
                      <a:lnTo>
                        <a:pt x="3" y="6"/>
                      </a:lnTo>
                      <a:lnTo>
                        <a:pt x="3"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69" name="Freeform 323"/>
                <p:cNvSpPr>
                  <a:spLocks/>
                </p:cNvSpPr>
                <p:nvPr/>
              </p:nvSpPr>
              <p:spPr bwMode="auto">
                <a:xfrm>
                  <a:off x="5035" y="2428"/>
                  <a:ext cx="6" cy="9"/>
                </a:xfrm>
                <a:custGeom>
                  <a:avLst/>
                  <a:gdLst/>
                  <a:ahLst/>
                  <a:cxnLst>
                    <a:cxn ang="0">
                      <a:pos x="0" y="9"/>
                    </a:cxn>
                    <a:cxn ang="0">
                      <a:pos x="3" y="9"/>
                    </a:cxn>
                    <a:cxn ang="0">
                      <a:pos x="6" y="0"/>
                    </a:cxn>
                    <a:cxn ang="0">
                      <a:pos x="3" y="0"/>
                    </a:cxn>
                    <a:cxn ang="0">
                      <a:pos x="0" y="9"/>
                    </a:cxn>
                    <a:cxn ang="0">
                      <a:pos x="0" y="9"/>
                    </a:cxn>
                    <a:cxn ang="0">
                      <a:pos x="0" y="9"/>
                    </a:cxn>
                    <a:cxn ang="0">
                      <a:pos x="0" y="9"/>
                    </a:cxn>
                    <a:cxn ang="0">
                      <a:pos x="0" y="9"/>
                    </a:cxn>
                    <a:cxn ang="0">
                      <a:pos x="0" y="9"/>
                    </a:cxn>
                    <a:cxn ang="0">
                      <a:pos x="0" y="9"/>
                    </a:cxn>
                    <a:cxn ang="0">
                      <a:pos x="0"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0" y="9"/>
                    </a:cxn>
                  </a:cxnLst>
                  <a:rect l="0" t="0" r="r" b="b"/>
                  <a:pathLst>
                    <a:path w="6" h="9">
                      <a:moveTo>
                        <a:pt x="0" y="9"/>
                      </a:moveTo>
                      <a:lnTo>
                        <a:pt x="3" y="9"/>
                      </a:lnTo>
                      <a:lnTo>
                        <a:pt x="6" y="0"/>
                      </a:lnTo>
                      <a:lnTo>
                        <a:pt x="3" y="0"/>
                      </a:lnTo>
                      <a:lnTo>
                        <a:pt x="0" y="9"/>
                      </a:lnTo>
                      <a:lnTo>
                        <a:pt x="0" y="9"/>
                      </a:lnTo>
                      <a:lnTo>
                        <a:pt x="0" y="9"/>
                      </a:lnTo>
                      <a:lnTo>
                        <a:pt x="0" y="9"/>
                      </a:lnTo>
                      <a:lnTo>
                        <a:pt x="0" y="9"/>
                      </a:lnTo>
                      <a:lnTo>
                        <a:pt x="0" y="9"/>
                      </a:lnTo>
                      <a:lnTo>
                        <a:pt x="0" y="9"/>
                      </a:lnTo>
                      <a:lnTo>
                        <a:pt x="0" y="9"/>
                      </a:lnTo>
                      <a:lnTo>
                        <a:pt x="3" y="9"/>
                      </a:lnTo>
                      <a:lnTo>
                        <a:pt x="3" y="9"/>
                      </a:lnTo>
                      <a:lnTo>
                        <a:pt x="3" y="9"/>
                      </a:lnTo>
                      <a:lnTo>
                        <a:pt x="3" y="9"/>
                      </a:lnTo>
                      <a:lnTo>
                        <a:pt x="3" y="9"/>
                      </a:lnTo>
                      <a:lnTo>
                        <a:pt x="3" y="9"/>
                      </a:lnTo>
                      <a:lnTo>
                        <a:pt x="3" y="9"/>
                      </a:lnTo>
                      <a:lnTo>
                        <a:pt x="3" y="9"/>
                      </a:lnTo>
                      <a:lnTo>
                        <a:pt x="3" y="9"/>
                      </a:lnTo>
                      <a:lnTo>
                        <a:pt x="3" y="9"/>
                      </a:lnTo>
                      <a:lnTo>
                        <a:pt x="3" y="9"/>
                      </a:lnTo>
                      <a:lnTo>
                        <a:pt x="0" y="9"/>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70" name="Freeform 324"/>
                <p:cNvSpPr>
                  <a:spLocks/>
                </p:cNvSpPr>
                <p:nvPr/>
              </p:nvSpPr>
              <p:spPr bwMode="auto">
                <a:xfrm>
                  <a:off x="5032" y="2437"/>
                  <a:ext cx="6" cy="13"/>
                </a:xfrm>
                <a:custGeom>
                  <a:avLst/>
                  <a:gdLst/>
                  <a:ahLst/>
                  <a:cxnLst>
                    <a:cxn ang="0">
                      <a:pos x="0" y="10"/>
                    </a:cxn>
                    <a:cxn ang="0">
                      <a:pos x="3" y="10"/>
                    </a:cxn>
                    <a:cxn ang="0">
                      <a:pos x="6" y="0"/>
                    </a:cxn>
                    <a:cxn ang="0">
                      <a:pos x="3" y="0"/>
                    </a:cxn>
                    <a:cxn ang="0">
                      <a:pos x="0" y="10"/>
                    </a:cxn>
                    <a:cxn ang="0">
                      <a:pos x="0" y="10"/>
                    </a:cxn>
                    <a:cxn ang="0">
                      <a:pos x="0" y="10"/>
                    </a:cxn>
                    <a:cxn ang="0">
                      <a:pos x="0" y="10"/>
                    </a:cxn>
                    <a:cxn ang="0">
                      <a:pos x="0" y="10"/>
                    </a:cxn>
                    <a:cxn ang="0">
                      <a:pos x="0" y="10"/>
                    </a:cxn>
                    <a:cxn ang="0">
                      <a:pos x="0" y="10"/>
                    </a:cxn>
                    <a:cxn ang="0">
                      <a:pos x="0" y="10"/>
                    </a:cxn>
                    <a:cxn ang="0">
                      <a:pos x="3" y="10"/>
                    </a:cxn>
                    <a:cxn ang="0">
                      <a:pos x="3" y="13"/>
                    </a:cxn>
                    <a:cxn ang="0">
                      <a:pos x="3" y="13"/>
                    </a:cxn>
                    <a:cxn ang="0">
                      <a:pos x="3" y="13"/>
                    </a:cxn>
                    <a:cxn ang="0">
                      <a:pos x="3" y="13"/>
                    </a:cxn>
                    <a:cxn ang="0">
                      <a:pos x="3" y="13"/>
                    </a:cxn>
                    <a:cxn ang="0">
                      <a:pos x="3" y="13"/>
                    </a:cxn>
                    <a:cxn ang="0">
                      <a:pos x="3" y="13"/>
                    </a:cxn>
                    <a:cxn ang="0">
                      <a:pos x="3" y="10"/>
                    </a:cxn>
                    <a:cxn ang="0">
                      <a:pos x="3" y="10"/>
                    </a:cxn>
                    <a:cxn ang="0">
                      <a:pos x="3" y="10"/>
                    </a:cxn>
                    <a:cxn ang="0">
                      <a:pos x="0" y="10"/>
                    </a:cxn>
                  </a:cxnLst>
                  <a:rect l="0" t="0" r="r" b="b"/>
                  <a:pathLst>
                    <a:path w="6" h="13">
                      <a:moveTo>
                        <a:pt x="0" y="10"/>
                      </a:moveTo>
                      <a:lnTo>
                        <a:pt x="3" y="10"/>
                      </a:lnTo>
                      <a:lnTo>
                        <a:pt x="6" y="0"/>
                      </a:lnTo>
                      <a:lnTo>
                        <a:pt x="3" y="0"/>
                      </a:lnTo>
                      <a:lnTo>
                        <a:pt x="0" y="10"/>
                      </a:lnTo>
                      <a:lnTo>
                        <a:pt x="0" y="10"/>
                      </a:lnTo>
                      <a:lnTo>
                        <a:pt x="0" y="10"/>
                      </a:lnTo>
                      <a:lnTo>
                        <a:pt x="0" y="10"/>
                      </a:lnTo>
                      <a:lnTo>
                        <a:pt x="0" y="10"/>
                      </a:lnTo>
                      <a:lnTo>
                        <a:pt x="0" y="10"/>
                      </a:lnTo>
                      <a:lnTo>
                        <a:pt x="0" y="10"/>
                      </a:lnTo>
                      <a:lnTo>
                        <a:pt x="0" y="10"/>
                      </a:lnTo>
                      <a:lnTo>
                        <a:pt x="3" y="10"/>
                      </a:lnTo>
                      <a:lnTo>
                        <a:pt x="3" y="13"/>
                      </a:lnTo>
                      <a:lnTo>
                        <a:pt x="3" y="13"/>
                      </a:lnTo>
                      <a:lnTo>
                        <a:pt x="3" y="13"/>
                      </a:lnTo>
                      <a:lnTo>
                        <a:pt x="3" y="13"/>
                      </a:lnTo>
                      <a:lnTo>
                        <a:pt x="3" y="13"/>
                      </a:lnTo>
                      <a:lnTo>
                        <a:pt x="3" y="13"/>
                      </a:lnTo>
                      <a:lnTo>
                        <a:pt x="3" y="13"/>
                      </a:lnTo>
                      <a:lnTo>
                        <a:pt x="3" y="10"/>
                      </a:lnTo>
                      <a:lnTo>
                        <a:pt x="3" y="10"/>
                      </a:lnTo>
                      <a:lnTo>
                        <a:pt x="3" y="10"/>
                      </a:lnTo>
                      <a:lnTo>
                        <a:pt x="0" y="1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71" name="Freeform 325"/>
                <p:cNvSpPr>
                  <a:spLocks/>
                </p:cNvSpPr>
                <p:nvPr/>
              </p:nvSpPr>
              <p:spPr bwMode="auto">
                <a:xfrm>
                  <a:off x="5032" y="2447"/>
                  <a:ext cx="3" cy="9"/>
                </a:xfrm>
                <a:custGeom>
                  <a:avLst/>
                  <a:gdLst/>
                  <a:ahLst/>
                  <a:cxnLst>
                    <a:cxn ang="0">
                      <a:pos x="0" y="6"/>
                    </a:cxn>
                    <a:cxn ang="0">
                      <a:pos x="3" y="6"/>
                    </a:cxn>
                    <a:cxn ang="0">
                      <a:pos x="3" y="0"/>
                    </a:cxn>
                    <a:cxn ang="0">
                      <a:pos x="0" y="0"/>
                    </a:cxn>
                    <a:cxn ang="0">
                      <a:pos x="0" y="6"/>
                    </a:cxn>
                    <a:cxn ang="0">
                      <a:pos x="0" y="6"/>
                    </a:cxn>
                    <a:cxn ang="0">
                      <a:pos x="0" y="6"/>
                    </a:cxn>
                    <a:cxn ang="0">
                      <a:pos x="0" y="6"/>
                    </a:cxn>
                    <a:cxn ang="0">
                      <a:pos x="0" y="6"/>
                    </a:cxn>
                    <a:cxn ang="0">
                      <a:pos x="0" y="6"/>
                    </a:cxn>
                    <a:cxn ang="0">
                      <a:pos x="0" y="6"/>
                    </a:cxn>
                    <a:cxn ang="0">
                      <a:pos x="0" y="6"/>
                    </a:cxn>
                    <a:cxn ang="0">
                      <a:pos x="0" y="6"/>
                    </a:cxn>
                    <a:cxn ang="0">
                      <a:pos x="0" y="9"/>
                    </a:cxn>
                    <a:cxn ang="0">
                      <a:pos x="0" y="9"/>
                    </a:cxn>
                    <a:cxn ang="0">
                      <a:pos x="0" y="9"/>
                    </a:cxn>
                    <a:cxn ang="0">
                      <a:pos x="0" y="9"/>
                    </a:cxn>
                    <a:cxn ang="0">
                      <a:pos x="0" y="9"/>
                    </a:cxn>
                    <a:cxn ang="0">
                      <a:pos x="3" y="9"/>
                    </a:cxn>
                    <a:cxn ang="0">
                      <a:pos x="3" y="6"/>
                    </a:cxn>
                    <a:cxn ang="0">
                      <a:pos x="3" y="6"/>
                    </a:cxn>
                    <a:cxn ang="0">
                      <a:pos x="3" y="6"/>
                    </a:cxn>
                    <a:cxn ang="0">
                      <a:pos x="3" y="6"/>
                    </a:cxn>
                    <a:cxn ang="0">
                      <a:pos x="0" y="6"/>
                    </a:cxn>
                  </a:cxnLst>
                  <a:rect l="0" t="0" r="r" b="b"/>
                  <a:pathLst>
                    <a:path w="3" h="9">
                      <a:moveTo>
                        <a:pt x="0" y="6"/>
                      </a:moveTo>
                      <a:lnTo>
                        <a:pt x="3" y="6"/>
                      </a:lnTo>
                      <a:lnTo>
                        <a:pt x="3" y="0"/>
                      </a:lnTo>
                      <a:lnTo>
                        <a:pt x="0" y="0"/>
                      </a:lnTo>
                      <a:lnTo>
                        <a:pt x="0" y="6"/>
                      </a:lnTo>
                      <a:lnTo>
                        <a:pt x="0" y="6"/>
                      </a:lnTo>
                      <a:lnTo>
                        <a:pt x="0" y="6"/>
                      </a:lnTo>
                      <a:lnTo>
                        <a:pt x="0" y="6"/>
                      </a:lnTo>
                      <a:lnTo>
                        <a:pt x="0" y="6"/>
                      </a:lnTo>
                      <a:lnTo>
                        <a:pt x="0" y="6"/>
                      </a:lnTo>
                      <a:lnTo>
                        <a:pt x="0" y="6"/>
                      </a:lnTo>
                      <a:lnTo>
                        <a:pt x="0" y="6"/>
                      </a:lnTo>
                      <a:lnTo>
                        <a:pt x="0" y="6"/>
                      </a:lnTo>
                      <a:lnTo>
                        <a:pt x="0" y="9"/>
                      </a:lnTo>
                      <a:lnTo>
                        <a:pt x="0" y="9"/>
                      </a:lnTo>
                      <a:lnTo>
                        <a:pt x="0" y="9"/>
                      </a:lnTo>
                      <a:lnTo>
                        <a:pt x="0" y="9"/>
                      </a:lnTo>
                      <a:lnTo>
                        <a:pt x="0" y="9"/>
                      </a:lnTo>
                      <a:lnTo>
                        <a:pt x="3" y="9"/>
                      </a:lnTo>
                      <a:lnTo>
                        <a:pt x="3" y="6"/>
                      </a:lnTo>
                      <a:lnTo>
                        <a:pt x="3" y="6"/>
                      </a:lnTo>
                      <a:lnTo>
                        <a:pt x="3" y="6"/>
                      </a:lnTo>
                      <a:lnTo>
                        <a:pt x="3" y="6"/>
                      </a:lnTo>
                      <a:lnTo>
                        <a:pt x="0" y="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72" name="Freeform 326"/>
                <p:cNvSpPr>
                  <a:spLocks/>
                </p:cNvSpPr>
                <p:nvPr/>
              </p:nvSpPr>
              <p:spPr bwMode="auto">
                <a:xfrm>
                  <a:off x="5032" y="2453"/>
                  <a:ext cx="3" cy="6"/>
                </a:xfrm>
                <a:custGeom>
                  <a:avLst/>
                  <a:gdLst/>
                  <a:ahLst/>
                  <a:cxnLst>
                    <a:cxn ang="0">
                      <a:pos x="3" y="6"/>
                    </a:cxn>
                    <a:cxn ang="0">
                      <a:pos x="3" y="6"/>
                    </a:cxn>
                    <a:cxn ang="0">
                      <a:pos x="3" y="0"/>
                    </a:cxn>
                    <a:cxn ang="0">
                      <a:pos x="0" y="0"/>
                    </a:cxn>
                    <a:cxn ang="0">
                      <a:pos x="0" y="6"/>
                    </a:cxn>
                    <a:cxn ang="0">
                      <a:pos x="3"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3" y="6"/>
                    </a:cxn>
                    <a:cxn ang="0">
                      <a:pos x="3" y="6"/>
                    </a:cxn>
                  </a:cxnLst>
                  <a:rect l="0" t="0" r="r" b="b"/>
                  <a:pathLst>
                    <a:path w="3" h="6">
                      <a:moveTo>
                        <a:pt x="3" y="6"/>
                      </a:moveTo>
                      <a:lnTo>
                        <a:pt x="3" y="6"/>
                      </a:lnTo>
                      <a:lnTo>
                        <a:pt x="3" y="0"/>
                      </a:lnTo>
                      <a:lnTo>
                        <a:pt x="0" y="0"/>
                      </a:lnTo>
                      <a:lnTo>
                        <a:pt x="0" y="6"/>
                      </a:lnTo>
                      <a:lnTo>
                        <a:pt x="3"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3" y="6"/>
                      </a:lnTo>
                      <a:lnTo>
                        <a:pt x="3" y="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73" name="Freeform 327"/>
                <p:cNvSpPr>
                  <a:spLocks/>
                </p:cNvSpPr>
                <p:nvPr/>
              </p:nvSpPr>
              <p:spPr bwMode="auto">
                <a:xfrm>
                  <a:off x="5029" y="2459"/>
                  <a:ext cx="6" cy="7"/>
                </a:xfrm>
                <a:custGeom>
                  <a:avLst/>
                  <a:gdLst/>
                  <a:ahLst/>
                  <a:cxnLst>
                    <a:cxn ang="0">
                      <a:pos x="0" y="3"/>
                    </a:cxn>
                    <a:cxn ang="0">
                      <a:pos x="3" y="3"/>
                    </a:cxn>
                    <a:cxn ang="0">
                      <a:pos x="6" y="0"/>
                    </a:cxn>
                    <a:cxn ang="0">
                      <a:pos x="3" y="0"/>
                    </a:cxn>
                    <a:cxn ang="0">
                      <a:pos x="0" y="3"/>
                    </a:cxn>
                    <a:cxn ang="0">
                      <a:pos x="0" y="3"/>
                    </a:cxn>
                    <a:cxn ang="0">
                      <a:pos x="0" y="3"/>
                    </a:cxn>
                    <a:cxn ang="0">
                      <a:pos x="0" y="3"/>
                    </a:cxn>
                    <a:cxn ang="0">
                      <a:pos x="0" y="3"/>
                    </a:cxn>
                    <a:cxn ang="0">
                      <a:pos x="0" y="3"/>
                    </a:cxn>
                    <a:cxn ang="0">
                      <a:pos x="0" y="3"/>
                    </a:cxn>
                    <a:cxn ang="0">
                      <a:pos x="0" y="3"/>
                    </a:cxn>
                    <a:cxn ang="0">
                      <a:pos x="3" y="7"/>
                    </a:cxn>
                    <a:cxn ang="0">
                      <a:pos x="3" y="7"/>
                    </a:cxn>
                    <a:cxn ang="0">
                      <a:pos x="3" y="7"/>
                    </a:cxn>
                    <a:cxn ang="0">
                      <a:pos x="3" y="7"/>
                    </a:cxn>
                    <a:cxn ang="0">
                      <a:pos x="3" y="7"/>
                    </a:cxn>
                    <a:cxn ang="0">
                      <a:pos x="3" y="7"/>
                    </a:cxn>
                    <a:cxn ang="0">
                      <a:pos x="3" y="7"/>
                    </a:cxn>
                    <a:cxn ang="0">
                      <a:pos x="3" y="3"/>
                    </a:cxn>
                    <a:cxn ang="0">
                      <a:pos x="3" y="3"/>
                    </a:cxn>
                    <a:cxn ang="0">
                      <a:pos x="3" y="3"/>
                    </a:cxn>
                    <a:cxn ang="0">
                      <a:pos x="3" y="3"/>
                    </a:cxn>
                    <a:cxn ang="0">
                      <a:pos x="0" y="3"/>
                    </a:cxn>
                  </a:cxnLst>
                  <a:rect l="0" t="0" r="r" b="b"/>
                  <a:pathLst>
                    <a:path w="6" h="7">
                      <a:moveTo>
                        <a:pt x="0" y="3"/>
                      </a:moveTo>
                      <a:lnTo>
                        <a:pt x="3" y="3"/>
                      </a:lnTo>
                      <a:lnTo>
                        <a:pt x="6" y="0"/>
                      </a:lnTo>
                      <a:lnTo>
                        <a:pt x="3" y="0"/>
                      </a:lnTo>
                      <a:lnTo>
                        <a:pt x="0" y="3"/>
                      </a:lnTo>
                      <a:lnTo>
                        <a:pt x="0" y="3"/>
                      </a:lnTo>
                      <a:lnTo>
                        <a:pt x="0" y="3"/>
                      </a:lnTo>
                      <a:lnTo>
                        <a:pt x="0" y="3"/>
                      </a:lnTo>
                      <a:lnTo>
                        <a:pt x="0" y="3"/>
                      </a:lnTo>
                      <a:lnTo>
                        <a:pt x="0" y="3"/>
                      </a:lnTo>
                      <a:lnTo>
                        <a:pt x="0" y="3"/>
                      </a:lnTo>
                      <a:lnTo>
                        <a:pt x="0" y="3"/>
                      </a:lnTo>
                      <a:lnTo>
                        <a:pt x="3" y="7"/>
                      </a:lnTo>
                      <a:lnTo>
                        <a:pt x="3" y="7"/>
                      </a:lnTo>
                      <a:lnTo>
                        <a:pt x="3" y="7"/>
                      </a:lnTo>
                      <a:lnTo>
                        <a:pt x="3" y="7"/>
                      </a:lnTo>
                      <a:lnTo>
                        <a:pt x="3" y="7"/>
                      </a:lnTo>
                      <a:lnTo>
                        <a:pt x="3" y="7"/>
                      </a:lnTo>
                      <a:lnTo>
                        <a:pt x="3" y="7"/>
                      </a:lnTo>
                      <a:lnTo>
                        <a:pt x="3" y="3"/>
                      </a:lnTo>
                      <a:lnTo>
                        <a:pt x="3" y="3"/>
                      </a:lnTo>
                      <a:lnTo>
                        <a:pt x="3" y="3"/>
                      </a:lnTo>
                      <a:lnTo>
                        <a:pt x="3"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74" name="Freeform 328"/>
                <p:cNvSpPr>
                  <a:spLocks/>
                </p:cNvSpPr>
                <p:nvPr/>
              </p:nvSpPr>
              <p:spPr bwMode="auto">
                <a:xfrm>
                  <a:off x="5029" y="2462"/>
                  <a:ext cx="3" cy="7"/>
                </a:xfrm>
                <a:custGeom>
                  <a:avLst/>
                  <a:gdLst/>
                  <a:ahLst/>
                  <a:cxnLst>
                    <a:cxn ang="0">
                      <a:pos x="0" y="7"/>
                    </a:cxn>
                    <a:cxn ang="0">
                      <a:pos x="3" y="7"/>
                    </a:cxn>
                    <a:cxn ang="0">
                      <a:pos x="3" y="0"/>
                    </a:cxn>
                    <a:cxn ang="0">
                      <a:pos x="0" y="0"/>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3" y="7"/>
                    </a:cxn>
                    <a:cxn ang="0">
                      <a:pos x="3" y="7"/>
                    </a:cxn>
                    <a:cxn ang="0">
                      <a:pos x="3" y="7"/>
                    </a:cxn>
                    <a:cxn ang="0">
                      <a:pos x="3" y="7"/>
                    </a:cxn>
                    <a:cxn ang="0">
                      <a:pos x="3" y="7"/>
                    </a:cxn>
                    <a:cxn ang="0">
                      <a:pos x="3" y="7"/>
                    </a:cxn>
                    <a:cxn ang="0">
                      <a:pos x="3" y="7"/>
                    </a:cxn>
                    <a:cxn ang="0">
                      <a:pos x="0" y="7"/>
                    </a:cxn>
                  </a:cxnLst>
                  <a:rect l="0" t="0" r="r" b="b"/>
                  <a:pathLst>
                    <a:path w="3" h="7">
                      <a:moveTo>
                        <a:pt x="0" y="7"/>
                      </a:moveTo>
                      <a:lnTo>
                        <a:pt x="3" y="7"/>
                      </a:lnTo>
                      <a:lnTo>
                        <a:pt x="3" y="0"/>
                      </a:lnTo>
                      <a:lnTo>
                        <a:pt x="0" y="0"/>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3" y="7"/>
                      </a:lnTo>
                      <a:lnTo>
                        <a:pt x="3" y="7"/>
                      </a:lnTo>
                      <a:lnTo>
                        <a:pt x="3" y="7"/>
                      </a:lnTo>
                      <a:lnTo>
                        <a:pt x="3" y="7"/>
                      </a:lnTo>
                      <a:lnTo>
                        <a:pt x="3" y="7"/>
                      </a:lnTo>
                      <a:lnTo>
                        <a:pt x="3" y="7"/>
                      </a:lnTo>
                      <a:lnTo>
                        <a:pt x="3" y="7"/>
                      </a:lnTo>
                      <a:lnTo>
                        <a:pt x="0" y="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75" name="Freeform 329"/>
                <p:cNvSpPr>
                  <a:spLocks/>
                </p:cNvSpPr>
                <p:nvPr/>
              </p:nvSpPr>
              <p:spPr bwMode="auto">
                <a:xfrm>
                  <a:off x="5029" y="2469"/>
                  <a:ext cx="3" cy="3"/>
                </a:xfrm>
                <a:custGeom>
                  <a:avLst/>
                  <a:gdLst/>
                  <a:ahLst/>
                  <a:cxnLst>
                    <a:cxn ang="0">
                      <a:pos x="0" y="3"/>
                    </a:cxn>
                    <a:cxn ang="0">
                      <a:pos x="3" y="3"/>
                    </a:cxn>
                    <a:cxn ang="0">
                      <a:pos x="3" y="0"/>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3" y="3"/>
                    </a:cxn>
                    <a:cxn ang="0">
                      <a:pos x="3" y="3"/>
                    </a:cxn>
                    <a:cxn ang="0">
                      <a:pos x="3" y="3"/>
                    </a:cxn>
                    <a:cxn ang="0">
                      <a:pos x="3" y="3"/>
                    </a:cxn>
                    <a:cxn ang="0">
                      <a:pos x="0" y="3"/>
                    </a:cxn>
                  </a:cxnLst>
                  <a:rect l="0" t="0" r="r" b="b"/>
                  <a:pathLst>
                    <a:path w="3" h="3">
                      <a:moveTo>
                        <a:pt x="0" y="3"/>
                      </a:moveTo>
                      <a:lnTo>
                        <a:pt x="3" y="3"/>
                      </a:lnTo>
                      <a:lnTo>
                        <a:pt x="3" y="0"/>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3" y="3"/>
                      </a:lnTo>
                      <a:lnTo>
                        <a:pt x="3" y="3"/>
                      </a:lnTo>
                      <a:lnTo>
                        <a:pt x="3" y="3"/>
                      </a:lnTo>
                      <a:lnTo>
                        <a:pt x="3"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76" name="Freeform 330"/>
                <p:cNvSpPr>
                  <a:spLocks/>
                </p:cNvSpPr>
                <p:nvPr/>
              </p:nvSpPr>
              <p:spPr bwMode="auto">
                <a:xfrm>
                  <a:off x="5029" y="2472"/>
                  <a:ext cx="3" cy="3"/>
                </a:xfrm>
                <a:custGeom>
                  <a:avLst/>
                  <a:gdLst/>
                  <a:ahLst/>
                  <a:cxnLst>
                    <a:cxn ang="0">
                      <a:pos x="0" y="3"/>
                    </a:cxn>
                    <a:cxn ang="0">
                      <a:pos x="3" y="3"/>
                    </a:cxn>
                    <a:cxn ang="0">
                      <a:pos x="3" y="0"/>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3" y="3"/>
                    </a:cxn>
                    <a:cxn ang="0">
                      <a:pos x="3" y="3"/>
                    </a:cxn>
                    <a:cxn ang="0">
                      <a:pos x="3" y="3"/>
                    </a:cxn>
                    <a:cxn ang="0">
                      <a:pos x="3" y="3"/>
                    </a:cxn>
                    <a:cxn ang="0">
                      <a:pos x="3" y="3"/>
                    </a:cxn>
                    <a:cxn ang="0">
                      <a:pos x="0" y="3"/>
                    </a:cxn>
                  </a:cxnLst>
                  <a:rect l="0" t="0" r="r" b="b"/>
                  <a:pathLst>
                    <a:path w="3" h="3">
                      <a:moveTo>
                        <a:pt x="0" y="3"/>
                      </a:moveTo>
                      <a:lnTo>
                        <a:pt x="3" y="3"/>
                      </a:lnTo>
                      <a:lnTo>
                        <a:pt x="3" y="0"/>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3" y="3"/>
                      </a:lnTo>
                      <a:lnTo>
                        <a:pt x="3" y="3"/>
                      </a:lnTo>
                      <a:lnTo>
                        <a:pt x="3" y="3"/>
                      </a:lnTo>
                      <a:lnTo>
                        <a:pt x="3" y="3"/>
                      </a:lnTo>
                      <a:lnTo>
                        <a:pt x="3"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77" name="Freeform 331"/>
                <p:cNvSpPr>
                  <a:spLocks/>
                </p:cNvSpPr>
                <p:nvPr/>
              </p:nvSpPr>
              <p:spPr bwMode="auto">
                <a:xfrm>
                  <a:off x="5029" y="2475"/>
                  <a:ext cx="3" cy="6"/>
                </a:xfrm>
                <a:custGeom>
                  <a:avLst/>
                  <a:gdLst/>
                  <a:ahLst/>
                  <a:cxnLst>
                    <a:cxn ang="0">
                      <a:pos x="0" y="3"/>
                    </a:cxn>
                    <a:cxn ang="0">
                      <a:pos x="3" y="3"/>
                    </a:cxn>
                    <a:cxn ang="0">
                      <a:pos x="3" y="0"/>
                    </a:cxn>
                    <a:cxn ang="0">
                      <a:pos x="0" y="0"/>
                    </a:cxn>
                    <a:cxn ang="0">
                      <a:pos x="0" y="3"/>
                    </a:cxn>
                    <a:cxn ang="0">
                      <a:pos x="0" y="3"/>
                    </a:cxn>
                    <a:cxn ang="0">
                      <a:pos x="0" y="3"/>
                    </a:cxn>
                    <a:cxn ang="0">
                      <a:pos x="0" y="3"/>
                    </a:cxn>
                    <a:cxn ang="0">
                      <a:pos x="0" y="6"/>
                    </a:cxn>
                    <a:cxn ang="0">
                      <a:pos x="0" y="6"/>
                    </a:cxn>
                    <a:cxn ang="0">
                      <a:pos x="0" y="6"/>
                    </a:cxn>
                    <a:cxn ang="0">
                      <a:pos x="0" y="6"/>
                    </a:cxn>
                    <a:cxn ang="0">
                      <a:pos x="3" y="6"/>
                    </a:cxn>
                    <a:cxn ang="0">
                      <a:pos x="3" y="6"/>
                    </a:cxn>
                    <a:cxn ang="0">
                      <a:pos x="3" y="6"/>
                    </a:cxn>
                    <a:cxn ang="0">
                      <a:pos x="3" y="6"/>
                    </a:cxn>
                    <a:cxn ang="0">
                      <a:pos x="3" y="6"/>
                    </a:cxn>
                    <a:cxn ang="0">
                      <a:pos x="3" y="6"/>
                    </a:cxn>
                    <a:cxn ang="0">
                      <a:pos x="3" y="3"/>
                    </a:cxn>
                    <a:cxn ang="0">
                      <a:pos x="3" y="3"/>
                    </a:cxn>
                    <a:cxn ang="0">
                      <a:pos x="3" y="3"/>
                    </a:cxn>
                    <a:cxn ang="0">
                      <a:pos x="3" y="3"/>
                    </a:cxn>
                    <a:cxn ang="0">
                      <a:pos x="3" y="3"/>
                    </a:cxn>
                    <a:cxn ang="0">
                      <a:pos x="0" y="3"/>
                    </a:cxn>
                  </a:cxnLst>
                  <a:rect l="0" t="0" r="r" b="b"/>
                  <a:pathLst>
                    <a:path w="3" h="6">
                      <a:moveTo>
                        <a:pt x="0" y="3"/>
                      </a:moveTo>
                      <a:lnTo>
                        <a:pt x="3" y="3"/>
                      </a:lnTo>
                      <a:lnTo>
                        <a:pt x="3" y="0"/>
                      </a:lnTo>
                      <a:lnTo>
                        <a:pt x="0" y="0"/>
                      </a:lnTo>
                      <a:lnTo>
                        <a:pt x="0" y="3"/>
                      </a:lnTo>
                      <a:lnTo>
                        <a:pt x="0" y="3"/>
                      </a:lnTo>
                      <a:lnTo>
                        <a:pt x="0" y="3"/>
                      </a:lnTo>
                      <a:lnTo>
                        <a:pt x="0" y="3"/>
                      </a:lnTo>
                      <a:lnTo>
                        <a:pt x="0" y="6"/>
                      </a:lnTo>
                      <a:lnTo>
                        <a:pt x="0" y="6"/>
                      </a:lnTo>
                      <a:lnTo>
                        <a:pt x="0" y="6"/>
                      </a:lnTo>
                      <a:lnTo>
                        <a:pt x="0" y="6"/>
                      </a:lnTo>
                      <a:lnTo>
                        <a:pt x="3" y="6"/>
                      </a:lnTo>
                      <a:lnTo>
                        <a:pt x="3" y="6"/>
                      </a:lnTo>
                      <a:lnTo>
                        <a:pt x="3" y="6"/>
                      </a:lnTo>
                      <a:lnTo>
                        <a:pt x="3" y="6"/>
                      </a:lnTo>
                      <a:lnTo>
                        <a:pt x="3" y="6"/>
                      </a:lnTo>
                      <a:lnTo>
                        <a:pt x="3" y="6"/>
                      </a:lnTo>
                      <a:lnTo>
                        <a:pt x="3" y="3"/>
                      </a:lnTo>
                      <a:lnTo>
                        <a:pt x="3" y="3"/>
                      </a:lnTo>
                      <a:lnTo>
                        <a:pt x="3" y="3"/>
                      </a:lnTo>
                      <a:lnTo>
                        <a:pt x="3" y="3"/>
                      </a:lnTo>
                      <a:lnTo>
                        <a:pt x="3"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78" name="Freeform 332"/>
                <p:cNvSpPr>
                  <a:spLocks/>
                </p:cNvSpPr>
                <p:nvPr/>
              </p:nvSpPr>
              <p:spPr bwMode="auto">
                <a:xfrm>
                  <a:off x="5029" y="2478"/>
                  <a:ext cx="3" cy="7"/>
                </a:xfrm>
                <a:custGeom>
                  <a:avLst/>
                  <a:gdLst/>
                  <a:ahLst/>
                  <a:cxnLst>
                    <a:cxn ang="0">
                      <a:pos x="3" y="7"/>
                    </a:cxn>
                    <a:cxn ang="0">
                      <a:pos x="3" y="3"/>
                    </a:cxn>
                    <a:cxn ang="0">
                      <a:pos x="3" y="0"/>
                    </a:cxn>
                    <a:cxn ang="0">
                      <a:pos x="0" y="0"/>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3"/>
                    </a:cxn>
                    <a:cxn ang="0">
                      <a:pos x="3" y="7"/>
                    </a:cxn>
                  </a:cxnLst>
                  <a:rect l="0" t="0" r="r" b="b"/>
                  <a:pathLst>
                    <a:path w="3" h="7">
                      <a:moveTo>
                        <a:pt x="3" y="7"/>
                      </a:moveTo>
                      <a:lnTo>
                        <a:pt x="3" y="3"/>
                      </a:lnTo>
                      <a:lnTo>
                        <a:pt x="3" y="0"/>
                      </a:lnTo>
                      <a:lnTo>
                        <a:pt x="0" y="0"/>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3"/>
                      </a:lnTo>
                      <a:lnTo>
                        <a:pt x="3" y="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79" name="Freeform 333"/>
                <p:cNvSpPr>
                  <a:spLocks/>
                </p:cNvSpPr>
                <p:nvPr/>
              </p:nvSpPr>
              <p:spPr bwMode="auto">
                <a:xfrm>
                  <a:off x="5032" y="2485"/>
                  <a:ext cx="3" cy="6"/>
                </a:xfrm>
                <a:custGeom>
                  <a:avLst/>
                  <a:gdLst/>
                  <a:ahLst/>
                  <a:cxnLst>
                    <a:cxn ang="0">
                      <a:pos x="3" y="3"/>
                    </a:cxn>
                    <a:cxn ang="0">
                      <a:pos x="3" y="3"/>
                    </a:cxn>
                    <a:cxn ang="0">
                      <a:pos x="0" y="0"/>
                    </a:cxn>
                    <a:cxn ang="0">
                      <a:pos x="0" y="0"/>
                    </a:cxn>
                    <a:cxn ang="0">
                      <a:pos x="0" y="3"/>
                    </a:cxn>
                    <a:cxn ang="0">
                      <a:pos x="3" y="3"/>
                    </a:cxn>
                    <a:cxn ang="0">
                      <a:pos x="0" y="3"/>
                    </a:cxn>
                    <a:cxn ang="0">
                      <a:pos x="0" y="3"/>
                    </a:cxn>
                    <a:cxn ang="0">
                      <a:pos x="0" y="3"/>
                    </a:cxn>
                    <a:cxn ang="0">
                      <a:pos x="0" y="3"/>
                    </a:cxn>
                    <a:cxn ang="0">
                      <a:pos x="0" y="3"/>
                    </a:cxn>
                    <a:cxn ang="0">
                      <a:pos x="0" y="6"/>
                    </a:cxn>
                    <a:cxn ang="0">
                      <a:pos x="0" y="6"/>
                    </a:cxn>
                    <a:cxn ang="0">
                      <a:pos x="0" y="6"/>
                    </a:cxn>
                    <a:cxn ang="0">
                      <a:pos x="0" y="6"/>
                    </a:cxn>
                    <a:cxn ang="0">
                      <a:pos x="0" y="6"/>
                    </a:cxn>
                    <a:cxn ang="0">
                      <a:pos x="0" y="6"/>
                    </a:cxn>
                    <a:cxn ang="0">
                      <a:pos x="0" y="3"/>
                    </a:cxn>
                    <a:cxn ang="0">
                      <a:pos x="0" y="3"/>
                    </a:cxn>
                    <a:cxn ang="0">
                      <a:pos x="3" y="3"/>
                    </a:cxn>
                    <a:cxn ang="0">
                      <a:pos x="3" y="3"/>
                    </a:cxn>
                    <a:cxn ang="0">
                      <a:pos x="3" y="3"/>
                    </a:cxn>
                    <a:cxn ang="0">
                      <a:pos x="3" y="3"/>
                    </a:cxn>
                  </a:cxnLst>
                  <a:rect l="0" t="0" r="r" b="b"/>
                  <a:pathLst>
                    <a:path w="3" h="6">
                      <a:moveTo>
                        <a:pt x="3" y="3"/>
                      </a:moveTo>
                      <a:lnTo>
                        <a:pt x="3" y="3"/>
                      </a:lnTo>
                      <a:lnTo>
                        <a:pt x="0" y="0"/>
                      </a:lnTo>
                      <a:lnTo>
                        <a:pt x="0" y="0"/>
                      </a:lnTo>
                      <a:lnTo>
                        <a:pt x="0" y="3"/>
                      </a:lnTo>
                      <a:lnTo>
                        <a:pt x="3" y="3"/>
                      </a:lnTo>
                      <a:lnTo>
                        <a:pt x="0" y="3"/>
                      </a:lnTo>
                      <a:lnTo>
                        <a:pt x="0" y="3"/>
                      </a:lnTo>
                      <a:lnTo>
                        <a:pt x="0" y="3"/>
                      </a:lnTo>
                      <a:lnTo>
                        <a:pt x="0" y="3"/>
                      </a:lnTo>
                      <a:lnTo>
                        <a:pt x="0" y="3"/>
                      </a:lnTo>
                      <a:lnTo>
                        <a:pt x="0" y="6"/>
                      </a:lnTo>
                      <a:lnTo>
                        <a:pt x="0" y="6"/>
                      </a:lnTo>
                      <a:lnTo>
                        <a:pt x="0" y="6"/>
                      </a:lnTo>
                      <a:lnTo>
                        <a:pt x="0" y="6"/>
                      </a:lnTo>
                      <a:lnTo>
                        <a:pt x="0" y="6"/>
                      </a:lnTo>
                      <a:lnTo>
                        <a:pt x="0" y="6"/>
                      </a:lnTo>
                      <a:lnTo>
                        <a:pt x="0" y="3"/>
                      </a:lnTo>
                      <a:lnTo>
                        <a:pt x="0" y="3"/>
                      </a:lnTo>
                      <a:lnTo>
                        <a:pt x="3" y="3"/>
                      </a:lnTo>
                      <a:lnTo>
                        <a:pt x="3" y="3"/>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80" name="Freeform 334"/>
                <p:cNvSpPr>
                  <a:spLocks/>
                </p:cNvSpPr>
                <p:nvPr/>
              </p:nvSpPr>
              <p:spPr bwMode="auto">
                <a:xfrm>
                  <a:off x="5032" y="2488"/>
                  <a:ext cx="3" cy="9"/>
                </a:xfrm>
                <a:custGeom>
                  <a:avLst/>
                  <a:gdLst/>
                  <a:ahLst/>
                  <a:cxnLst>
                    <a:cxn ang="0">
                      <a:pos x="0" y="6"/>
                    </a:cxn>
                    <a:cxn ang="0">
                      <a:pos x="3" y="6"/>
                    </a:cxn>
                    <a:cxn ang="0">
                      <a:pos x="3" y="0"/>
                    </a:cxn>
                    <a:cxn ang="0">
                      <a:pos x="0" y="0"/>
                    </a:cxn>
                    <a:cxn ang="0">
                      <a:pos x="0" y="6"/>
                    </a:cxn>
                    <a:cxn ang="0">
                      <a:pos x="0" y="6"/>
                    </a:cxn>
                    <a:cxn ang="0">
                      <a:pos x="0" y="6"/>
                    </a:cxn>
                    <a:cxn ang="0">
                      <a:pos x="0" y="6"/>
                    </a:cxn>
                    <a:cxn ang="0">
                      <a:pos x="0" y="6"/>
                    </a:cxn>
                    <a:cxn ang="0">
                      <a:pos x="0" y="6"/>
                    </a:cxn>
                    <a:cxn ang="0">
                      <a:pos x="0" y="6"/>
                    </a:cxn>
                    <a:cxn ang="0">
                      <a:pos x="0" y="6"/>
                    </a:cxn>
                    <a:cxn ang="0">
                      <a:pos x="0" y="6"/>
                    </a:cxn>
                    <a:cxn ang="0">
                      <a:pos x="0" y="9"/>
                    </a:cxn>
                    <a:cxn ang="0">
                      <a:pos x="0" y="9"/>
                    </a:cxn>
                    <a:cxn ang="0">
                      <a:pos x="0" y="9"/>
                    </a:cxn>
                    <a:cxn ang="0">
                      <a:pos x="0" y="6"/>
                    </a:cxn>
                    <a:cxn ang="0">
                      <a:pos x="0" y="6"/>
                    </a:cxn>
                    <a:cxn ang="0">
                      <a:pos x="0" y="6"/>
                    </a:cxn>
                    <a:cxn ang="0">
                      <a:pos x="3" y="6"/>
                    </a:cxn>
                    <a:cxn ang="0">
                      <a:pos x="3" y="6"/>
                    </a:cxn>
                    <a:cxn ang="0">
                      <a:pos x="3" y="6"/>
                    </a:cxn>
                    <a:cxn ang="0">
                      <a:pos x="3" y="6"/>
                    </a:cxn>
                    <a:cxn ang="0">
                      <a:pos x="0" y="6"/>
                    </a:cxn>
                  </a:cxnLst>
                  <a:rect l="0" t="0" r="r" b="b"/>
                  <a:pathLst>
                    <a:path w="3" h="9">
                      <a:moveTo>
                        <a:pt x="0" y="6"/>
                      </a:moveTo>
                      <a:lnTo>
                        <a:pt x="3" y="6"/>
                      </a:lnTo>
                      <a:lnTo>
                        <a:pt x="3" y="0"/>
                      </a:lnTo>
                      <a:lnTo>
                        <a:pt x="0" y="0"/>
                      </a:lnTo>
                      <a:lnTo>
                        <a:pt x="0" y="6"/>
                      </a:lnTo>
                      <a:lnTo>
                        <a:pt x="0" y="6"/>
                      </a:lnTo>
                      <a:lnTo>
                        <a:pt x="0" y="6"/>
                      </a:lnTo>
                      <a:lnTo>
                        <a:pt x="0" y="6"/>
                      </a:lnTo>
                      <a:lnTo>
                        <a:pt x="0" y="6"/>
                      </a:lnTo>
                      <a:lnTo>
                        <a:pt x="0" y="6"/>
                      </a:lnTo>
                      <a:lnTo>
                        <a:pt x="0" y="6"/>
                      </a:lnTo>
                      <a:lnTo>
                        <a:pt x="0" y="6"/>
                      </a:lnTo>
                      <a:lnTo>
                        <a:pt x="0" y="6"/>
                      </a:lnTo>
                      <a:lnTo>
                        <a:pt x="0" y="9"/>
                      </a:lnTo>
                      <a:lnTo>
                        <a:pt x="0" y="9"/>
                      </a:lnTo>
                      <a:lnTo>
                        <a:pt x="0" y="9"/>
                      </a:lnTo>
                      <a:lnTo>
                        <a:pt x="0" y="6"/>
                      </a:lnTo>
                      <a:lnTo>
                        <a:pt x="0" y="6"/>
                      </a:lnTo>
                      <a:lnTo>
                        <a:pt x="0" y="6"/>
                      </a:lnTo>
                      <a:lnTo>
                        <a:pt x="3" y="6"/>
                      </a:lnTo>
                      <a:lnTo>
                        <a:pt x="3" y="6"/>
                      </a:lnTo>
                      <a:lnTo>
                        <a:pt x="3" y="6"/>
                      </a:lnTo>
                      <a:lnTo>
                        <a:pt x="3" y="6"/>
                      </a:lnTo>
                      <a:lnTo>
                        <a:pt x="0" y="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81" name="Freeform 335"/>
                <p:cNvSpPr>
                  <a:spLocks/>
                </p:cNvSpPr>
                <p:nvPr/>
              </p:nvSpPr>
              <p:spPr bwMode="auto">
                <a:xfrm>
                  <a:off x="5032" y="2494"/>
                  <a:ext cx="3" cy="10"/>
                </a:xfrm>
                <a:custGeom>
                  <a:avLst/>
                  <a:gdLst/>
                  <a:ahLst/>
                  <a:cxnLst>
                    <a:cxn ang="0">
                      <a:pos x="0" y="10"/>
                    </a:cxn>
                    <a:cxn ang="0">
                      <a:pos x="3" y="10"/>
                    </a:cxn>
                    <a:cxn ang="0">
                      <a:pos x="3" y="0"/>
                    </a:cxn>
                    <a:cxn ang="0">
                      <a:pos x="0" y="0"/>
                    </a:cxn>
                    <a:cxn ang="0">
                      <a:pos x="0" y="10"/>
                    </a:cxn>
                    <a:cxn ang="0">
                      <a:pos x="0" y="10"/>
                    </a:cxn>
                    <a:cxn ang="0">
                      <a:pos x="0" y="10"/>
                    </a:cxn>
                    <a:cxn ang="0">
                      <a:pos x="0" y="10"/>
                    </a:cxn>
                    <a:cxn ang="0">
                      <a:pos x="0" y="10"/>
                    </a:cxn>
                    <a:cxn ang="0">
                      <a:pos x="0" y="10"/>
                    </a:cxn>
                    <a:cxn ang="0">
                      <a:pos x="0" y="10"/>
                    </a:cxn>
                    <a:cxn ang="0">
                      <a:pos x="0" y="10"/>
                    </a:cxn>
                    <a:cxn ang="0">
                      <a:pos x="0" y="10"/>
                    </a:cxn>
                    <a:cxn ang="0">
                      <a:pos x="0" y="10"/>
                    </a:cxn>
                    <a:cxn ang="0">
                      <a:pos x="0" y="10"/>
                    </a:cxn>
                    <a:cxn ang="0">
                      <a:pos x="0" y="10"/>
                    </a:cxn>
                    <a:cxn ang="0">
                      <a:pos x="0" y="10"/>
                    </a:cxn>
                    <a:cxn ang="0">
                      <a:pos x="0" y="10"/>
                    </a:cxn>
                    <a:cxn ang="0">
                      <a:pos x="0" y="10"/>
                    </a:cxn>
                    <a:cxn ang="0">
                      <a:pos x="3" y="10"/>
                    </a:cxn>
                    <a:cxn ang="0">
                      <a:pos x="3" y="10"/>
                    </a:cxn>
                    <a:cxn ang="0">
                      <a:pos x="3" y="10"/>
                    </a:cxn>
                    <a:cxn ang="0">
                      <a:pos x="3" y="10"/>
                    </a:cxn>
                    <a:cxn ang="0">
                      <a:pos x="0" y="10"/>
                    </a:cxn>
                  </a:cxnLst>
                  <a:rect l="0" t="0" r="r" b="b"/>
                  <a:pathLst>
                    <a:path w="3" h="10">
                      <a:moveTo>
                        <a:pt x="0" y="10"/>
                      </a:moveTo>
                      <a:lnTo>
                        <a:pt x="3" y="10"/>
                      </a:lnTo>
                      <a:lnTo>
                        <a:pt x="3" y="0"/>
                      </a:lnTo>
                      <a:lnTo>
                        <a:pt x="0" y="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3" y="10"/>
                      </a:lnTo>
                      <a:lnTo>
                        <a:pt x="3" y="10"/>
                      </a:lnTo>
                      <a:lnTo>
                        <a:pt x="3" y="10"/>
                      </a:lnTo>
                      <a:lnTo>
                        <a:pt x="3" y="10"/>
                      </a:lnTo>
                      <a:lnTo>
                        <a:pt x="0" y="1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82" name="Freeform 336"/>
                <p:cNvSpPr>
                  <a:spLocks/>
                </p:cNvSpPr>
                <p:nvPr/>
              </p:nvSpPr>
              <p:spPr bwMode="auto">
                <a:xfrm>
                  <a:off x="5032" y="2504"/>
                  <a:ext cx="3" cy="9"/>
                </a:xfrm>
                <a:custGeom>
                  <a:avLst/>
                  <a:gdLst/>
                  <a:ahLst/>
                  <a:cxnLst>
                    <a:cxn ang="0">
                      <a:pos x="0" y="6"/>
                    </a:cxn>
                    <a:cxn ang="0">
                      <a:pos x="3" y="6"/>
                    </a:cxn>
                    <a:cxn ang="0">
                      <a:pos x="3" y="0"/>
                    </a:cxn>
                    <a:cxn ang="0">
                      <a:pos x="0" y="0"/>
                    </a:cxn>
                    <a:cxn ang="0">
                      <a:pos x="0" y="6"/>
                    </a:cxn>
                    <a:cxn ang="0">
                      <a:pos x="0" y="6"/>
                    </a:cxn>
                    <a:cxn ang="0">
                      <a:pos x="0" y="6"/>
                    </a:cxn>
                    <a:cxn ang="0">
                      <a:pos x="0" y="6"/>
                    </a:cxn>
                    <a:cxn ang="0">
                      <a:pos x="0" y="6"/>
                    </a:cxn>
                    <a:cxn ang="0">
                      <a:pos x="0" y="6"/>
                    </a:cxn>
                    <a:cxn ang="0">
                      <a:pos x="0" y="6"/>
                    </a:cxn>
                    <a:cxn ang="0">
                      <a:pos x="0" y="6"/>
                    </a:cxn>
                    <a:cxn ang="0">
                      <a:pos x="0" y="6"/>
                    </a:cxn>
                    <a:cxn ang="0">
                      <a:pos x="0" y="9"/>
                    </a:cxn>
                    <a:cxn ang="0">
                      <a:pos x="0" y="9"/>
                    </a:cxn>
                    <a:cxn ang="0">
                      <a:pos x="0" y="9"/>
                    </a:cxn>
                    <a:cxn ang="0">
                      <a:pos x="0" y="6"/>
                    </a:cxn>
                    <a:cxn ang="0">
                      <a:pos x="0" y="6"/>
                    </a:cxn>
                    <a:cxn ang="0">
                      <a:pos x="0" y="6"/>
                    </a:cxn>
                    <a:cxn ang="0">
                      <a:pos x="3" y="6"/>
                    </a:cxn>
                    <a:cxn ang="0">
                      <a:pos x="3" y="6"/>
                    </a:cxn>
                    <a:cxn ang="0">
                      <a:pos x="3" y="6"/>
                    </a:cxn>
                    <a:cxn ang="0">
                      <a:pos x="3" y="6"/>
                    </a:cxn>
                    <a:cxn ang="0">
                      <a:pos x="0" y="6"/>
                    </a:cxn>
                  </a:cxnLst>
                  <a:rect l="0" t="0" r="r" b="b"/>
                  <a:pathLst>
                    <a:path w="3" h="9">
                      <a:moveTo>
                        <a:pt x="0" y="6"/>
                      </a:moveTo>
                      <a:lnTo>
                        <a:pt x="3" y="6"/>
                      </a:lnTo>
                      <a:lnTo>
                        <a:pt x="3" y="0"/>
                      </a:lnTo>
                      <a:lnTo>
                        <a:pt x="0" y="0"/>
                      </a:lnTo>
                      <a:lnTo>
                        <a:pt x="0" y="6"/>
                      </a:lnTo>
                      <a:lnTo>
                        <a:pt x="0" y="6"/>
                      </a:lnTo>
                      <a:lnTo>
                        <a:pt x="0" y="6"/>
                      </a:lnTo>
                      <a:lnTo>
                        <a:pt x="0" y="6"/>
                      </a:lnTo>
                      <a:lnTo>
                        <a:pt x="0" y="6"/>
                      </a:lnTo>
                      <a:lnTo>
                        <a:pt x="0" y="6"/>
                      </a:lnTo>
                      <a:lnTo>
                        <a:pt x="0" y="6"/>
                      </a:lnTo>
                      <a:lnTo>
                        <a:pt x="0" y="6"/>
                      </a:lnTo>
                      <a:lnTo>
                        <a:pt x="0" y="6"/>
                      </a:lnTo>
                      <a:lnTo>
                        <a:pt x="0" y="9"/>
                      </a:lnTo>
                      <a:lnTo>
                        <a:pt x="0" y="9"/>
                      </a:lnTo>
                      <a:lnTo>
                        <a:pt x="0" y="9"/>
                      </a:lnTo>
                      <a:lnTo>
                        <a:pt x="0" y="6"/>
                      </a:lnTo>
                      <a:lnTo>
                        <a:pt x="0" y="6"/>
                      </a:lnTo>
                      <a:lnTo>
                        <a:pt x="0" y="6"/>
                      </a:lnTo>
                      <a:lnTo>
                        <a:pt x="3" y="6"/>
                      </a:lnTo>
                      <a:lnTo>
                        <a:pt x="3" y="6"/>
                      </a:lnTo>
                      <a:lnTo>
                        <a:pt x="3" y="6"/>
                      </a:lnTo>
                      <a:lnTo>
                        <a:pt x="3" y="6"/>
                      </a:lnTo>
                      <a:lnTo>
                        <a:pt x="0" y="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83" name="Rectangle 337"/>
                <p:cNvSpPr>
                  <a:spLocks noChangeArrowheads="1"/>
                </p:cNvSpPr>
                <p:nvPr/>
              </p:nvSpPr>
              <p:spPr bwMode="auto">
                <a:xfrm>
                  <a:off x="5032" y="2510"/>
                  <a:ext cx="3" cy="3"/>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84" name="Freeform 338"/>
                <p:cNvSpPr>
                  <a:spLocks/>
                </p:cNvSpPr>
                <p:nvPr/>
              </p:nvSpPr>
              <p:spPr bwMode="auto">
                <a:xfrm>
                  <a:off x="5020" y="2425"/>
                  <a:ext cx="12" cy="34"/>
                </a:xfrm>
                <a:custGeom>
                  <a:avLst/>
                  <a:gdLst/>
                  <a:ahLst/>
                  <a:cxnLst>
                    <a:cxn ang="0">
                      <a:pos x="12" y="34"/>
                    </a:cxn>
                    <a:cxn ang="0">
                      <a:pos x="12" y="34"/>
                    </a:cxn>
                    <a:cxn ang="0">
                      <a:pos x="12" y="31"/>
                    </a:cxn>
                    <a:cxn ang="0">
                      <a:pos x="9" y="28"/>
                    </a:cxn>
                    <a:cxn ang="0">
                      <a:pos x="9" y="25"/>
                    </a:cxn>
                    <a:cxn ang="0">
                      <a:pos x="6" y="19"/>
                    </a:cxn>
                    <a:cxn ang="0">
                      <a:pos x="6" y="15"/>
                    </a:cxn>
                    <a:cxn ang="0">
                      <a:pos x="3" y="12"/>
                    </a:cxn>
                    <a:cxn ang="0">
                      <a:pos x="3" y="9"/>
                    </a:cxn>
                    <a:cxn ang="0">
                      <a:pos x="3" y="6"/>
                    </a:cxn>
                    <a:cxn ang="0">
                      <a:pos x="0" y="3"/>
                    </a:cxn>
                    <a:cxn ang="0">
                      <a:pos x="0" y="0"/>
                    </a:cxn>
                    <a:cxn ang="0">
                      <a:pos x="0" y="0"/>
                    </a:cxn>
                    <a:cxn ang="0">
                      <a:pos x="0" y="0"/>
                    </a:cxn>
                    <a:cxn ang="0">
                      <a:pos x="0" y="0"/>
                    </a:cxn>
                  </a:cxnLst>
                  <a:rect l="0" t="0" r="r" b="b"/>
                  <a:pathLst>
                    <a:path w="12" h="34">
                      <a:moveTo>
                        <a:pt x="12" y="34"/>
                      </a:moveTo>
                      <a:lnTo>
                        <a:pt x="12" y="34"/>
                      </a:lnTo>
                      <a:lnTo>
                        <a:pt x="12" y="31"/>
                      </a:lnTo>
                      <a:lnTo>
                        <a:pt x="9" y="28"/>
                      </a:lnTo>
                      <a:lnTo>
                        <a:pt x="9" y="25"/>
                      </a:lnTo>
                      <a:lnTo>
                        <a:pt x="6" y="19"/>
                      </a:lnTo>
                      <a:lnTo>
                        <a:pt x="6" y="15"/>
                      </a:lnTo>
                      <a:lnTo>
                        <a:pt x="3" y="12"/>
                      </a:lnTo>
                      <a:lnTo>
                        <a:pt x="3" y="9"/>
                      </a:lnTo>
                      <a:lnTo>
                        <a:pt x="3" y="6"/>
                      </a:lnTo>
                      <a:lnTo>
                        <a:pt x="0"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85" name="Freeform 339"/>
                <p:cNvSpPr>
                  <a:spLocks/>
                </p:cNvSpPr>
                <p:nvPr/>
              </p:nvSpPr>
              <p:spPr bwMode="auto">
                <a:xfrm>
                  <a:off x="5012" y="2434"/>
                  <a:ext cx="17" cy="13"/>
                </a:xfrm>
                <a:custGeom>
                  <a:avLst/>
                  <a:gdLst/>
                  <a:ahLst/>
                  <a:cxnLst>
                    <a:cxn ang="0">
                      <a:pos x="17" y="13"/>
                    </a:cxn>
                    <a:cxn ang="0">
                      <a:pos x="14" y="13"/>
                    </a:cxn>
                    <a:cxn ang="0">
                      <a:pos x="11" y="10"/>
                    </a:cxn>
                    <a:cxn ang="0">
                      <a:pos x="8" y="10"/>
                    </a:cxn>
                    <a:cxn ang="0">
                      <a:pos x="5" y="6"/>
                    </a:cxn>
                    <a:cxn ang="0">
                      <a:pos x="3" y="3"/>
                    </a:cxn>
                    <a:cxn ang="0">
                      <a:pos x="0" y="3"/>
                    </a:cxn>
                    <a:cxn ang="0">
                      <a:pos x="0" y="0"/>
                    </a:cxn>
                    <a:cxn ang="0">
                      <a:pos x="0" y="0"/>
                    </a:cxn>
                  </a:cxnLst>
                  <a:rect l="0" t="0" r="r" b="b"/>
                  <a:pathLst>
                    <a:path w="17" h="13">
                      <a:moveTo>
                        <a:pt x="17" y="13"/>
                      </a:moveTo>
                      <a:lnTo>
                        <a:pt x="14" y="13"/>
                      </a:lnTo>
                      <a:lnTo>
                        <a:pt x="11" y="10"/>
                      </a:lnTo>
                      <a:lnTo>
                        <a:pt x="8" y="10"/>
                      </a:lnTo>
                      <a:lnTo>
                        <a:pt x="5" y="6"/>
                      </a:lnTo>
                      <a:lnTo>
                        <a:pt x="3" y="3"/>
                      </a:lnTo>
                      <a:lnTo>
                        <a:pt x="0" y="3"/>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86" name="Freeform 340"/>
                <p:cNvSpPr>
                  <a:spLocks/>
                </p:cNvSpPr>
                <p:nvPr/>
              </p:nvSpPr>
              <p:spPr bwMode="auto">
                <a:xfrm>
                  <a:off x="5029" y="2434"/>
                  <a:ext cx="21" cy="35"/>
                </a:xfrm>
                <a:custGeom>
                  <a:avLst/>
                  <a:gdLst/>
                  <a:ahLst/>
                  <a:cxnLst>
                    <a:cxn ang="0">
                      <a:pos x="0" y="35"/>
                    </a:cxn>
                    <a:cxn ang="0">
                      <a:pos x="3" y="32"/>
                    </a:cxn>
                    <a:cxn ang="0">
                      <a:pos x="9" y="28"/>
                    </a:cxn>
                    <a:cxn ang="0">
                      <a:pos x="15" y="22"/>
                    </a:cxn>
                    <a:cxn ang="0">
                      <a:pos x="18" y="16"/>
                    </a:cxn>
                    <a:cxn ang="0">
                      <a:pos x="21" y="13"/>
                    </a:cxn>
                    <a:cxn ang="0">
                      <a:pos x="21" y="10"/>
                    </a:cxn>
                    <a:cxn ang="0">
                      <a:pos x="21" y="6"/>
                    </a:cxn>
                    <a:cxn ang="0">
                      <a:pos x="21" y="3"/>
                    </a:cxn>
                    <a:cxn ang="0">
                      <a:pos x="21" y="0"/>
                    </a:cxn>
                    <a:cxn ang="0">
                      <a:pos x="21" y="0"/>
                    </a:cxn>
                  </a:cxnLst>
                  <a:rect l="0" t="0" r="r" b="b"/>
                  <a:pathLst>
                    <a:path w="21" h="35">
                      <a:moveTo>
                        <a:pt x="0" y="35"/>
                      </a:moveTo>
                      <a:lnTo>
                        <a:pt x="3" y="32"/>
                      </a:lnTo>
                      <a:lnTo>
                        <a:pt x="9" y="28"/>
                      </a:lnTo>
                      <a:lnTo>
                        <a:pt x="15" y="22"/>
                      </a:lnTo>
                      <a:lnTo>
                        <a:pt x="18" y="16"/>
                      </a:lnTo>
                      <a:lnTo>
                        <a:pt x="21" y="13"/>
                      </a:lnTo>
                      <a:lnTo>
                        <a:pt x="21" y="10"/>
                      </a:lnTo>
                      <a:lnTo>
                        <a:pt x="21" y="6"/>
                      </a:lnTo>
                      <a:lnTo>
                        <a:pt x="21" y="3"/>
                      </a:lnTo>
                      <a:lnTo>
                        <a:pt x="21" y="0"/>
                      </a:lnTo>
                      <a:lnTo>
                        <a:pt x="21"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87" name="Freeform 341"/>
                <p:cNvSpPr>
                  <a:spLocks/>
                </p:cNvSpPr>
                <p:nvPr/>
              </p:nvSpPr>
              <p:spPr bwMode="auto">
                <a:xfrm>
                  <a:off x="5047" y="2434"/>
                  <a:ext cx="11" cy="13"/>
                </a:xfrm>
                <a:custGeom>
                  <a:avLst/>
                  <a:gdLst/>
                  <a:ahLst/>
                  <a:cxnLst>
                    <a:cxn ang="0">
                      <a:pos x="0" y="13"/>
                    </a:cxn>
                    <a:cxn ang="0">
                      <a:pos x="3" y="13"/>
                    </a:cxn>
                    <a:cxn ang="0">
                      <a:pos x="6" y="10"/>
                    </a:cxn>
                    <a:cxn ang="0">
                      <a:pos x="11" y="6"/>
                    </a:cxn>
                    <a:cxn ang="0">
                      <a:pos x="11" y="6"/>
                    </a:cxn>
                    <a:cxn ang="0">
                      <a:pos x="11" y="3"/>
                    </a:cxn>
                    <a:cxn ang="0">
                      <a:pos x="11" y="0"/>
                    </a:cxn>
                    <a:cxn ang="0">
                      <a:pos x="11" y="0"/>
                    </a:cxn>
                    <a:cxn ang="0">
                      <a:pos x="11" y="0"/>
                    </a:cxn>
                  </a:cxnLst>
                  <a:rect l="0" t="0" r="r" b="b"/>
                  <a:pathLst>
                    <a:path w="11" h="13">
                      <a:moveTo>
                        <a:pt x="0" y="13"/>
                      </a:moveTo>
                      <a:lnTo>
                        <a:pt x="3" y="13"/>
                      </a:lnTo>
                      <a:lnTo>
                        <a:pt x="6" y="10"/>
                      </a:lnTo>
                      <a:lnTo>
                        <a:pt x="11" y="6"/>
                      </a:lnTo>
                      <a:lnTo>
                        <a:pt x="11" y="6"/>
                      </a:lnTo>
                      <a:lnTo>
                        <a:pt x="11" y="3"/>
                      </a:lnTo>
                      <a:lnTo>
                        <a:pt x="11" y="0"/>
                      </a:lnTo>
                      <a:lnTo>
                        <a:pt x="11" y="0"/>
                      </a:lnTo>
                      <a:lnTo>
                        <a:pt x="11"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88" name="Freeform 342"/>
                <p:cNvSpPr>
                  <a:spLocks/>
                </p:cNvSpPr>
                <p:nvPr/>
              </p:nvSpPr>
              <p:spPr bwMode="auto">
                <a:xfrm>
                  <a:off x="5035" y="2425"/>
                  <a:ext cx="9" cy="31"/>
                </a:xfrm>
                <a:custGeom>
                  <a:avLst/>
                  <a:gdLst/>
                  <a:ahLst/>
                  <a:cxnLst>
                    <a:cxn ang="0">
                      <a:pos x="9" y="31"/>
                    </a:cxn>
                    <a:cxn ang="0">
                      <a:pos x="9" y="28"/>
                    </a:cxn>
                    <a:cxn ang="0">
                      <a:pos x="6" y="25"/>
                    </a:cxn>
                    <a:cxn ang="0">
                      <a:pos x="3" y="19"/>
                    </a:cxn>
                    <a:cxn ang="0">
                      <a:pos x="3" y="15"/>
                    </a:cxn>
                    <a:cxn ang="0">
                      <a:pos x="0" y="12"/>
                    </a:cxn>
                    <a:cxn ang="0">
                      <a:pos x="0" y="9"/>
                    </a:cxn>
                    <a:cxn ang="0">
                      <a:pos x="0" y="6"/>
                    </a:cxn>
                    <a:cxn ang="0">
                      <a:pos x="0" y="3"/>
                    </a:cxn>
                    <a:cxn ang="0">
                      <a:pos x="0" y="0"/>
                    </a:cxn>
                    <a:cxn ang="0">
                      <a:pos x="0" y="0"/>
                    </a:cxn>
                    <a:cxn ang="0">
                      <a:pos x="0" y="0"/>
                    </a:cxn>
                    <a:cxn ang="0">
                      <a:pos x="0" y="0"/>
                    </a:cxn>
                  </a:cxnLst>
                  <a:rect l="0" t="0" r="r" b="b"/>
                  <a:pathLst>
                    <a:path w="9" h="31">
                      <a:moveTo>
                        <a:pt x="9" y="31"/>
                      </a:moveTo>
                      <a:lnTo>
                        <a:pt x="9" y="28"/>
                      </a:lnTo>
                      <a:lnTo>
                        <a:pt x="6" y="25"/>
                      </a:lnTo>
                      <a:lnTo>
                        <a:pt x="3" y="19"/>
                      </a:lnTo>
                      <a:lnTo>
                        <a:pt x="3" y="15"/>
                      </a:lnTo>
                      <a:lnTo>
                        <a:pt x="0" y="12"/>
                      </a:lnTo>
                      <a:lnTo>
                        <a:pt x="0" y="9"/>
                      </a:lnTo>
                      <a:lnTo>
                        <a:pt x="0" y="6"/>
                      </a:lnTo>
                      <a:lnTo>
                        <a:pt x="0"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89" name="Freeform 343"/>
                <p:cNvSpPr>
                  <a:spLocks/>
                </p:cNvSpPr>
                <p:nvPr/>
              </p:nvSpPr>
              <p:spPr bwMode="auto">
                <a:xfrm>
                  <a:off x="5003" y="2418"/>
                  <a:ext cx="26" cy="48"/>
                </a:xfrm>
                <a:custGeom>
                  <a:avLst/>
                  <a:gdLst/>
                  <a:ahLst/>
                  <a:cxnLst>
                    <a:cxn ang="0">
                      <a:pos x="26" y="48"/>
                    </a:cxn>
                    <a:cxn ang="0">
                      <a:pos x="26" y="44"/>
                    </a:cxn>
                    <a:cxn ang="0">
                      <a:pos x="23" y="44"/>
                    </a:cxn>
                    <a:cxn ang="0">
                      <a:pos x="20" y="41"/>
                    </a:cxn>
                    <a:cxn ang="0">
                      <a:pos x="17" y="38"/>
                    </a:cxn>
                    <a:cxn ang="0">
                      <a:pos x="17" y="35"/>
                    </a:cxn>
                    <a:cxn ang="0">
                      <a:pos x="14" y="32"/>
                    </a:cxn>
                    <a:cxn ang="0">
                      <a:pos x="14" y="29"/>
                    </a:cxn>
                    <a:cxn ang="0">
                      <a:pos x="12" y="26"/>
                    </a:cxn>
                    <a:cxn ang="0">
                      <a:pos x="12" y="22"/>
                    </a:cxn>
                    <a:cxn ang="0">
                      <a:pos x="9" y="19"/>
                    </a:cxn>
                    <a:cxn ang="0">
                      <a:pos x="9" y="13"/>
                    </a:cxn>
                    <a:cxn ang="0">
                      <a:pos x="6" y="10"/>
                    </a:cxn>
                    <a:cxn ang="0">
                      <a:pos x="6" y="7"/>
                    </a:cxn>
                    <a:cxn ang="0">
                      <a:pos x="3" y="3"/>
                    </a:cxn>
                    <a:cxn ang="0">
                      <a:pos x="3" y="3"/>
                    </a:cxn>
                    <a:cxn ang="0">
                      <a:pos x="0" y="0"/>
                    </a:cxn>
                  </a:cxnLst>
                  <a:rect l="0" t="0" r="r" b="b"/>
                  <a:pathLst>
                    <a:path w="26" h="48">
                      <a:moveTo>
                        <a:pt x="26" y="48"/>
                      </a:moveTo>
                      <a:lnTo>
                        <a:pt x="26" y="44"/>
                      </a:lnTo>
                      <a:lnTo>
                        <a:pt x="23" y="44"/>
                      </a:lnTo>
                      <a:lnTo>
                        <a:pt x="20" y="41"/>
                      </a:lnTo>
                      <a:lnTo>
                        <a:pt x="17" y="38"/>
                      </a:lnTo>
                      <a:lnTo>
                        <a:pt x="17" y="35"/>
                      </a:lnTo>
                      <a:lnTo>
                        <a:pt x="14" y="32"/>
                      </a:lnTo>
                      <a:lnTo>
                        <a:pt x="14" y="29"/>
                      </a:lnTo>
                      <a:lnTo>
                        <a:pt x="12" y="26"/>
                      </a:lnTo>
                      <a:lnTo>
                        <a:pt x="12" y="22"/>
                      </a:lnTo>
                      <a:lnTo>
                        <a:pt x="9" y="19"/>
                      </a:lnTo>
                      <a:lnTo>
                        <a:pt x="9" y="13"/>
                      </a:lnTo>
                      <a:lnTo>
                        <a:pt x="6" y="10"/>
                      </a:lnTo>
                      <a:lnTo>
                        <a:pt x="6" y="7"/>
                      </a:lnTo>
                      <a:lnTo>
                        <a:pt x="3" y="3"/>
                      </a:lnTo>
                      <a:lnTo>
                        <a:pt x="3" y="3"/>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90" name="Freeform 344"/>
                <p:cNvSpPr>
                  <a:spLocks/>
                </p:cNvSpPr>
                <p:nvPr/>
              </p:nvSpPr>
              <p:spPr bwMode="auto">
                <a:xfrm>
                  <a:off x="5017" y="2415"/>
                  <a:ext cx="6" cy="35"/>
                </a:xfrm>
                <a:custGeom>
                  <a:avLst/>
                  <a:gdLst/>
                  <a:ahLst/>
                  <a:cxnLst>
                    <a:cxn ang="0">
                      <a:pos x="0" y="35"/>
                    </a:cxn>
                    <a:cxn ang="0">
                      <a:pos x="0" y="32"/>
                    </a:cxn>
                    <a:cxn ang="0">
                      <a:pos x="0" y="29"/>
                    </a:cxn>
                    <a:cxn ang="0">
                      <a:pos x="0" y="22"/>
                    </a:cxn>
                    <a:cxn ang="0">
                      <a:pos x="3" y="19"/>
                    </a:cxn>
                    <a:cxn ang="0">
                      <a:pos x="3" y="16"/>
                    </a:cxn>
                    <a:cxn ang="0">
                      <a:pos x="3" y="13"/>
                    </a:cxn>
                    <a:cxn ang="0">
                      <a:pos x="6" y="10"/>
                    </a:cxn>
                    <a:cxn ang="0">
                      <a:pos x="6" y="6"/>
                    </a:cxn>
                    <a:cxn ang="0">
                      <a:pos x="3" y="3"/>
                    </a:cxn>
                    <a:cxn ang="0">
                      <a:pos x="3" y="0"/>
                    </a:cxn>
                  </a:cxnLst>
                  <a:rect l="0" t="0" r="r" b="b"/>
                  <a:pathLst>
                    <a:path w="6" h="35">
                      <a:moveTo>
                        <a:pt x="0" y="35"/>
                      </a:moveTo>
                      <a:lnTo>
                        <a:pt x="0" y="32"/>
                      </a:lnTo>
                      <a:lnTo>
                        <a:pt x="0" y="29"/>
                      </a:lnTo>
                      <a:lnTo>
                        <a:pt x="0" y="22"/>
                      </a:lnTo>
                      <a:lnTo>
                        <a:pt x="3" y="19"/>
                      </a:lnTo>
                      <a:lnTo>
                        <a:pt x="3" y="16"/>
                      </a:lnTo>
                      <a:lnTo>
                        <a:pt x="3" y="13"/>
                      </a:lnTo>
                      <a:lnTo>
                        <a:pt x="6" y="10"/>
                      </a:lnTo>
                      <a:lnTo>
                        <a:pt x="6" y="6"/>
                      </a:lnTo>
                      <a:lnTo>
                        <a:pt x="3" y="3"/>
                      </a:lnTo>
                      <a:lnTo>
                        <a:pt x="3"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91" name="Freeform 345"/>
                <p:cNvSpPr>
                  <a:spLocks/>
                </p:cNvSpPr>
                <p:nvPr/>
              </p:nvSpPr>
              <p:spPr bwMode="auto">
                <a:xfrm>
                  <a:off x="4994" y="2418"/>
                  <a:ext cx="18" cy="16"/>
                </a:xfrm>
                <a:custGeom>
                  <a:avLst/>
                  <a:gdLst/>
                  <a:ahLst/>
                  <a:cxnLst>
                    <a:cxn ang="0">
                      <a:pos x="18" y="16"/>
                    </a:cxn>
                    <a:cxn ang="0">
                      <a:pos x="15" y="16"/>
                    </a:cxn>
                    <a:cxn ang="0">
                      <a:pos x="12" y="13"/>
                    </a:cxn>
                    <a:cxn ang="0">
                      <a:pos x="6" y="10"/>
                    </a:cxn>
                    <a:cxn ang="0">
                      <a:pos x="3" y="7"/>
                    </a:cxn>
                    <a:cxn ang="0">
                      <a:pos x="3" y="3"/>
                    </a:cxn>
                    <a:cxn ang="0">
                      <a:pos x="0" y="3"/>
                    </a:cxn>
                    <a:cxn ang="0">
                      <a:pos x="0" y="0"/>
                    </a:cxn>
                    <a:cxn ang="0">
                      <a:pos x="0" y="0"/>
                    </a:cxn>
                  </a:cxnLst>
                  <a:rect l="0" t="0" r="r" b="b"/>
                  <a:pathLst>
                    <a:path w="18" h="16">
                      <a:moveTo>
                        <a:pt x="18" y="16"/>
                      </a:moveTo>
                      <a:lnTo>
                        <a:pt x="15" y="16"/>
                      </a:lnTo>
                      <a:lnTo>
                        <a:pt x="12" y="13"/>
                      </a:lnTo>
                      <a:lnTo>
                        <a:pt x="6" y="10"/>
                      </a:lnTo>
                      <a:lnTo>
                        <a:pt x="3" y="7"/>
                      </a:lnTo>
                      <a:lnTo>
                        <a:pt x="3" y="3"/>
                      </a:lnTo>
                      <a:lnTo>
                        <a:pt x="0" y="3"/>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92" name="Freeform 346"/>
                <p:cNvSpPr>
                  <a:spLocks/>
                </p:cNvSpPr>
                <p:nvPr/>
              </p:nvSpPr>
              <p:spPr bwMode="auto">
                <a:xfrm>
                  <a:off x="5032" y="2485"/>
                  <a:ext cx="3" cy="3"/>
                </a:xfrm>
                <a:custGeom>
                  <a:avLst/>
                  <a:gdLst/>
                  <a:ahLst/>
                  <a:cxnLst>
                    <a:cxn ang="0">
                      <a:pos x="0" y="0"/>
                    </a:cxn>
                    <a:cxn ang="0">
                      <a:pos x="0" y="0"/>
                    </a:cxn>
                    <a:cxn ang="0">
                      <a:pos x="0" y="3"/>
                    </a:cxn>
                    <a:cxn ang="0">
                      <a:pos x="0" y="3"/>
                    </a:cxn>
                    <a:cxn ang="0">
                      <a:pos x="3" y="3"/>
                    </a:cxn>
                    <a:cxn ang="0">
                      <a:pos x="0" y="0"/>
                    </a:cxn>
                    <a:cxn ang="0">
                      <a:pos x="3" y="3"/>
                    </a:cxn>
                    <a:cxn ang="0">
                      <a:pos x="3" y="3"/>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0" y="0"/>
                    </a:cxn>
                    <a:cxn ang="0">
                      <a:pos x="0" y="0"/>
                    </a:cxn>
                  </a:cxnLst>
                  <a:rect l="0" t="0" r="r" b="b"/>
                  <a:pathLst>
                    <a:path w="3" h="3">
                      <a:moveTo>
                        <a:pt x="0" y="0"/>
                      </a:moveTo>
                      <a:lnTo>
                        <a:pt x="0" y="0"/>
                      </a:lnTo>
                      <a:lnTo>
                        <a:pt x="0" y="3"/>
                      </a:lnTo>
                      <a:lnTo>
                        <a:pt x="0" y="3"/>
                      </a:lnTo>
                      <a:lnTo>
                        <a:pt x="3" y="3"/>
                      </a:lnTo>
                      <a:lnTo>
                        <a:pt x="0" y="0"/>
                      </a:lnTo>
                      <a:lnTo>
                        <a:pt x="3" y="3"/>
                      </a:lnTo>
                      <a:lnTo>
                        <a:pt x="3" y="3"/>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93" name="Freeform 347"/>
                <p:cNvSpPr>
                  <a:spLocks/>
                </p:cNvSpPr>
                <p:nvPr/>
              </p:nvSpPr>
              <p:spPr bwMode="auto">
                <a:xfrm>
                  <a:off x="5032" y="2485"/>
                  <a:ext cx="6" cy="3"/>
                </a:xfrm>
                <a:custGeom>
                  <a:avLst/>
                  <a:gdLst/>
                  <a:ahLst/>
                  <a:cxnLst>
                    <a:cxn ang="0">
                      <a:pos x="6" y="0"/>
                    </a:cxn>
                    <a:cxn ang="0">
                      <a:pos x="3" y="0"/>
                    </a:cxn>
                    <a:cxn ang="0">
                      <a:pos x="0" y="0"/>
                    </a:cxn>
                    <a:cxn ang="0">
                      <a:pos x="3" y="3"/>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3" y="0"/>
                    </a:cxn>
                    <a:cxn ang="0">
                      <a:pos x="3" y="0"/>
                    </a:cxn>
                    <a:cxn ang="0">
                      <a:pos x="6" y="0"/>
                    </a:cxn>
                  </a:cxnLst>
                  <a:rect l="0" t="0" r="r" b="b"/>
                  <a:pathLst>
                    <a:path w="6" h="3">
                      <a:moveTo>
                        <a:pt x="6" y="0"/>
                      </a:moveTo>
                      <a:lnTo>
                        <a:pt x="3" y="0"/>
                      </a:lnTo>
                      <a:lnTo>
                        <a:pt x="0" y="0"/>
                      </a:lnTo>
                      <a:lnTo>
                        <a:pt x="3" y="3"/>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3" y="0"/>
                      </a:lnTo>
                      <a:lnTo>
                        <a:pt x="3" y="0"/>
                      </a:lnTo>
                      <a:lnTo>
                        <a:pt x="6"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94" name="Freeform 348"/>
                <p:cNvSpPr>
                  <a:spLocks/>
                </p:cNvSpPr>
                <p:nvPr/>
              </p:nvSpPr>
              <p:spPr bwMode="auto">
                <a:xfrm>
                  <a:off x="5035" y="2481"/>
                  <a:ext cx="6" cy="4"/>
                </a:xfrm>
                <a:custGeom>
                  <a:avLst/>
                  <a:gdLst/>
                  <a:ahLst/>
                  <a:cxnLst>
                    <a:cxn ang="0">
                      <a:pos x="6" y="0"/>
                    </a:cxn>
                    <a:cxn ang="0">
                      <a:pos x="6" y="0"/>
                    </a:cxn>
                    <a:cxn ang="0">
                      <a:pos x="0" y="4"/>
                    </a:cxn>
                    <a:cxn ang="0">
                      <a:pos x="3" y="4"/>
                    </a:cxn>
                    <a:cxn ang="0">
                      <a:pos x="6" y="4"/>
                    </a:cxn>
                    <a:cxn ang="0">
                      <a:pos x="6" y="0"/>
                    </a:cxn>
                    <a:cxn ang="0">
                      <a:pos x="6" y="4"/>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Lst>
                  <a:rect l="0" t="0" r="r" b="b"/>
                  <a:pathLst>
                    <a:path w="6" h="4">
                      <a:moveTo>
                        <a:pt x="6" y="0"/>
                      </a:moveTo>
                      <a:lnTo>
                        <a:pt x="6" y="0"/>
                      </a:lnTo>
                      <a:lnTo>
                        <a:pt x="0" y="4"/>
                      </a:lnTo>
                      <a:lnTo>
                        <a:pt x="3" y="4"/>
                      </a:lnTo>
                      <a:lnTo>
                        <a:pt x="6" y="4"/>
                      </a:lnTo>
                      <a:lnTo>
                        <a:pt x="6" y="0"/>
                      </a:lnTo>
                      <a:lnTo>
                        <a:pt x="6" y="4"/>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95" name="Freeform 349"/>
                <p:cNvSpPr>
                  <a:spLocks/>
                </p:cNvSpPr>
                <p:nvPr/>
              </p:nvSpPr>
              <p:spPr bwMode="auto">
                <a:xfrm>
                  <a:off x="5038" y="2478"/>
                  <a:ext cx="6" cy="3"/>
                </a:xfrm>
                <a:custGeom>
                  <a:avLst/>
                  <a:gdLst/>
                  <a:ahLst/>
                  <a:cxnLst>
                    <a:cxn ang="0">
                      <a:pos x="6" y="0"/>
                    </a:cxn>
                    <a:cxn ang="0">
                      <a:pos x="3" y="0"/>
                    </a:cxn>
                    <a:cxn ang="0">
                      <a:pos x="0" y="3"/>
                    </a:cxn>
                    <a:cxn ang="0">
                      <a:pos x="3" y="3"/>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6" y="0"/>
                    </a:cxn>
                    <a:cxn ang="0">
                      <a:pos x="3" y="0"/>
                    </a:cxn>
                    <a:cxn ang="0">
                      <a:pos x="3" y="0"/>
                    </a:cxn>
                    <a:cxn ang="0">
                      <a:pos x="3" y="0"/>
                    </a:cxn>
                    <a:cxn ang="0">
                      <a:pos x="3" y="0"/>
                    </a:cxn>
                    <a:cxn ang="0">
                      <a:pos x="3" y="0"/>
                    </a:cxn>
                    <a:cxn ang="0">
                      <a:pos x="6" y="0"/>
                    </a:cxn>
                  </a:cxnLst>
                  <a:rect l="0" t="0" r="r" b="b"/>
                  <a:pathLst>
                    <a:path w="6" h="3">
                      <a:moveTo>
                        <a:pt x="6" y="0"/>
                      </a:moveTo>
                      <a:lnTo>
                        <a:pt x="3" y="0"/>
                      </a:lnTo>
                      <a:lnTo>
                        <a:pt x="0" y="3"/>
                      </a:lnTo>
                      <a:lnTo>
                        <a:pt x="3" y="3"/>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3" y="0"/>
                      </a:lnTo>
                      <a:lnTo>
                        <a:pt x="3" y="0"/>
                      </a:lnTo>
                      <a:lnTo>
                        <a:pt x="3" y="0"/>
                      </a:lnTo>
                      <a:lnTo>
                        <a:pt x="3" y="0"/>
                      </a:lnTo>
                      <a:lnTo>
                        <a:pt x="3" y="0"/>
                      </a:lnTo>
                      <a:lnTo>
                        <a:pt x="6"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96" name="Freeform 350"/>
                <p:cNvSpPr>
                  <a:spLocks/>
                </p:cNvSpPr>
                <p:nvPr/>
              </p:nvSpPr>
              <p:spPr bwMode="auto">
                <a:xfrm>
                  <a:off x="5041" y="2475"/>
                  <a:ext cx="3" cy="3"/>
                </a:xfrm>
                <a:custGeom>
                  <a:avLst/>
                  <a:gdLst/>
                  <a:ahLst/>
                  <a:cxnLst>
                    <a:cxn ang="0">
                      <a:pos x="3" y="0"/>
                    </a:cxn>
                    <a:cxn ang="0">
                      <a:pos x="3"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3" h="3">
                      <a:moveTo>
                        <a:pt x="3" y="0"/>
                      </a:moveTo>
                      <a:lnTo>
                        <a:pt x="3"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97" name="Freeform 351"/>
                <p:cNvSpPr>
                  <a:spLocks/>
                </p:cNvSpPr>
                <p:nvPr/>
              </p:nvSpPr>
              <p:spPr bwMode="auto">
                <a:xfrm>
                  <a:off x="5044" y="2469"/>
                  <a:ext cx="3" cy="6"/>
                </a:xfrm>
                <a:custGeom>
                  <a:avLst/>
                  <a:gdLst/>
                  <a:ahLst/>
                  <a:cxnLst>
                    <a:cxn ang="0">
                      <a:pos x="3" y="3"/>
                    </a:cxn>
                    <a:cxn ang="0">
                      <a:pos x="0" y="3"/>
                    </a:cxn>
                    <a:cxn ang="0">
                      <a:pos x="0" y="6"/>
                    </a:cxn>
                    <a:cxn ang="0">
                      <a:pos x="0" y="6"/>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0" y="0"/>
                    </a:cxn>
                    <a:cxn ang="0">
                      <a:pos x="0" y="3"/>
                    </a:cxn>
                    <a:cxn ang="0">
                      <a:pos x="0" y="3"/>
                    </a:cxn>
                    <a:cxn ang="0">
                      <a:pos x="0" y="3"/>
                    </a:cxn>
                    <a:cxn ang="0">
                      <a:pos x="0" y="3"/>
                    </a:cxn>
                    <a:cxn ang="0">
                      <a:pos x="0" y="3"/>
                    </a:cxn>
                    <a:cxn ang="0">
                      <a:pos x="0" y="3"/>
                    </a:cxn>
                    <a:cxn ang="0">
                      <a:pos x="3" y="3"/>
                    </a:cxn>
                  </a:cxnLst>
                  <a:rect l="0" t="0" r="r" b="b"/>
                  <a:pathLst>
                    <a:path w="3" h="6">
                      <a:moveTo>
                        <a:pt x="3" y="3"/>
                      </a:moveTo>
                      <a:lnTo>
                        <a:pt x="0" y="3"/>
                      </a:lnTo>
                      <a:lnTo>
                        <a:pt x="0" y="6"/>
                      </a:lnTo>
                      <a:lnTo>
                        <a:pt x="0" y="6"/>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0" y="0"/>
                      </a:lnTo>
                      <a:lnTo>
                        <a:pt x="0" y="3"/>
                      </a:lnTo>
                      <a:lnTo>
                        <a:pt x="0" y="3"/>
                      </a:lnTo>
                      <a:lnTo>
                        <a:pt x="0" y="3"/>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98" name="Freeform 352"/>
                <p:cNvSpPr>
                  <a:spLocks/>
                </p:cNvSpPr>
                <p:nvPr/>
              </p:nvSpPr>
              <p:spPr bwMode="auto">
                <a:xfrm>
                  <a:off x="5044" y="2466"/>
                  <a:ext cx="3" cy="6"/>
                </a:xfrm>
                <a:custGeom>
                  <a:avLst/>
                  <a:gdLst/>
                  <a:ahLst/>
                  <a:cxnLst>
                    <a:cxn ang="0">
                      <a:pos x="3" y="3"/>
                    </a:cxn>
                    <a:cxn ang="0">
                      <a:pos x="0" y="3"/>
                    </a:cxn>
                    <a:cxn ang="0">
                      <a:pos x="0" y="6"/>
                    </a:cxn>
                    <a:cxn ang="0">
                      <a:pos x="3" y="6"/>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3"/>
                    </a:cxn>
                    <a:cxn ang="0">
                      <a:pos x="0" y="3"/>
                    </a:cxn>
                    <a:cxn ang="0">
                      <a:pos x="3" y="3"/>
                    </a:cxn>
                  </a:cxnLst>
                  <a:rect l="0" t="0" r="r" b="b"/>
                  <a:pathLst>
                    <a:path w="3" h="6">
                      <a:moveTo>
                        <a:pt x="3" y="3"/>
                      </a:moveTo>
                      <a:lnTo>
                        <a:pt x="0" y="3"/>
                      </a:lnTo>
                      <a:lnTo>
                        <a:pt x="0" y="6"/>
                      </a:lnTo>
                      <a:lnTo>
                        <a:pt x="3" y="6"/>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599" name="Freeform 353"/>
                <p:cNvSpPr>
                  <a:spLocks/>
                </p:cNvSpPr>
                <p:nvPr/>
              </p:nvSpPr>
              <p:spPr bwMode="auto">
                <a:xfrm>
                  <a:off x="5044" y="2462"/>
                  <a:ext cx="6" cy="7"/>
                </a:xfrm>
                <a:custGeom>
                  <a:avLst/>
                  <a:gdLst/>
                  <a:ahLst/>
                  <a:cxnLst>
                    <a:cxn ang="0">
                      <a:pos x="6" y="4"/>
                    </a:cxn>
                    <a:cxn ang="0">
                      <a:pos x="3" y="0"/>
                    </a:cxn>
                    <a:cxn ang="0">
                      <a:pos x="0" y="7"/>
                    </a:cxn>
                    <a:cxn ang="0">
                      <a:pos x="3" y="7"/>
                    </a:cxn>
                    <a:cxn ang="0">
                      <a:pos x="6" y="4"/>
                    </a:cxn>
                    <a:cxn ang="0">
                      <a:pos x="6" y="4"/>
                    </a:cxn>
                    <a:cxn ang="0">
                      <a:pos x="6" y="4"/>
                    </a:cxn>
                    <a:cxn ang="0">
                      <a:pos x="6" y="0"/>
                    </a:cxn>
                    <a:cxn ang="0">
                      <a:pos x="6" y="0"/>
                    </a:cxn>
                    <a:cxn ang="0">
                      <a:pos x="6" y="0"/>
                    </a:cxn>
                    <a:cxn ang="0">
                      <a:pos x="6"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6" y="4"/>
                    </a:cxn>
                  </a:cxnLst>
                  <a:rect l="0" t="0" r="r" b="b"/>
                  <a:pathLst>
                    <a:path w="6" h="7">
                      <a:moveTo>
                        <a:pt x="6" y="4"/>
                      </a:moveTo>
                      <a:lnTo>
                        <a:pt x="3" y="0"/>
                      </a:lnTo>
                      <a:lnTo>
                        <a:pt x="0" y="7"/>
                      </a:lnTo>
                      <a:lnTo>
                        <a:pt x="3" y="7"/>
                      </a:lnTo>
                      <a:lnTo>
                        <a:pt x="6" y="4"/>
                      </a:lnTo>
                      <a:lnTo>
                        <a:pt x="6" y="4"/>
                      </a:lnTo>
                      <a:lnTo>
                        <a:pt x="6" y="4"/>
                      </a:lnTo>
                      <a:lnTo>
                        <a:pt x="6" y="0"/>
                      </a:lnTo>
                      <a:lnTo>
                        <a:pt x="6" y="0"/>
                      </a:lnTo>
                      <a:lnTo>
                        <a:pt x="6" y="0"/>
                      </a:lnTo>
                      <a:lnTo>
                        <a:pt x="6"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6"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00" name="Freeform 354"/>
                <p:cNvSpPr>
                  <a:spLocks/>
                </p:cNvSpPr>
                <p:nvPr/>
              </p:nvSpPr>
              <p:spPr bwMode="auto">
                <a:xfrm>
                  <a:off x="5047" y="2459"/>
                  <a:ext cx="3" cy="7"/>
                </a:xfrm>
                <a:custGeom>
                  <a:avLst/>
                  <a:gdLst/>
                  <a:ahLst/>
                  <a:cxnLst>
                    <a:cxn ang="0">
                      <a:pos x="3" y="0"/>
                    </a:cxn>
                    <a:cxn ang="0">
                      <a:pos x="0" y="0"/>
                    </a:cxn>
                    <a:cxn ang="0">
                      <a:pos x="0" y="3"/>
                    </a:cxn>
                    <a:cxn ang="0">
                      <a:pos x="3" y="7"/>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7">
                      <a:moveTo>
                        <a:pt x="3" y="0"/>
                      </a:moveTo>
                      <a:lnTo>
                        <a:pt x="0" y="0"/>
                      </a:lnTo>
                      <a:lnTo>
                        <a:pt x="0" y="3"/>
                      </a:lnTo>
                      <a:lnTo>
                        <a:pt x="3" y="7"/>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01" name="Freeform 355"/>
                <p:cNvSpPr>
                  <a:spLocks/>
                </p:cNvSpPr>
                <p:nvPr/>
              </p:nvSpPr>
              <p:spPr bwMode="auto">
                <a:xfrm>
                  <a:off x="5047" y="2456"/>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02" name="Freeform 356"/>
                <p:cNvSpPr>
                  <a:spLocks/>
                </p:cNvSpPr>
                <p:nvPr/>
              </p:nvSpPr>
              <p:spPr bwMode="auto">
                <a:xfrm>
                  <a:off x="5047" y="2453"/>
                  <a:ext cx="3" cy="3"/>
                </a:xfrm>
                <a:custGeom>
                  <a:avLst/>
                  <a:gdLst/>
                  <a:ahLst/>
                  <a:cxnLst>
                    <a:cxn ang="0">
                      <a:pos x="0" y="0"/>
                    </a:cxn>
                    <a:cxn ang="0">
                      <a:pos x="0" y="0"/>
                    </a:cxn>
                    <a:cxn ang="0">
                      <a:pos x="0" y="3"/>
                    </a:cxn>
                    <a:cxn ang="0">
                      <a:pos x="3" y="3"/>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3" y="0"/>
                      </a:lnTo>
                      <a:lnTo>
                        <a:pt x="0"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03" name="Freeform 357"/>
                <p:cNvSpPr>
                  <a:spLocks/>
                </p:cNvSpPr>
                <p:nvPr/>
              </p:nvSpPr>
              <p:spPr bwMode="auto">
                <a:xfrm>
                  <a:off x="5047" y="2450"/>
                  <a:ext cx="3" cy="3"/>
                </a:xfrm>
                <a:custGeom>
                  <a:avLst/>
                  <a:gdLst/>
                  <a:ahLst/>
                  <a:cxnLst>
                    <a:cxn ang="0">
                      <a:pos x="0" y="0"/>
                    </a:cxn>
                    <a:cxn ang="0">
                      <a:pos x="0" y="0"/>
                    </a:cxn>
                    <a:cxn ang="0">
                      <a:pos x="0" y="3"/>
                    </a:cxn>
                    <a:cxn ang="0">
                      <a:pos x="3" y="3"/>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Lst>
                  <a:rect l="0" t="0" r="r" b="b"/>
                  <a:pathLst>
                    <a:path w="3" h="3">
                      <a:moveTo>
                        <a:pt x="0" y="0"/>
                      </a:moveTo>
                      <a:lnTo>
                        <a:pt x="0" y="0"/>
                      </a:lnTo>
                      <a:lnTo>
                        <a:pt x="0" y="3"/>
                      </a:lnTo>
                      <a:lnTo>
                        <a:pt x="3" y="3"/>
                      </a:lnTo>
                      <a:lnTo>
                        <a:pt x="3" y="0"/>
                      </a:lnTo>
                      <a:lnTo>
                        <a:pt x="0"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04" name="Freeform 358"/>
                <p:cNvSpPr>
                  <a:spLocks/>
                </p:cNvSpPr>
                <p:nvPr/>
              </p:nvSpPr>
              <p:spPr bwMode="auto">
                <a:xfrm>
                  <a:off x="5047" y="2447"/>
                  <a:ext cx="6" cy="3"/>
                </a:xfrm>
                <a:custGeom>
                  <a:avLst/>
                  <a:gdLst/>
                  <a:ahLst/>
                  <a:cxnLst>
                    <a:cxn ang="0">
                      <a:pos x="3" y="0"/>
                    </a:cxn>
                    <a:cxn ang="0">
                      <a:pos x="3" y="0"/>
                    </a:cxn>
                    <a:cxn ang="0">
                      <a:pos x="0" y="3"/>
                    </a:cxn>
                    <a:cxn ang="0">
                      <a:pos x="3" y="3"/>
                    </a:cxn>
                    <a:cxn ang="0">
                      <a:pos x="6" y="0"/>
                    </a:cxn>
                    <a:cxn ang="0">
                      <a:pos x="3" y="0"/>
                    </a:cxn>
                    <a:cxn ang="0">
                      <a:pos x="6" y="0"/>
                    </a:cxn>
                    <a:cxn ang="0">
                      <a:pos x="6" y="0"/>
                    </a:cxn>
                    <a:cxn ang="0">
                      <a:pos x="6" y="0"/>
                    </a:cxn>
                    <a:cxn ang="0">
                      <a:pos x="6" y="0"/>
                    </a:cxn>
                    <a:cxn ang="0">
                      <a:pos x="6" y="0"/>
                    </a:cxn>
                    <a:cxn ang="0">
                      <a:pos x="6" y="0"/>
                    </a:cxn>
                    <a:cxn ang="0">
                      <a:pos x="6"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6" h="3">
                      <a:moveTo>
                        <a:pt x="3" y="0"/>
                      </a:moveTo>
                      <a:lnTo>
                        <a:pt x="3" y="0"/>
                      </a:lnTo>
                      <a:lnTo>
                        <a:pt x="0" y="3"/>
                      </a:lnTo>
                      <a:lnTo>
                        <a:pt x="3" y="3"/>
                      </a:lnTo>
                      <a:lnTo>
                        <a:pt x="6" y="0"/>
                      </a:lnTo>
                      <a:lnTo>
                        <a:pt x="3" y="0"/>
                      </a:lnTo>
                      <a:lnTo>
                        <a:pt x="6" y="0"/>
                      </a:lnTo>
                      <a:lnTo>
                        <a:pt x="6" y="0"/>
                      </a:lnTo>
                      <a:lnTo>
                        <a:pt x="6" y="0"/>
                      </a:lnTo>
                      <a:lnTo>
                        <a:pt x="6" y="0"/>
                      </a:lnTo>
                      <a:lnTo>
                        <a:pt x="6" y="0"/>
                      </a:lnTo>
                      <a:lnTo>
                        <a:pt x="6" y="0"/>
                      </a:lnTo>
                      <a:lnTo>
                        <a:pt x="6" y="0"/>
                      </a:lnTo>
                      <a:lnTo>
                        <a:pt x="3" y="0"/>
                      </a:lnTo>
                      <a:lnTo>
                        <a:pt x="3" y="0"/>
                      </a:lnTo>
                      <a:lnTo>
                        <a:pt x="3" y="0"/>
                      </a:lnTo>
                      <a:lnTo>
                        <a:pt x="3" y="0"/>
                      </a:lnTo>
                      <a:lnTo>
                        <a:pt x="3" y="0"/>
                      </a:lnTo>
                      <a:lnTo>
                        <a:pt x="3" y="0"/>
                      </a:lnTo>
                      <a:lnTo>
                        <a:pt x="3" y="0"/>
                      </a:lnTo>
                      <a:lnTo>
                        <a:pt x="3" y="0"/>
                      </a:lnTo>
                      <a:lnTo>
                        <a:pt x="3"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05" name="Freeform 359"/>
                <p:cNvSpPr>
                  <a:spLocks/>
                </p:cNvSpPr>
                <p:nvPr/>
              </p:nvSpPr>
              <p:spPr bwMode="auto">
                <a:xfrm>
                  <a:off x="5050" y="2444"/>
                  <a:ext cx="3" cy="6"/>
                </a:xfrm>
                <a:custGeom>
                  <a:avLst/>
                  <a:gdLst/>
                  <a:ahLst/>
                  <a:cxnLst>
                    <a:cxn ang="0">
                      <a:pos x="3" y="0"/>
                    </a:cxn>
                    <a:cxn ang="0">
                      <a:pos x="3" y="0"/>
                    </a:cxn>
                    <a:cxn ang="0">
                      <a:pos x="0" y="3"/>
                    </a:cxn>
                    <a:cxn ang="0">
                      <a:pos x="3" y="6"/>
                    </a:cxn>
                    <a:cxn ang="0">
                      <a:pos x="3" y="3"/>
                    </a:cxn>
                    <a:cxn ang="0">
                      <a:pos x="3" y="0"/>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3" h="6">
                      <a:moveTo>
                        <a:pt x="3" y="0"/>
                      </a:moveTo>
                      <a:lnTo>
                        <a:pt x="3" y="0"/>
                      </a:lnTo>
                      <a:lnTo>
                        <a:pt x="0" y="3"/>
                      </a:lnTo>
                      <a:lnTo>
                        <a:pt x="3" y="6"/>
                      </a:lnTo>
                      <a:lnTo>
                        <a:pt x="3" y="3"/>
                      </a:lnTo>
                      <a:lnTo>
                        <a:pt x="3" y="0"/>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06" name="Freeform 360"/>
                <p:cNvSpPr>
                  <a:spLocks/>
                </p:cNvSpPr>
                <p:nvPr/>
              </p:nvSpPr>
              <p:spPr bwMode="auto">
                <a:xfrm>
                  <a:off x="5053" y="2440"/>
                  <a:ext cx="2" cy="7"/>
                </a:xfrm>
                <a:custGeom>
                  <a:avLst/>
                  <a:gdLst/>
                  <a:ahLst/>
                  <a:cxnLst>
                    <a:cxn ang="0">
                      <a:pos x="2" y="4"/>
                    </a:cxn>
                    <a:cxn ang="0">
                      <a:pos x="0" y="4"/>
                    </a:cxn>
                    <a:cxn ang="0">
                      <a:pos x="0" y="4"/>
                    </a:cxn>
                    <a:cxn ang="0">
                      <a:pos x="0" y="7"/>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0"/>
                    </a:cxn>
                    <a:cxn ang="0">
                      <a:pos x="2" y="0"/>
                    </a:cxn>
                    <a:cxn ang="0">
                      <a:pos x="2" y="0"/>
                    </a:cxn>
                    <a:cxn ang="0">
                      <a:pos x="2" y="0"/>
                    </a:cxn>
                    <a:cxn ang="0">
                      <a:pos x="2" y="4"/>
                    </a:cxn>
                    <a:cxn ang="0">
                      <a:pos x="0" y="4"/>
                    </a:cxn>
                    <a:cxn ang="0">
                      <a:pos x="2" y="4"/>
                    </a:cxn>
                  </a:cxnLst>
                  <a:rect l="0" t="0" r="r" b="b"/>
                  <a:pathLst>
                    <a:path w="2" h="7">
                      <a:moveTo>
                        <a:pt x="2" y="4"/>
                      </a:moveTo>
                      <a:lnTo>
                        <a:pt x="0" y="4"/>
                      </a:lnTo>
                      <a:lnTo>
                        <a:pt x="0" y="4"/>
                      </a:lnTo>
                      <a:lnTo>
                        <a:pt x="0" y="7"/>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0"/>
                      </a:lnTo>
                      <a:lnTo>
                        <a:pt x="2" y="0"/>
                      </a:lnTo>
                      <a:lnTo>
                        <a:pt x="2" y="0"/>
                      </a:lnTo>
                      <a:lnTo>
                        <a:pt x="2" y="0"/>
                      </a:lnTo>
                      <a:lnTo>
                        <a:pt x="2" y="4"/>
                      </a:lnTo>
                      <a:lnTo>
                        <a:pt x="0" y="4"/>
                      </a:lnTo>
                      <a:lnTo>
                        <a:pt x="2"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07" name="Freeform 361"/>
                <p:cNvSpPr>
                  <a:spLocks/>
                </p:cNvSpPr>
                <p:nvPr/>
              </p:nvSpPr>
              <p:spPr bwMode="auto">
                <a:xfrm>
                  <a:off x="5053" y="2440"/>
                  <a:ext cx="5" cy="4"/>
                </a:xfrm>
                <a:custGeom>
                  <a:avLst/>
                  <a:gdLst/>
                  <a:ahLst/>
                  <a:cxnLst>
                    <a:cxn ang="0">
                      <a:pos x="5" y="4"/>
                    </a:cxn>
                    <a:cxn ang="0">
                      <a:pos x="2" y="0"/>
                    </a:cxn>
                    <a:cxn ang="0">
                      <a:pos x="0" y="4"/>
                    </a:cxn>
                    <a:cxn ang="0">
                      <a:pos x="2" y="4"/>
                    </a:cxn>
                    <a:cxn ang="0">
                      <a:pos x="2" y="4"/>
                    </a:cxn>
                    <a:cxn ang="0">
                      <a:pos x="5" y="4"/>
                    </a:cxn>
                    <a:cxn ang="0">
                      <a:pos x="2" y="4"/>
                    </a:cxn>
                    <a:cxn ang="0">
                      <a:pos x="2" y="4"/>
                    </a:cxn>
                    <a:cxn ang="0">
                      <a:pos x="5" y="4"/>
                    </a:cxn>
                    <a:cxn ang="0">
                      <a:pos x="5" y="4"/>
                    </a:cxn>
                    <a:cxn ang="0">
                      <a:pos x="5" y="4"/>
                    </a:cxn>
                    <a:cxn ang="0">
                      <a:pos x="5"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5" y="4"/>
                    </a:cxn>
                  </a:cxnLst>
                  <a:rect l="0" t="0" r="r" b="b"/>
                  <a:pathLst>
                    <a:path w="5" h="4">
                      <a:moveTo>
                        <a:pt x="5" y="4"/>
                      </a:moveTo>
                      <a:lnTo>
                        <a:pt x="2" y="0"/>
                      </a:lnTo>
                      <a:lnTo>
                        <a:pt x="0" y="4"/>
                      </a:lnTo>
                      <a:lnTo>
                        <a:pt x="2" y="4"/>
                      </a:lnTo>
                      <a:lnTo>
                        <a:pt x="2" y="4"/>
                      </a:lnTo>
                      <a:lnTo>
                        <a:pt x="5" y="4"/>
                      </a:lnTo>
                      <a:lnTo>
                        <a:pt x="2" y="4"/>
                      </a:lnTo>
                      <a:lnTo>
                        <a:pt x="2" y="4"/>
                      </a:lnTo>
                      <a:lnTo>
                        <a:pt x="5" y="4"/>
                      </a:lnTo>
                      <a:lnTo>
                        <a:pt x="5" y="4"/>
                      </a:lnTo>
                      <a:lnTo>
                        <a:pt x="5" y="4"/>
                      </a:lnTo>
                      <a:lnTo>
                        <a:pt x="5" y="0"/>
                      </a:lnTo>
                      <a:lnTo>
                        <a:pt x="2" y="0"/>
                      </a:lnTo>
                      <a:lnTo>
                        <a:pt x="2" y="0"/>
                      </a:lnTo>
                      <a:lnTo>
                        <a:pt x="2" y="0"/>
                      </a:lnTo>
                      <a:lnTo>
                        <a:pt x="2" y="0"/>
                      </a:lnTo>
                      <a:lnTo>
                        <a:pt x="2" y="0"/>
                      </a:lnTo>
                      <a:lnTo>
                        <a:pt x="2" y="0"/>
                      </a:lnTo>
                      <a:lnTo>
                        <a:pt x="2" y="0"/>
                      </a:lnTo>
                      <a:lnTo>
                        <a:pt x="2" y="0"/>
                      </a:lnTo>
                      <a:lnTo>
                        <a:pt x="2" y="0"/>
                      </a:lnTo>
                      <a:lnTo>
                        <a:pt x="2" y="0"/>
                      </a:lnTo>
                      <a:lnTo>
                        <a:pt x="2" y="0"/>
                      </a:lnTo>
                      <a:lnTo>
                        <a:pt x="5"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08" name="Freeform 362"/>
                <p:cNvSpPr>
                  <a:spLocks/>
                </p:cNvSpPr>
                <p:nvPr/>
              </p:nvSpPr>
              <p:spPr bwMode="auto">
                <a:xfrm>
                  <a:off x="5055" y="2440"/>
                  <a:ext cx="3" cy="4"/>
                </a:xfrm>
                <a:custGeom>
                  <a:avLst/>
                  <a:gdLst/>
                  <a:ahLst/>
                  <a:cxnLst>
                    <a:cxn ang="0">
                      <a:pos x="3" y="0"/>
                    </a:cxn>
                    <a:cxn ang="0">
                      <a:pos x="0" y="0"/>
                    </a:cxn>
                    <a:cxn ang="0">
                      <a:pos x="0" y="0"/>
                    </a:cxn>
                    <a:cxn ang="0">
                      <a:pos x="3" y="4"/>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4">
                      <a:moveTo>
                        <a:pt x="3" y="0"/>
                      </a:moveTo>
                      <a:lnTo>
                        <a:pt x="0" y="0"/>
                      </a:lnTo>
                      <a:lnTo>
                        <a:pt x="0" y="0"/>
                      </a:lnTo>
                      <a:lnTo>
                        <a:pt x="3" y="4"/>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09" name="Rectangle 363"/>
                <p:cNvSpPr>
                  <a:spLocks noChangeArrowheads="1"/>
                </p:cNvSpPr>
                <p:nvPr/>
              </p:nvSpPr>
              <p:spPr bwMode="auto">
                <a:xfrm>
                  <a:off x="5055" y="2440"/>
                  <a:ext cx="3" cy="1"/>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10" name="Freeform 364"/>
                <p:cNvSpPr>
                  <a:spLocks/>
                </p:cNvSpPr>
                <p:nvPr/>
              </p:nvSpPr>
              <p:spPr bwMode="auto">
                <a:xfrm>
                  <a:off x="5029" y="2434"/>
                  <a:ext cx="15" cy="41"/>
                </a:xfrm>
                <a:custGeom>
                  <a:avLst/>
                  <a:gdLst/>
                  <a:ahLst/>
                  <a:cxnLst>
                    <a:cxn ang="0">
                      <a:pos x="15" y="41"/>
                    </a:cxn>
                    <a:cxn ang="0">
                      <a:pos x="15" y="41"/>
                    </a:cxn>
                    <a:cxn ang="0">
                      <a:pos x="12" y="38"/>
                    </a:cxn>
                    <a:cxn ang="0">
                      <a:pos x="9" y="32"/>
                    </a:cxn>
                    <a:cxn ang="0">
                      <a:pos x="9" y="28"/>
                    </a:cxn>
                    <a:cxn ang="0">
                      <a:pos x="9" y="25"/>
                    </a:cxn>
                    <a:cxn ang="0">
                      <a:pos x="9" y="22"/>
                    </a:cxn>
                    <a:cxn ang="0">
                      <a:pos x="9" y="19"/>
                    </a:cxn>
                    <a:cxn ang="0">
                      <a:pos x="9" y="13"/>
                    </a:cxn>
                    <a:cxn ang="0">
                      <a:pos x="6" y="10"/>
                    </a:cxn>
                    <a:cxn ang="0">
                      <a:pos x="3" y="6"/>
                    </a:cxn>
                    <a:cxn ang="0">
                      <a:pos x="3" y="3"/>
                    </a:cxn>
                    <a:cxn ang="0">
                      <a:pos x="0" y="3"/>
                    </a:cxn>
                    <a:cxn ang="0">
                      <a:pos x="0" y="0"/>
                    </a:cxn>
                    <a:cxn ang="0">
                      <a:pos x="0" y="0"/>
                    </a:cxn>
                  </a:cxnLst>
                  <a:rect l="0" t="0" r="r" b="b"/>
                  <a:pathLst>
                    <a:path w="15" h="41">
                      <a:moveTo>
                        <a:pt x="15" y="41"/>
                      </a:moveTo>
                      <a:lnTo>
                        <a:pt x="15" y="41"/>
                      </a:lnTo>
                      <a:lnTo>
                        <a:pt x="12" y="38"/>
                      </a:lnTo>
                      <a:lnTo>
                        <a:pt x="9" y="32"/>
                      </a:lnTo>
                      <a:lnTo>
                        <a:pt x="9" y="28"/>
                      </a:lnTo>
                      <a:lnTo>
                        <a:pt x="9" y="25"/>
                      </a:lnTo>
                      <a:lnTo>
                        <a:pt x="9" y="22"/>
                      </a:lnTo>
                      <a:lnTo>
                        <a:pt x="9" y="19"/>
                      </a:lnTo>
                      <a:lnTo>
                        <a:pt x="9" y="13"/>
                      </a:lnTo>
                      <a:lnTo>
                        <a:pt x="6" y="10"/>
                      </a:lnTo>
                      <a:lnTo>
                        <a:pt x="3" y="6"/>
                      </a:lnTo>
                      <a:lnTo>
                        <a:pt x="3" y="3"/>
                      </a:lnTo>
                      <a:lnTo>
                        <a:pt x="0" y="3"/>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11" name="Freeform 365"/>
                <p:cNvSpPr>
                  <a:spLocks/>
                </p:cNvSpPr>
                <p:nvPr/>
              </p:nvSpPr>
              <p:spPr bwMode="auto">
                <a:xfrm>
                  <a:off x="5029" y="2491"/>
                  <a:ext cx="3" cy="3"/>
                </a:xfrm>
                <a:custGeom>
                  <a:avLst/>
                  <a:gdLst/>
                  <a:ahLst/>
                  <a:cxnLst>
                    <a:cxn ang="0">
                      <a:pos x="0" y="3"/>
                    </a:cxn>
                    <a:cxn ang="0">
                      <a:pos x="0" y="3"/>
                    </a:cxn>
                    <a:cxn ang="0">
                      <a:pos x="0" y="3"/>
                    </a:cxn>
                    <a:cxn ang="0">
                      <a:pos x="3" y="0"/>
                    </a:cxn>
                    <a:cxn ang="0">
                      <a:pos x="3" y="0"/>
                    </a:cxn>
                    <a:cxn ang="0">
                      <a:pos x="0" y="3"/>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Lst>
                  <a:rect l="0" t="0" r="r" b="b"/>
                  <a:pathLst>
                    <a:path w="3" h="3">
                      <a:moveTo>
                        <a:pt x="0" y="3"/>
                      </a:moveTo>
                      <a:lnTo>
                        <a:pt x="0" y="3"/>
                      </a:lnTo>
                      <a:lnTo>
                        <a:pt x="0" y="3"/>
                      </a:lnTo>
                      <a:lnTo>
                        <a:pt x="3" y="0"/>
                      </a:lnTo>
                      <a:lnTo>
                        <a:pt x="3" y="0"/>
                      </a:lnTo>
                      <a:lnTo>
                        <a:pt x="0" y="3"/>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12" name="Freeform 366"/>
                <p:cNvSpPr>
                  <a:spLocks/>
                </p:cNvSpPr>
                <p:nvPr/>
              </p:nvSpPr>
              <p:spPr bwMode="auto">
                <a:xfrm>
                  <a:off x="5026" y="2488"/>
                  <a:ext cx="6" cy="6"/>
                </a:xfrm>
                <a:custGeom>
                  <a:avLst/>
                  <a:gdLst/>
                  <a:ahLst/>
                  <a:cxnLst>
                    <a:cxn ang="0">
                      <a:pos x="3" y="0"/>
                    </a:cxn>
                    <a:cxn ang="0">
                      <a:pos x="0" y="0"/>
                    </a:cxn>
                    <a:cxn ang="0">
                      <a:pos x="3" y="6"/>
                    </a:cxn>
                    <a:cxn ang="0">
                      <a:pos x="6" y="3"/>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6" h="6">
                      <a:moveTo>
                        <a:pt x="3" y="0"/>
                      </a:moveTo>
                      <a:lnTo>
                        <a:pt x="0" y="0"/>
                      </a:lnTo>
                      <a:lnTo>
                        <a:pt x="3" y="6"/>
                      </a:lnTo>
                      <a:lnTo>
                        <a:pt x="6" y="3"/>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13" name="Freeform 367"/>
                <p:cNvSpPr>
                  <a:spLocks/>
                </p:cNvSpPr>
                <p:nvPr/>
              </p:nvSpPr>
              <p:spPr bwMode="auto">
                <a:xfrm>
                  <a:off x="5023" y="2481"/>
                  <a:ext cx="6" cy="7"/>
                </a:xfrm>
                <a:custGeom>
                  <a:avLst/>
                  <a:gdLst/>
                  <a:ahLst/>
                  <a:cxnLst>
                    <a:cxn ang="0">
                      <a:pos x="0" y="4"/>
                    </a:cxn>
                    <a:cxn ang="0">
                      <a:pos x="0" y="4"/>
                    </a:cxn>
                    <a:cxn ang="0">
                      <a:pos x="3" y="7"/>
                    </a:cxn>
                    <a:cxn ang="0">
                      <a:pos x="6" y="7"/>
                    </a:cxn>
                    <a:cxn ang="0">
                      <a:pos x="0" y="0"/>
                    </a:cxn>
                    <a:cxn ang="0">
                      <a:pos x="0" y="4"/>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4"/>
                    </a:cxn>
                    <a:cxn ang="0">
                      <a:pos x="0" y="4"/>
                    </a:cxn>
                    <a:cxn ang="0">
                      <a:pos x="0" y="4"/>
                    </a:cxn>
                  </a:cxnLst>
                  <a:rect l="0" t="0" r="r" b="b"/>
                  <a:pathLst>
                    <a:path w="6" h="7">
                      <a:moveTo>
                        <a:pt x="0" y="4"/>
                      </a:moveTo>
                      <a:lnTo>
                        <a:pt x="0" y="4"/>
                      </a:lnTo>
                      <a:lnTo>
                        <a:pt x="3" y="7"/>
                      </a:lnTo>
                      <a:lnTo>
                        <a:pt x="6" y="7"/>
                      </a:lnTo>
                      <a:lnTo>
                        <a:pt x="0" y="0"/>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4"/>
                      </a:lnTo>
                      <a:lnTo>
                        <a:pt x="0" y="4"/>
                      </a:lnTo>
                      <a:lnTo>
                        <a:pt x="0"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14" name="Freeform 368"/>
                <p:cNvSpPr>
                  <a:spLocks/>
                </p:cNvSpPr>
                <p:nvPr/>
              </p:nvSpPr>
              <p:spPr bwMode="auto">
                <a:xfrm>
                  <a:off x="5017" y="2478"/>
                  <a:ext cx="6" cy="7"/>
                </a:xfrm>
                <a:custGeom>
                  <a:avLst/>
                  <a:gdLst/>
                  <a:ahLst/>
                  <a:cxnLst>
                    <a:cxn ang="0">
                      <a:pos x="0" y="0"/>
                    </a:cxn>
                    <a:cxn ang="0">
                      <a:pos x="0" y="0"/>
                    </a:cxn>
                    <a:cxn ang="0">
                      <a:pos x="6" y="7"/>
                    </a:cxn>
                    <a:cxn ang="0">
                      <a:pos x="6" y="3"/>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6" h="7">
                      <a:moveTo>
                        <a:pt x="0" y="0"/>
                      </a:moveTo>
                      <a:lnTo>
                        <a:pt x="0" y="0"/>
                      </a:lnTo>
                      <a:lnTo>
                        <a:pt x="6" y="7"/>
                      </a:lnTo>
                      <a:lnTo>
                        <a:pt x="6" y="3"/>
                      </a:lnTo>
                      <a:lnTo>
                        <a:pt x="3" y="0"/>
                      </a:lnTo>
                      <a:lnTo>
                        <a:pt x="0"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15" name="Freeform 369"/>
                <p:cNvSpPr>
                  <a:spLocks/>
                </p:cNvSpPr>
                <p:nvPr/>
              </p:nvSpPr>
              <p:spPr bwMode="auto">
                <a:xfrm>
                  <a:off x="5015" y="2472"/>
                  <a:ext cx="5" cy="6"/>
                </a:xfrm>
                <a:custGeom>
                  <a:avLst/>
                  <a:gdLst/>
                  <a:ahLst/>
                  <a:cxnLst>
                    <a:cxn ang="0">
                      <a:pos x="0" y="3"/>
                    </a:cxn>
                    <a:cxn ang="0">
                      <a:pos x="0" y="3"/>
                    </a:cxn>
                    <a:cxn ang="0">
                      <a:pos x="2" y="6"/>
                    </a:cxn>
                    <a:cxn ang="0">
                      <a:pos x="5" y="6"/>
                    </a:cxn>
                    <a:cxn ang="0">
                      <a:pos x="2" y="0"/>
                    </a:cxn>
                    <a:cxn ang="0">
                      <a:pos x="0" y="3"/>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3"/>
                    </a:cxn>
                    <a:cxn ang="0">
                      <a:pos x="0" y="3"/>
                    </a:cxn>
                    <a:cxn ang="0">
                      <a:pos x="0" y="3"/>
                    </a:cxn>
                    <a:cxn ang="0">
                      <a:pos x="0" y="3"/>
                    </a:cxn>
                    <a:cxn ang="0">
                      <a:pos x="0" y="3"/>
                    </a:cxn>
                    <a:cxn ang="0">
                      <a:pos x="0" y="3"/>
                    </a:cxn>
                  </a:cxnLst>
                  <a:rect l="0" t="0" r="r" b="b"/>
                  <a:pathLst>
                    <a:path w="5" h="6">
                      <a:moveTo>
                        <a:pt x="0" y="3"/>
                      </a:moveTo>
                      <a:lnTo>
                        <a:pt x="0" y="3"/>
                      </a:lnTo>
                      <a:lnTo>
                        <a:pt x="2" y="6"/>
                      </a:lnTo>
                      <a:lnTo>
                        <a:pt x="5" y="6"/>
                      </a:lnTo>
                      <a:lnTo>
                        <a:pt x="2" y="0"/>
                      </a:lnTo>
                      <a:lnTo>
                        <a:pt x="0" y="3"/>
                      </a:lnTo>
                      <a:lnTo>
                        <a:pt x="2" y="0"/>
                      </a:lnTo>
                      <a:lnTo>
                        <a:pt x="2" y="0"/>
                      </a:lnTo>
                      <a:lnTo>
                        <a:pt x="2" y="0"/>
                      </a:lnTo>
                      <a:lnTo>
                        <a:pt x="2" y="0"/>
                      </a:lnTo>
                      <a:lnTo>
                        <a:pt x="2" y="0"/>
                      </a:lnTo>
                      <a:lnTo>
                        <a:pt x="2" y="0"/>
                      </a:lnTo>
                      <a:lnTo>
                        <a:pt x="2" y="0"/>
                      </a:lnTo>
                      <a:lnTo>
                        <a:pt x="2" y="0"/>
                      </a:lnTo>
                      <a:lnTo>
                        <a:pt x="2" y="0"/>
                      </a:lnTo>
                      <a:lnTo>
                        <a:pt x="0" y="0"/>
                      </a:lnTo>
                      <a:lnTo>
                        <a:pt x="0" y="0"/>
                      </a:lnTo>
                      <a:lnTo>
                        <a:pt x="0" y="3"/>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16" name="Freeform 370"/>
                <p:cNvSpPr>
                  <a:spLocks/>
                </p:cNvSpPr>
                <p:nvPr/>
              </p:nvSpPr>
              <p:spPr bwMode="auto">
                <a:xfrm>
                  <a:off x="5015" y="2469"/>
                  <a:ext cx="2" cy="6"/>
                </a:xfrm>
                <a:custGeom>
                  <a:avLst/>
                  <a:gdLst/>
                  <a:ahLst/>
                  <a:cxnLst>
                    <a:cxn ang="0">
                      <a:pos x="0" y="3"/>
                    </a:cxn>
                    <a:cxn ang="0">
                      <a:pos x="0" y="3"/>
                    </a:cxn>
                    <a:cxn ang="0">
                      <a:pos x="0" y="6"/>
                    </a:cxn>
                    <a:cxn ang="0">
                      <a:pos x="2" y="6"/>
                    </a:cxn>
                    <a:cxn ang="0">
                      <a:pos x="2" y="0"/>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Lst>
                  <a:rect l="0" t="0" r="r" b="b"/>
                  <a:pathLst>
                    <a:path w="2" h="6">
                      <a:moveTo>
                        <a:pt x="0" y="3"/>
                      </a:moveTo>
                      <a:lnTo>
                        <a:pt x="0" y="3"/>
                      </a:lnTo>
                      <a:lnTo>
                        <a:pt x="0" y="6"/>
                      </a:lnTo>
                      <a:lnTo>
                        <a:pt x="2" y="6"/>
                      </a:lnTo>
                      <a:lnTo>
                        <a:pt x="2" y="0"/>
                      </a:lnTo>
                      <a:lnTo>
                        <a:pt x="0" y="3"/>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17" name="Freeform 371"/>
                <p:cNvSpPr>
                  <a:spLocks/>
                </p:cNvSpPr>
                <p:nvPr/>
              </p:nvSpPr>
              <p:spPr bwMode="auto">
                <a:xfrm>
                  <a:off x="5012" y="2466"/>
                  <a:ext cx="5" cy="6"/>
                </a:xfrm>
                <a:custGeom>
                  <a:avLst/>
                  <a:gdLst/>
                  <a:ahLst/>
                  <a:cxnLst>
                    <a:cxn ang="0">
                      <a:pos x="0" y="3"/>
                    </a:cxn>
                    <a:cxn ang="0">
                      <a:pos x="0" y="3"/>
                    </a:cxn>
                    <a:cxn ang="0">
                      <a:pos x="3" y="6"/>
                    </a:cxn>
                    <a:cxn ang="0">
                      <a:pos x="5" y="3"/>
                    </a:cxn>
                    <a:cxn ang="0">
                      <a:pos x="3" y="0"/>
                    </a:cxn>
                    <a:cxn ang="0">
                      <a:pos x="0"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3"/>
                    </a:cxn>
                    <a:cxn ang="0">
                      <a:pos x="0" y="3"/>
                    </a:cxn>
                    <a:cxn ang="0">
                      <a:pos x="0" y="3"/>
                    </a:cxn>
                  </a:cxnLst>
                  <a:rect l="0" t="0" r="r" b="b"/>
                  <a:pathLst>
                    <a:path w="5" h="6">
                      <a:moveTo>
                        <a:pt x="0" y="3"/>
                      </a:moveTo>
                      <a:lnTo>
                        <a:pt x="0" y="3"/>
                      </a:lnTo>
                      <a:lnTo>
                        <a:pt x="3" y="6"/>
                      </a:lnTo>
                      <a:lnTo>
                        <a:pt x="5" y="3"/>
                      </a:lnTo>
                      <a:lnTo>
                        <a:pt x="3" y="0"/>
                      </a:lnTo>
                      <a:lnTo>
                        <a:pt x="0" y="3"/>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18" name="Freeform 372"/>
                <p:cNvSpPr>
                  <a:spLocks/>
                </p:cNvSpPr>
                <p:nvPr/>
              </p:nvSpPr>
              <p:spPr bwMode="auto">
                <a:xfrm>
                  <a:off x="5012" y="2462"/>
                  <a:ext cx="3" cy="7"/>
                </a:xfrm>
                <a:custGeom>
                  <a:avLst/>
                  <a:gdLst/>
                  <a:ahLst/>
                  <a:cxnLst>
                    <a:cxn ang="0">
                      <a:pos x="0" y="4"/>
                    </a:cxn>
                    <a:cxn ang="0">
                      <a:pos x="0" y="4"/>
                    </a:cxn>
                    <a:cxn ang="0">
                      <a:pos x="0" y="7"/>
                    </a:cxn>
                    <a:cxn ang="0">
                      <a:pos x="3" y="4"/>
                    </a:cxn>
                    <a:cxn ang="0">
                      <a:pos x="3" y="0"/>
                    </a:cxn>
                    <a:cxn ang="0">
                      <a:pos x="0" y="4"/>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4"/>
                    </a:cxn>
                    <a:cxn ang="0">
                      <a:pos x="0" y="4"/>
                    </a:cxn>
                  </a:cxnLst>
                  <a:rect l="0" t="0" r="r" b="b"/>
                  <a:pathLst>
                    <a:path w="3" h="7">
                      <a:moveTo>
                        <a:pt x="0" y="4"/>
                      </a:moveTo>
                      <a:lnTo>
                        <a:pt x="0" y="4"/>
                      </a:lnTo>
                      <a:lnTo>
                        <a:pt x="0" y="7"/>
                      </a:lnTo>
                      <a:lnTo>
                        <a:pt x="3" y="4"/>
                      </a:lnTo>
                      <a:lnTo>
                        <a:pt x="3" y="0"/>
                      </a:lnTo>
                      <a:lnTo>
                        <a:pt x="0" y="4"/>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4"/>
                      </a:lnTo>
                      <a:lnTo>
                        <a:pt x="0"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19" name="Freeform 373"/>
                <p:cNvSpPr>
                  <a:spLocks/>
                </p:cNvSpPr>
                <p:nvPr/>
              </p:nvSpPr>
              <p:spPr bwMode="auto">
                <a:xfrm>
                  <a:off x="5012" y="2459"/>
                  <a:ext cx="3" cy="7"/>
                </a:xfrm>
                <a:custGeom>
                  <a:avLst/>
                  <a:gdLst/>
                  <a:ahLst/>
                  <a:cxnLst>
                    <a:cxn ang="0">
                      <a:pos x="3" y="0"/>
                    </a:cxn>
                    <a:cxn ang="0">
                      <a:pos x="0" y="3"/>
                    </a:cxn>
                    <a:cxn ang="0">
                      <a:pos x="0" y="7"/>
                    </a:cxn>
                    <a:cxn ang="0">
                      <a:pos x="3" y="3"/>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3" y="0"/>
                    </a:cxn>
                  </a:cxnLst>
                  <a:rect l="0" t="0" r="r" b="b"/>
                  <a:pathLst>
                    <a:path w="3" h="7">
                      <a:moveTo>
                        <a:pt x="3" y="0"/>
                      </a:moveTo>
                      <a:lnTo>
                        <a:pt x="0" y="3"/>
                      </a:lnTo>
                      <a:lnTo>
                        <a:pt x="0" y="7"/>
                      </a:lnTo>
                      <a:lnTo>
                        <a:pt x="3" y="3"/>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20" name="Freeform 374"/>
                <p:cNvSpPr>
                  <a:spLocks/>
                </p:cNvSpPr>
                <p:nvPr/>
              </p:nvSpPr>
              <p:spPr bwMode="auto">
                <a:xfrm>
                  <a:off x="5012" y="2456"/>
                  <a:ext cx="3" cy="6"/>
                </a:xfrm>
                <a:custGeom>
                  <a:avLst/>
                  <a:gdLst/>
                  <a:ahLst/>
                  <a:cxnLst>
                    <a:cxn ang="0">
                      <a:pos x="0" y="0"/>
                    </a:cxn>
                    <a:cxn ang="0">
                      <a:pos x="0" y="3"/>
                    </a:cxn>
                    <a:cxn ang="0">
                      <a:pos x="0" y="6"/>
                    </a:cxn>
                    <a:cxn ang="0">
                      <a:pos x="3"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0"/>
                    </a:cxn>
                  </a:cxnLst>
                  <a:rect l="0" t="0" r="r" b="b"/>
                  <a:pathLst>
                    <a:path w="3" h="6">
                      <a:moveTo>
                        <a:pt x="0" y="0"/>
                      </a:moveTo>
                      <a:lnTo>
                        <a:pt x="0" y="3"/>
                      </a:lnTo>
                      <a:lnTo>
                        <a:pt x="0" y="6"/>
                      </a:lnTo>
                      <a:lnTo>
                        <a:pt x="3" y="3"/>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3"/>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21" name="Freeform 375"/>
                <p:cNvSpPr>
                  <a:spLocks/>
                </p:cNvSpPr>
                <p:nvPr/>
              </p:nvSpPr>
              <p:spPr bwMode="auto">
                <a:xfrm>
                  <a:off x="5009" y="2453"/>
                  <a:ext cx="3" cy="6"/>
                </a:xfrm>
                <a:custGeom>
                  <a:avLst/>
                  <a:gdLst/>
                  <a:ahLst/>
                  <a:cxnLst>
                    <a:cxn ang="0">
                      <a:pos x="3" y="0"/>
                    </a:cxn>
                    <a:cxn ang="0">
                      <a:pos x="0" y="3"/>
                    </a:cxn>
                    <a:cxn ang="0">
                      <a:pos x="3" y="6"/>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3" y="0"/>
                    </a:cxn>
                  </a:cxnLst>
                  <a:rect l="0" t="0" r="r" b="b"/>
                  <a:pathLst>
                    <a:path w="3" h="6">
                      <a:moveTo>
                        <a:pt x="3" y="0"/>
                      </a:moveTo>
                      <a:lnTo>
                        <a:pt x="0" y="3"/>
                      </a:lnTo>
                      <a:lnTo>
                        <a:pt x="3" y="6"/>
                      </a:lnTo>
                      <a:lnTo>
                        <a:pt x="3" y="3"/>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3"/>
                      </a:lnTo>
                      <a:lnTo>
                        <a:pt x="0" y="3"/>
                      </a:lnTo>
                      <a:lnTo>
                        <a:pt x="0" y="3"/>
                      </a:lnTo>
                      <a:lnTo>
                        <a:pt x="0"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22" name="Freeform 376"/>
                <p:cNvSpPr>
                  <a:spLocks/>
                </p:cNvSpPr>
                <p:nvPr/>
              </p:nvSpPr>
              <p:spPr bwMode="auto">
                <a:xfrm>
                  <a:off x="5009" y="2450"/>
                  <a:ext cx="3" cy="6"/>
                </a:xfrm>
                <a:custGeom>
                  <a:avLst/>
                  <a:gdLst/>
                  <a:ahLst/>
                  <a:cxnLst>
                    <a:cxn ang="0">
                      <a:pos x="0" y="3"/>
                    </a:cxn>
                    <a:cxn ang="0">
                      <a:pos x="0" y="3"/>
                    </a:cxn>
                    <a:cxn ang="0">
                      <a:pos x="0" y="6"/>
                    </a:cxn>
                    <a:cxn ang="0">
                      <a:pos x="3" y="3"/>
                    </a:cxn>
                    <a:cxn ang="0">
                      <a:pos x="0" y="3"/>
                    </a:cxn>
                    <a:cxn ang="0">
                      <a:pos x="0" y="3"/>
                    </a:cxn>
                    <a:cxn ang="0">
                      <a:pos x="0" y="3"/>
                    </a:cxn>
                    <a:cxn ang="0">
                      <a:pos x="0" y="3"/>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 ang="0">
                      <a:pos x="0" y="3"/>
                    </a:cxn>
                  </a:cxnLst>
                  <a:rect l="0" t="0" r="r" b="b"/>
                  <a:pathLst>
                    <a:path w="3" h="6">
                      <a:moveTo>
                        <a:pt x="0" y="3"/>
                      </a:moveTo>
                      <a:lnTo>
                        <a:pt x="0" y="3"/>
                      </a:lnTo>
                      <a:lnTo>
                        <a:pt x="0" y="6"/>
                      </a:lnTo>
                      <a:lnTo>
                        <a:pt x="3" y="3"/>
                      </a:lnTo>
                      <a:lnTo>
                        <a:pt x="0" y="3"/>
                      </a:lnTo>
                      <a:lnTo>
                        <a:pt x="0" y="3"/>
                      </a:lnTo>
                      <a:lnTo>
                        <a:pt x="0" y="3"/>
                      </a:lnTo>
                      <a:lnTo>
                        <a:pt x="0" y="3"/>
                      </a:lnTo>
                      <a:lnTo>
                        <a:pt x="0" y="0"/>
                      </a:lnTo>
                      <a:lnTo>
                        <a:pt x="0" y="0"/>
                      </a:lnTo>
                      <a:lnTo>
                        <a:pt x="0" y="0"/>
                      </a:lnTo>
                      <a:lnTo>
                        <a:pt x="0" y="0"/>
                      </a:lnTo>
                      <a:lnTo>
                        <a:pt x="0" y="0"/>
                      </a:lnTo>
                      <a:lnTo>
                        <a:pt x="0" y="0"/>
                      </a:lnTo>
                      <a:lnTo>
                        <a:pt x="0" y="0"/>
                      </a:lnTo>
                      <a:lnTo>
                        <a:pt x="0" y="0"/>
                      </a:lnTo>
                      <a:lnTo>
                        <a:pt x="0" y="3"/>
                      </a:lnTo>
                      <a:lnTo>
                        <a:pt x="0" y="3"/>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23" name="Freeform 377"/>
                <p:cNvSpPr>
                  <a:spLocks/>
                </p:cNvSpPr>
                <p:nvPr/>
              </p:nvSpPr>
              <p:spPr bwMode="auto">
                <a:xfrm>
                  <a:off x="5006" y="2450"/>
                  <a:ext cx="3" cy="3"/>
                </a:xfrm>
                <a:custGeom>
                  <a:avLst/>
                  <a:gdLst/>
                  <a:ahLst/>
                  <a:cxnLst>
                    <a:cxn ang="0">
                      <a:pos x="3" y="0"/>
                    </a:cxn>
                    <a:cxn ang="0">
                      <a:pos x="0" y="0"/>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3" y="3"/>
                      </a:lnTo>
                      <a:lnTo>
                        <a:pt x="3" y="3"/>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24" name="Freeform 378"/>
                <p:cNvSpPr>
                  <a:spLocks/>
                </p:cNvSpPr>
                <p:nvPr/>
              </p:nvSpPr>
              <p:spPr bwMode="auto">
                <a:xfrm>
                  <a:off x="5006" y="2450"/>
                  <a:ext cx="3" cy="3"/>
                </a:xfrm>
                <a:custGeom>
                  <a:avLst/>
                  <a:gdLst/>
                  <a:ahLst/>
                  <a:cxnLst>
                    <a:cxn ang="0">
                      <a:pos x="0" y="0"/>
                    </a:cxn>
                    <a:cxn ang="0">
                      <a:pos x="0" y="3"/>
                    </a:cxn>
                    <a:cxn ang="0">
                      <a:pos x="3" y="0"/>
                    </a:cxn>
                    <a:cxn ang="0">
                      <a:pos x="3" y="0"/>
                    </a:cxn>
                    <a:cxn ang="0">
                      <a:pos x="0" y="0"/>
                    </a:cxn>
                  </a:cxnLst>
                  <a:rect l="0" t="0" r="r" b="b"/>
                  <a:pathLst>
                    <a:path w="3" h="3">
                      <a:moveTo>
                        <a:pt x="0" y="0"/>
                      </a:moveTo>
                      <a:lnTo>
                        <a:pt x="0" y="3"/>
                      </a:lnTo>
                      <a:lnTo>
                        <a:pt x="3" y="0"/>
                      </a:lnTo>
                      <a:lnTo>
                        <a:pt x="3"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25" name="Freeform 379"/>
                <p:cNvSpPr>
                  <a:spLocks/>
                </p:cNvSpPr>
                <p:nvPr/>
              </p:nvSpPr>
              <p:spPr bwMode="auto">
                <a:xfrm>
                  <a:off x="5015" y="2431"/>
                  <a:ext cx="8" cy="38"/>
                </a:xfrm>
                <a:custGeom>
                  <a:avLst/>
                  <a:gdLst/>
                  <a:ahLst/>
                  <a:cxnLst>
                    <a:cxn ang="0">
                      <a:pos x="0" y="38"/>
                    </a:cxn>
                    <a:cxn ang="0">
                      <a:pos x="0" y="38"/>
                    </a:cxn>
                    <a:cxn ang="0">
                      <a:pos x="2" y="31"/>
                    </a:cxn>
                    <a:cxn ang="0">
                      <a:pos x="5" y="28"/>
                    </a:cxn>
                    <a:cxn ang="0">
                      <a:pos x="8" y="22"/>
                    </a:cxn>
                    <a:cxn ang="0">
                      <a:pos x="8" y="19"/>
                    </a:cxn>
                    <a:cxn ang="0">
                      <a:pos x="8" y="16"/>
                    </a:cxn>
                    <a:cxn ang="0">
                      <a:pos x="5" y="9"/>
                    </a:cxn>
                    <a:cxn ang="0">
                      <a:pos x="5" y="6"/>
                    </a:cxn>
                    <a:cxn ang="0">
                      <a:pos x="5" y="3"/>
                    </a:cxn>
                    <a:cxn ang="0">
                      <a:pos x="5" y="3"/>
                    </a:cxn>
                    <a:cxn ang="0">
                      <a:pos x="5" y="0"/>
                    </a:cxn>
                    <a:cxn ang="0">
                      <a:pos x="5" y="0"/>
                    </a:cxn>
                  </a:cxnLst>
                  <a:rect l="0" t="0" r="r" b="b"/>
                  <a:pathLst>
                    <a:path w="8" h="38">
                      <a:moveTo>
                        <a:pt x="0" y="38"/>
                      </a:moveTo>
                      <a:lnTo>
                        <a:pt x="0" y="38"/>
                      </a:lnTo>
                      <a:lnTo>
                        <a:pt x="2" y="31"/>
                      </a:lnTo>
                      <a:lnTo>
                        <a:pt x="5" y="28"/>
                      </a:lnTo>
                      <a:lnTo>
                        <a:pt x="8" y="22"/>
                      </a:lnTo>
                      <a:lnTo>
                        <a:pt x="8" y="19"/>
                      </a:lnTo>
                      <a:lnTo>
                        <a:pt x="8" y="16"/>
                      </a:lnTo>
                      <a:lnTo>
                        <a:pt x="5" y="9"/>
                      </a:lnTo>
                      <a:lnTo>
                        <a:pt x="5" y="6"/>
                      </a:lnTo>
                      <a:lnTo>
                        <a:pt x="5" y="3"/>
                      </a:lnTo>
                      <a:lnTo>
                        <a:pt x="5" y="3"/>
                      </a:lnTo>
                      <a:lnTo>
                        <a:pt x="5" y="0"/>
                      </a:lnTo>
                      <a:lnTo>
                        <a:pt x="5"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26" name="Freeform 380"/>
                <p:cNvSpPr>
                  <a:spLocks/>
                </p:cNvSpPr>
                <p:nvPr/>
              </p:nvSpPr>
              <p:spPr bwMode="auto">
                <a:xfrm>
                  <a:off x="4991" y="2434"/>
                  <a:ext cx="21" cy="25"/>
                </a:xfrm>
                <a:custGeom>
                  <a:avLst/>
                  <a:gdLst/>
                  <a:ahLst/>
                  <a:cxnLst>
                    <a:cxn ang="0">
                      <a:pos x="21" y="25"/>
                    </a:cxn>
                    <a:cxn ang="0">
                      <a:pos x="18" y="25"/>
                    </a:cxn>
                    <a:cxn ang="0">
                      <a:pos x="12" y="19"/>
                    </a:cxn>
                    <a:cxn ang="0">
                      <a:pos x="9" y="13"/>
                    </a:cxn>
                    <a:cxn ang="0">
                      <a:pos x="6" y="10"/>
                    </a:cxn>
                    <a:cxn ang="0">
                      <a:pos x="3" y="6"/>
                    </a:cxn>
                    <a:cxn ang="0">
                      <a:pos x="3" y="6"/>
                    </a:cxn>
                    <a:cxn ang="0">
                      <a:pos x="0" y="3"/>
                    </a:cxn>
                    <a:cxn ang="0">
                      <a:pos x="0" y="0"/>
                    </a:cxn>
                  </a:cxnLst>
                  <a:rect l="0" t="0" r="r" b="b"/>
                  <a:pathLst>
                    <a:path w="21" h="25">
                      <a:moveTo>
                        <a:pt x="21" y="25"/>
                      </a:moveTo>
                      <a:lnTo>
                        <a:pt x="18" y="25"/>
                      </a:lnTo>
                      <a:lnTo>
                        <a:pt x="12" y="19"/>
                      </a:lnTo>
                      <a:lnTo>
                        <a:pt x="9" y="13"/>
                      </a:lnTo>
                      <a:lnTo>
                        <a:pt x="6" y="10"/>
                      </a:lnTo>
                      <a:lnTo>
                        <a:pt x="3" y="6"/>
                      </a:lnTo>
                      <a:lnTo>
                        <a:pt x="3" y="6"/>
                      </a:lnTo>
                      <a:lnTo>
                        <a:pt x="0" y="3"/>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27" name="Freeform 381"/>
                <p:cNvSpPr>
                  <a:spLocks/>
                </p:cNvSpPr>
                <p:nvPr/>
              </p:nvSpPr>
              <p:spPr bwMode="auto">
                <a:xfrm>
                  <a:off x="5283" y="2453"/>
                  <a:ext cx="3" cy="3"/>
                </a:xfrm>
                <a:custGeom>
                  <a:avLst/>
                  <a:gdLst/>
                  <a:ahLst/>
                  <a:cxnLst>
                    <a:cxn ang="0">
                      <a:pos x="0" y="0"/>
                    </a:cxn>
                    <a:cxn ang="0">
                      <a:pos x="3" y="3"/>
                    </a:cxn>
                    <a:cxn ang="0">
                      <a:pos x="3" y="0"/>
                    </a:cxn>
                    <a:cxn ang="0">
                      <a:pos x="0" y="0"/>
                    </a:cxn>
                    <a:cxn ang="0">
                      <a:pos x="0" y="0"/>
                    </a:cxn>
                    <a:cxn ang="0">
                      <a:pos x="0" y="0"/>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0" y="0"/>
                    </a:cxn>
                  </a:cxnLst>
                  <a:rect l="0" t="0" r="r" b="b"/>
                  <a:pathLst>
                    <a:path w="3" h="3">
                      <a:moveTo>
                        <a:pt x="0" y="0"/>
                      </a:moveTo>
                      <a:lnTo>
                        <a:pt x="3" y="3"/>
                      </a:lnTo>
                      <a:lnTo>
                        <a:pt x="3" y="0"/>
                      </a:lnTo>
                      <a:lnTo>
                        <a:pt x="0" y="0"/>
                      </a:lnTo>
                      <a:lnTo>
                        <a:pt x="0" y="0"/>
                      </a:lnTo>
                      <a:lnTo>
                        <a:pt x="0" y="0"/>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28" name="Freeform 382"/>
                <p:cNvSpPr>
                  <a:spLocks/>
                </p:cNvSpPr>
                <p:nvPr/>
              </p:nvSpPr>
              <p:spPr bwMode="auto">
                <a:xfrm>
                  <a:off x="5280" y="2453"/>
                  <a:ext cx="6" cy="9"/>
                </a:xfrm>
                <a:custGeom>
                  <a:avLst/>
                  <a:gdLst/>
                  <a:ahLst/>
                  <a:cxnLst>
                    <a:cxn ang="0">
                      <a:pos x="0" y="6"/>
                    </a:cxn>
                    <a:cxn ang="0">
                      <a:pos x="6" y="9"/>
                    </a:cxn>
                    <a:cxn ang="0">
                      <a:pos x="6" y="3"/>
                    </a:cxn>
                    <a:cxn ang="0">
                      <a:pos x="3" y="0"/>
                    </a:cxn>
                    <a:cxn ang="0">
                      <a:pos x="0" y="6"/>
                    </a:cxn>
                    <a:cxn ang="0">
                      <a:pos x="0" y="6"/>
                    </a:cxn>
                    <a:cxn ang="0">
                      <a:pos x="0" y="6"/>
                    </a:cxn>
                    <a:cxn ang="0">
                      <a:pos x="0" y="6"/>
                    </a:cxn>
                    <a:cxn ang="0">
                      <a:pos x="0" y="6"/>
                    </a:cxn>
                    <a:cxn ang="0">
                      <a:pos x="0" y="6"/>
                    </a:cxn>
                    <a:cxn ang="0">
                      <a:pos x="0" y="9"/>
                    </a:cxn>
                    <a:cxn ang="0">
                      <a:pos x="0" y="9"/>
                    </a:cxn>
                    <a:cxn ang="0">
                      <a:pos x="0" y="9"/>
                    </a:cxn>
                    <a:cxn ang="0">
                      <a:pos x="0" y="9"/>
                    </a:cxn>
                    <a:cxn ang="0">
                      <a:pos x="0" y="9"/>
                    </a:cxn>
                    <a:cxn ang="0">
                      <a:pos x="0"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6" y="9"/>
                    </a:cxn>
                    <a:cxn ang="0">
                      <a:pos x="6" y="9"/>
                    </a:cxn>
                    <a:cxn ang="0">
                      <a:pos x="6" y="9"/>
                    </a:cxn>
                    <a:cxn ang="0">
                      <a:pos x="6" y="9"/>
                    </a:cxn>
                    <a:cxn ang="0">
                      <a:pos x="6" y="9"/>
                    </a:cxn>
                    <a:cxn ang="0">
                      <a:pos x="0" y="6"/>
                    </a:cxn>
                  </a:cxnLst>
                  <a:rect l="0" t="0" r="r" b="b"/>
                  <a:pathLst>
                    <a:path w="6" h="9">
                      <a:moveTo>
                        <a:pt x="0" y="6"/>
                      </a:moveTo>
                      <a:lnTo>
                        <a:pt x="6" y="9"/>
                      </a:lnTo>
                      <a:lnTo>
                        <a:pt x="6" y="3"/>
                      </a:lnTo>
                      <a:lnTo>
                        <a:pt x="3" y="0"/>
                      </a:lnTo>
                      <a:lnTo>
                        <a:pt x="0" y="6"/>
                      </a:lnTo>
                      <a:lnTo>
                        <a:pt x="0" y="6"/>
                      </a:lnTo>
                      <a:lnTo>
                        <a:pt x="0" y="6"/>
                      </a:lnTo>
                      <a:lnTo>
                        <a:pt x="0" y="6"/>
                      </a:lnTo>
                      <a:lnTo>
                        <a:pt x="0" y="6"/>
                      </a:lnTo>
                      <a:lnTo>
                        <a:pt x="0" y="6"/>
                      </a:lnTo>
                      <a:lnTo>
                        <a:pt x="0" y="9"/>
                      </a:lnTo>
                      <a:lnTo>
                        <a:pt x="0" y="9"/>
                      </a:lnTo>
                      <a:lnTo>
                        <a:pt x="0" y="9"/>
                      </a:lnTo>
                      <a:lnTo>
                        <a:pt x="0" y="9"/>
                      </a:lnTo>
                      <a:lnTo>
                        <a:pt x="0" y="9"/>
                      </a:lnTo>
                      <a:lnTo>
                        <a:pt x="0"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6" y="9"/>
                      </a:lnTo>
                      <a:lnTo>
                        <a:pt x="6" y="9"/>
                      </a:lnTo>
                      <a:lnTo>
                        <a:pt x="6" y="9"/>
                      </a:lnTo>
                      <a:lnTo>
                        <a:pt x="6" y="9"/>
                      </a:lnTo>
                      <a:lnTo>
                        <a:pt x="6" y="9"/>
                      </a:lnTo>
                      <a:lnTo>
                        <a:pt x="0" y="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29" name="Freeform 383"/>
                <p:cNvSpPr>
                  <a:spLocks/>
                </p:cNvSpPr>
                <p:nvPr/>
              </p:nvSpPr>
              <p:spPr bwMode="auto">
                <a:xfrm>
                  <a:off x="5280" y="2459"/>
                  <a:ext cx="6" cy="10"/>
                </a:xfrm>
                <a:custGeom>
                  <a:avLst/>
                  <a:gdLst/>
                  <a:ahLst/>
                  <a:cxnLst>
                    <a:cxn ang="0">
                      <a:pos x="0" y="7"/>
                    </a:cxn>
                    <a:cxn ang="0">
                      <a:pos x="3" y="10"/>
                    </a:cxn>
                    <a:cxn ang="0">
                      <a:pos x="6" y="3"/>
                    </a:cxn>
                    <a:cxn ang="0">
                      <a:pos x="0" y="0"/>
                    </a:cxn>
                    <a:cxn ang="0">
                      <a:pos x="0" y="7"/>
                    </a:cxn>
                    <a:cxn ang="0">
                      <a:pos x="0" y="7"/>
                    </a:cxn>
                    <a:cxn ang="0">
                      <a:pos x="0" y="7"/>
                    </a:cxn>
                    <a:cxn ang="0">
                      <a:pos x="0" y="7"/>
                    </a:cxn>
                    <a:cxn ang="0">
                      <a:pos x="0" y="7"/>
                    </a:cxn>
                    <a:cxn ang="0">
                      <a:pos x="0" y="7"/>
                    </a:cxn>
                    <a:cxn ang="0">
                      <a:pos x="0" y="10"/>
                    </a:cxn>
                    <a:cxn ang="0">
                      <a:pos x="0" y="10"/>
                    </a:cxn>
                    <a:cxn ang="0">
                      <a:pos x="0" y="10"/>
                    </a:cxn>
                    <a:cxn ang="0">
                      <a:pos x="0" y="10"/>
                    </a:cxn>
                    <a:cxn ang="0">
                      <a:pos x="0" y="10"/>
                    </a:cxn>
                    <a:cxn ang="0">
                      <a:pos x="0" y="10"/>
                    </a:cxn>
                    <a:cxn ang="0">
                      <a:pos x="0" y="10"/>
                    </a:cxn>
                    <a:cxn ang="0">
                      <a:pos x="0" y="10"/>
                    </a:cxn>
                    <a:cxn ang="0">
                      <a:pos x="0" y="10"/>
                    </a:cxn>
                    <a:cxn ang="0">
                      <a:pos x="0" y="10"/>
                    </a:cxn>
                    <a:cxn ang="0">
                      <a:pos x="0"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0" y="7"/>
                    </a:cxn>
                  </a:cxnLst>
                  <a:rect l="0" t="0" r="r" b="b"/>
                  <a:pathLst>
                    <a:path w="6" h="10">
                      <a:moveTo>
                        <a:pt x="0" y="7"/>
                      </a:moveTo>
                      <a:lnTo>
                        <a:pt x="3" y="10"/>
                      </a:lnTo>
                      <a:lnTo>
                        <a:pt x="6" y="3"/>
                      </a:lnTo>
                      <a:lnTo>
                        <a:pt x="0" y="0"/>
                      </a:lnTo>
                      <a:lnTo>
                        <a:pt x="0" y="7"/>
                      </a:lnTo>
                      <a:lnTo>
                        <a:pt x="0" y="7"/>
                      </a:lnTo>
                      <a:lnTo>
                        <a:pt x="0" y="7"/>
                      </a:lnTo>
                      <a:lnTo>
                        <a:pt x="0" y="7"/>
                      </a:lnTo>
                      <a:lnTo>
                        <a:pt x="0" y="7"/>
                      </a:lnTo>
                      <a:lnTo>
                        <a:pt x="0" y="7"/>
                      </a:lnTo>
                      <a:lnTo>
                        <a:pt x="0" y="10"/>
                      </a:lnTo>
                      <a:lnTo>
                        <a:pt x="0" y="10"/>
                      </a:lnTo>
                      <a:lnTo>
                        <a:pt x="0" y="10"/>
                      </a:lnTo>
                      <a:lnTo>
                        <a:pt x="0" y="10"/>
                      </a:lnTo>
                      <a:lnTo>
                        <a:pt x="0" y="10"/>
                      </a:lnTo>
                      <a:lnTo>
                        <a:pt x="0" y="10"/>
                      </a:lnTo>
                      <a:lnTo>
                        <a:pt x="0" y="10"/>
                      </a:lnTo>
                      <a:lnTo>
                        <a:pt x="0" y="10"/>
                      </a:lnTo>
                      <a:lnTo>
                        <a:pt x="0" y="10"/>
                      </a:lnTo>
                      <a:lnTo>
                        <a:pt x="0" y="10"/>
                      </a:lnTo>
                      <a:lnTo>
                        <a:pt x="0"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0" y="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30" name="Freeform 384"/>
                <p:cNvSpPr>
                  <a:spLocks/>
                </p:cNvSpPr>
                <p:nvPr/>
              </p:nvSpPr>
              <p:spPr bwMode="auto">
                <a:xfrm>
                  <a:off x="5280" y="2466"/>
                  <a:ext cx="3" cy="6"/>
                </a:xfrm>
                <a:custGeom>
                  <a:avLst/>
                  <a:gdLst/>
                  <a:ahLst/>
                  <a:cxnLst>
                    <a:cxn ang="0">
                      <a:pos x="0" y="6"/>
                    </a:cxn>
                    <a:cxn ang="0">
                      <a:pos x="3" y="6"/>
                    </a:cxn>
                    <a:cxn ang="0">
                      <a:pos x="3" y="0"/>
                    </a:cxn>
                    <a:cxn ang="0">
                      <a:pos x="0" y="0"/>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0" y="6"/>
                    </a:cxn>
                  </a:cxnLst>
                  <a:rect l="0" t="0" r="r" b="b"/>
                  <a:pathLst>
                    <a:path w="3" h="6">
                      <a:moveTo>
                        <a:pt x="0" y="6"/>
                      </a:moveTo>
                      <a:lnTo>
                        <a:pt x="3" y="6"/>
                      </a:lnTo>
                      <a:lnTo>
                        <a:pt x="3" y="0"/>
                      </a:lnTo>
                      <a:lnTo>
                        <a:pt x="0" y="0"/>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0" y="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31" name="Freeform 385"/>
                <p:cNvSpPr>
                  <a:spLocks/>
                </p:cNvSpPr>
                <p:nvPr/>
              </p:nvSpPr>
              <p:spPr bwMode="auto">
                <a:xfrm>
                  <a:off x="5280" y="2472"/>
                  <a:ext cx="3" cy="3"/>
                </a:xfrm>
                <a:custGeom>
                  <a:avLst/>
                  <a:gdLst/>
                  <a:ahLst/>
                  <a:cxnLst>
                    <a:cxn ang="0">
                      <a:pos x="3" y="3"/>
                    </a:cxn>
                    <a:cxn ang="0">
                      <a:pos x="3" y="3"/>
                    </a:cxn>
                    <a:cxn ang="0">
                      <a:pos x="3" y="0"/>
                    </a:cxn>
                    <a:cxn ang="0">
                      <a:pos x="0" y="0"/>
                    </a:cxn>
                    <a:cxn ang="0">
                      <a:pos x="0" y="0"/>
                    </a:cxn>
                    <a:cxn ang="0">
                      <a:pos x="3"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Lst>
                  <a:rect l="0" t="0" r="r" b="b"/>
                  <a:pathLst>
                    <a:path w="3" h="3">
                      <a:moveTo>
                        <a:pt x="3" y="3"/>
                      </a:moveTo>
                      <a:lnTo>
                        <a:pt x="3" y="3"/>
                      </a:lnTo>
                      <a:lnTo>
                        <a:pt x="3" y="0"/>
                      </a:lnTo>
                      <a:lnTo>
                        <a:pt x="0" y="0"/>
                      </a:lnTo>
                      <a:lnTo>
                        <a:pt x="0" y="0"/>
                      </a:lnTo>
                      <a:lnTo>
                        <a:pt x="3"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3" y="3"/>
                      </a:lnTo>
                      <a:lnTo>
                        <a:pt x="3" y="3"/>
                      </a:lnTo>
                      <a:lnTo>
                        <a:pt x="3" y="3"/>
                      </a:lnTo>
                      <a:lnTo>
                        <a:pt x="3" y="3"/>
                      </a:lnTo>
                      <a:lnTo>
                        <a:pt x="3" y="3"/>
                      </a:lnTo>
                      <a:lnTo>
                        <a:pt x="3" y="3"/>
                      </a:lnTo>
                      <a:lnTo>
                        <a:pt x="3" y="3"/>
                      </a:lnTo>
                      <a:lnTo>
                        <a:pt x="3" y="3"/>
                      </a:lnTo>
                      <a:lnTo>
                        <a:pt x="3" y="3"/>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32" name="Freeform 386"/>
                <p:cNvSpPr>
                  <a:spLocks/>
                </p:cNvSpPr>
                <p:nvPr/>
              </p:nvSpPr>
              <p:spPr bwMode="auto">
                <a:xfrm>
                  <a:off x="5277" y="2472"/>
                  <a:ext cx="6" cy="6"/>
                </a:xfrm>
                <a:custGeom>
                  <a:avLst/>
                  <a:gdLst/>
                  <a:ahLst/>
                  <a:cxnLst>
                    <a:cxn ang="0">
                      <a:pos x="6" y="6"/>
                    </a:cxn>
                    <a:cxn ang="0">
                      <a:pos x="6" y="6"/>
                    </a:cxn>
                    <a:cxn ang="0">
                      <a:pos x="6" y="3"/>
                    </a:cxn>
                    <a:cxn ang="0">
                      <a:pos x="3" y="0"/>
                    </a:cxn>
                    <a:cxn ang="0">
                      <a:pos x="0" y="3"/>
                    </a:cxn>
                    <a:cxn ang="0">
                      <a:pos x="6" y="6"/>
                    </a:cxn>
                    <a:cxn ang="0">
                      <a:pos x="0" y="3"/>
                    </a:cxn>
                    <a:cxn ang="0">
                      <a:pos x="0" y="6"/>
                    </a:cxn>
                    <a:cxn ang="0">
                      <a:pos x="0" y="6"/>
                    </a:cxn>
                    <a:cxn ang="0">
                      <a:pos x="0" y="6"/>
                    </a:cxn>
                    <a:cxn ang="0">
                      <a:pos x="0" y="6"/>
                    </a:cxn>
                    <a:cxn ang="0">
                      <a:pos x="0" y="6"/>
                    </a:cxn>
                    <a:cxn ang="0">
                      <a:pos x="0"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6" y="6"/>
                    </a:cxn>
                    <a:cxn ang="0">
                      <a:pos x="6" y="6"/>
                    </a:cxn>
                    <a:cxn ang="0">
                      <a:pos x="6" y="6"/>
                    </a:cxn>
                    <a:cxn ang="0">
                      <a:pos x="6" y="6"/>
                    </a:cxn>
                    <a:cxn ang="0">
                      <a:pos x="6" y="6"/>
                    </a:cxn>
                    <a:cxn ang="0">
                      <a:pos x="6" y="6"/>
                    </a:cxn>
                    <a:cxn ang="0">
                      <a:pos x="6" y="6"/>
                    </a:cxn>
                    <a:cxn ang="0">
                      <a:pos x="6" y="6"/>
                    </a:cxn>
                  </a:cxnLst>
                  <a:rect l="0" t="0" r="r" b="b"/>
                  <a:pathLst>
                    <a:path w="6" h="6">
                      <a:moveTo>
                        <a:pt x="6" y="6"/>
                      </a:moveTo>
                      <a:lnTo>
                        <a:pt x="6" y="6"/>
                      </a:lnTo>
                      <a:lnTo>
                        <a:pt x="6" y="3"/>
                      </a:lnTo>
                      <a:lnTo>
                        <a:pt x="3" y="0"/>
                      </a:lnTo>
                      <a:lnTo>
                        <a:pt x="0" y="3"/>
                      </a:lnTo>
                      <a:lnTo>
                        <a:pt x="6" y="6"/>
                      </a:lnTo>
                      <a:lnTo>
                        <a:pt x="0" y="3"/>
                      </a:lnTo>
                      <a:lnTo>
                        <a:pt x="0" y="6"/>
                      </a:lnTo>
                      <a:lnTo>
                        <a:pt x="0" y="6"/>
                      </a:lnTo>
                      <a:lnTo>
                        <a:pt x="0" y="6"/>
                      </a:lnTo>
                      <a:lnTo>
                        <a:pt x="0" y="6"/>
                      </a:lnTo>
                      <a:lnTo>
                        <a:pt x="0" y="6"/>
                      </a:lnTo>
                      <a:lnTo>
                        <a:pt x="0"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6" y="6"/>
                      </a:lnTo>
                      <a:lnTo>
                        <a:pt x="6" y="6"/>
                      </a:lnTo>
                      <a:lnTo>
                        <a:pt x="6" y="6"/>
                      </a:lnTo>
                      <a:lnTo>
                        <a:pt x="6" y="6"/>
                      </a:lnTo>
                      <a:lnTo>
                        <a:pt x="6" y="6"/>
                      </a:lnTo>
                      <a:lnTo>
                        <a:pt x="6" y="6"/>
                      </a:lnTo>
                      <a:lnTo>
                        <a:pt x="6" y="6"/>
                      </a:lnTo>
                      <a:lnTo>
                        <a:pt x="6" y="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33" name="Freeform 387"/>
                <p:cNvSpPr>
                  <a:spLocks/>
                </p:cNvSpPr>
                <p:nvPr/>
              </p:nvSpPr>
              <p:spPr bwMode="auto">
                <a:xfrm>
                  <a:off x="5277" y="2475"/>
                  <a:ext cx="6" cy="6"/>
                </a:xfrm>
                <a:custGeom>
                  <a:avLst/>
                  <a:gdLst/>
                  <a:ahLst/>
                  <a:cxnLst>
                    <a:cxn ang="0">
                      <a:pos x="0" y="3"/>
                    </a:cxn>
                    <a:cxn ang="0">
                      <a:pos x="6" y="6"/>
                    </a:cxn>
                    <a:cxn ang="0">
                      <a:pos x="6" y="3"/>
                    </a:cxn>
                    <a:cxn ang="0">
                      <a:pos x="0" y="0"/>
                    </a:cxn>
                    <a:cxn ang="0">
                      <a:pos x="0" y="3"/>
                    </a:cxn>
                    <a:cxn ang="0">
                      <a:pos x="0" y="3"/>
                    </a:cxn>
                    <a:cxn ang="0">
                      <a:pos x="0" y="3"/>
                    </a:cxn>
                    <a:cxn ang="0">
                      <a:pos x="0" y="3"/>
                    </a:cxn>
                    <a:cxn ang="0">
                      <a:pos x="0" y="6"/>
                    </a:cxn>
                    <a:cxn ang="0">
                      <a:pos x="0" y="6"/>
                    </a:cxn>
                    <a:cxn ang="0">
                      <a:pos x="0" y="6"/>
                    </a:cxn>
                    <a:cxn ang="0">
                      <a:pos x="0" y="6"/>
                    </a:cxn>
                    <a:cxn ang="0">
                      <a:pos x="0" y="6"/>
                    </a:cxn>
                    <a:cxn ang="0">
                      <a:pos x="0" y="6"/>
                    </a:cxn>
                    <a:cxn ang="0">
                      <a:pos x="0" y="6"/>
                    </a:cxn>
                    <a:cxn ang="0">
                      <a:pos x="0" y="6"/>
                    </a:cxn>
                    <a:cxn ang="0">
                      <a:pos x="0"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6" y="6"/>
                    </a:cxn>
                    <a:cxn ang="0">
                      <a:pos x="6" y="6"/>
                    </a:cxn>
                    <a:cxn ang="0">
                      <a:pos x="6" y="6"/>
                    </a:cxn>
                    <a:cxn ang="0">
                      <a:pos x="6" y="6"/>
                    </a:cxn>
                    <a:cxn ang="0">
                      <a:pos x="0" y="3"/>
                    </a:cxn>
                  </a:cxnLst>
                  <a:rect l="0" t="0" r="r" b="b"/>
                  <a:pathLst>
                    <a:path w="6" h="6">
                      <a:moveTo>
                        <a:pt x="0" y="3"/>
                      </a:moveTo>
                      <a:lnTo>
                        <a:pt x="6" y="6"/>
                      </a:lnTo>
                      <a:lnTo>
                        <a:pt x="6" y="3"/>
                      </a:lnTo>
                      <a:lnTo>
                        <a:pt x="0" y="0"/>
                      </a:lnTo>
                      <a:lnTo>
                        <a:pt x="0" y="3"/>
                      </a:lnTo>
                      <a:lnTo>
                        <a:pt x="0" y="3"/>
                      </a:lnTo>
                      <a:lnTo>
                        <a:pt x="0" y="3"/>
                      </a:lnTo>
                      <a:lnTo>
                        <a:pt x="0" y="3"/>
                      </a:lnTo>
                      <a:lnTo>
                        <a:pt x="0" y="6"/>
                      </a:lnTo>
                      <a:lnTo>
                        <a:pt x="0" y="6"/>
                      </a:lnTo>
                      <a:lnTo>
                        <a:pt x="0" y="6"/>
                      </a:lnTo>
                      <a:lnTo>
                        <a:pt x="0" y="6"/>
                      </a:lnTo>
                      <a:lnTo>
                        <a:pt x="0" y="6"/>
                      </a:lnTo>
                      <a:lnTo>
                        <a:pt x="0" y="6"/>
                      </a:lnTo>
                      <a:lnTo>
                        <a:pt x="0" y="6"/>
                      </a:lnTo>
                      <a:lnTo>
                        <a:pt x="0" y="6"/>
                      </a:lnTo>
                      <a:lnTo>
                        <a:pt x="0"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6" y="6"/>
                      </a:lnTo>
                      <a:lnTo>
                        <a:pt x="6" y="6"/>
                      </a:lnTo>
                      <a:lnTo>
                        <a:pt x="6" y="6"/>
                      </a:lnTo>
                      <a:lnTo>
                        <a:pt x="6" y="6"/>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34" name="Freeform 388"/>
                <p:cNvSpPr>
                  <a:spLocks/>
                </p:cNvSpPr>
                <p:nvPr/>
              </p:nvSpPr>
              <p:spPr bwMode="auto">
                <a:xfrm>
                  <a:off x="5277" y="2478"/>
                  <a:ext cx="6" cy="7"/>
                </a:xfrm>
                <a:custGeom>
                  <a:avLst/>
                  <a:gdLst/>
                  <a:ahLst/>
                  <a:cxnLst>
                    <a:cxn ang="0">
                      <a:pos x="0" y="3"/>
                    </a:cxn>
                    <a:cxn ang="0">
                      <a:pos x="3" y="3"/>
                    </a:cxn>
                    <a:cxn ang="0">
                      <a:pos x="6" y="3"/>
                    </a:cxn>
                    <a:cxn ang="0">
                      <a:pos x="0" y="0"/>
                    </a:cxn>
                    <a:cxn ang="0">
                      <a:pos x="0" y="3"/>
                    </a:cxn>
                    <a:cxn ang="0">
                      <a:pos x="0" y="3"/>
                    </a:cxn>
                    <a:cxn ang="0">
                      <a:pos x="0" y="3"/>
                    </a:cxn>
                    <a:cxn ang="0">
                      <a:pos x="0" y="3"/>
                    </a:cxn>
                    <a:cxn ang="0">
                      <a:pos x="0" y="3"/>
                    </a:cxn>
                    <a:cxn ang="0">
                      <a:pos x="0" y="3"/>
                    </a:cxn>
                    <a:cxn ang="0">
                      <a:pos x="0" y="3"/>
                    </a:cxn>
                    <a:cxn ang="0">
                      <a:pos x="0" y="7"/>
                    </a:cxn>
                    <a:cxn ang="0">
                      <a:pos x="0" y="7"/>
                    </a:cxn>
                    <a:cxn ang="0">
                      <a:pos x="0" y="7"/>
                    </a:cxn>
                    <a:cxn ang="0">
                      <a:pos x="0" y="7"/>
                    </a:cxn>
                    <a:cxn ang="0">
                      <a:pos x="0" y="7"/>
                    </a:cxn>
                    <a:cxn ang="0">
                      <a:pos x="0" y="7"/>
                    </a:cxn>
                    <a:cxn ang="0">
                      <a:pos x="0" y="7"/>
                    </a:cxn>
                    <a:cxn ang="0">
                      <a:pos x="0"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3"/>
                    </a:cxn>
                    <a:cxn ang="0">
                      <a:pos x="3" y="3"/>
                    </a:cxn>
                    <a:cxn ang="0">
                      <a:pos x="0" y="3"/>
                    </a:cxn>
                  </a:cxnLst>
                  <a:rect l="0" t="0" r="r" b="b"/>
                  <a:pathLst>
                    <a:path w="6" h="7">
                      <a:moveTo>
                        <a:pt x="0" y="3"/>
                      </a:moveTo>
                      <a:lnTo>
                        <a:pt x="3" y="3"/>
                      </a:lnTo>
                      <a:lnTo>
                        <a:pt x="6" y="3"/>
                      </a:lnTo>
                      <a:lnTo>
                        <a:pt x="0" y="0"/>
                      </a:lnTo>
                      <a:lnTo>
                        <a:pt x="0" y="3"/>
                      </a:lnTo>
                      <a:lnTo>
                        <a:pt x="0" y="3"/>
                      </a:lnTo>
                      <a:lnTo>
                        <a:pt x="0" y="3"/>
                      </a:lnTo>
                      <a:lnTo>
                        <a:pt x="0" y="3"/>
                      </a:lnTo>
                      <a:lnTo>
                        <a:pt x="0" y="3"/>
                      </a:lnTo>
                      <a:lnTo>
                        <a:pt x="0" y="3"/>
                      </a:lnTo>
                      <a:lnTo>
                        <a:pt x="0" y="3"/>
                      </a:lnTo>
                      <a:lnTo>
                        <a:pt x="0" y="7"/>
                      </a:lnTo>
                      <a:lnTo>
                        <a:pt x="0" y="7"/>
                      </a:lnTo>
                      <a:lnTo>
                        <a:pt x="0" y="7"/>
                      </a:lnTo>
                      <a:lnTo>
                        <a:pt x="0" y="7"/>
                      </a:lnTo>
                      <a:lnTo>
                        <a:pt x="0" y="7"/>
                      </a:lnTo>
                      <a:lnTo>
                        <a:pt x="0" y="7"/>
                      </a:lnTo>
                      <a:lnTo>
                        <a:pt x="0" y="7"/>
                      </a:lnTo>
                      <a:lnTo>
                        <a:pt x="0"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3"/>
                      </a:lnTo>
                      <a:lnTo>
                        <a:pt x="3"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35" name="Freeform 389"/>
                <p:cNvSpPr>
                  <a:spLocks/>
                </p:cNvSpPr>
                <p:nvPr/>
              </p:nvSpPr>
              <p:spPr bwMode="auto">
                <a:xfrm>
                  <a:off x="5277" y="2481"/>
                  <a:ext cx="3" cy="7"/>
                </a:xfrm>
                <a:custGeom>
                  <a:avLst/>
                  <a:gdLst/>
                  <a:ahLst/>
                  <a:cxnLst>
                    <a:cxn ang="0">
                      <a:pos x="0" y="4"/>
                    </a:cxn>
                    <a:cxn ang="0">
                      <a:pos x="3" y="4"/>
                    </a:cxn>
                    <a:cxn ang="0">
                      <a:pos x="3" y="0"/>
                    </a:cxn>
                    <a:cxn ang="0">
                      <a:pos x="0" y="0"/>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7"/>
                    </a:cxn>
                    <a:cxn ang="0">
                      <a:pos x="0" y="7"/>
                    </a:cxn>
                    <a:cxn ang="0">
                      <a:pos x="0"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4"/>
                    </a:cxn>
                    <a:cxn ang="0">
                      <a:pos x="3" y="4"/>
                    </a:cxn>
                    <a:cxn ang="0">
                      <a:pos x="3" y="4"/>
                    </a:cxn>
                    <a:cxn ang="0">
                      <a:pos x="3" y="4"/>
                    </a:cxn>
                    <a:cxn ang="0">
                      <a:pos x="3" y="4"/>
                    </a:cxn>
                    <a:cxn ang="0">
                      <a:pos x="3" y="4"/>
                    </a:cxn>
                    <a:cxn ang="0">
                      <a:pos x="3" y="4"/>
                    </a:cxn>
                    <a:cxn ang="0">
                      <a:pos x="3" y="4"/>
                    </a:cxn>
                    <a:cxn ang="0">
                      <a:pos x="0" y="4"/>
                    </a:cxn>
                  </a:cxnLst>
                  <a:rect l="0" t="0" r="r" b="b"/>
                  <a:pathLst>
                    <a:path w="3" h="7">
                      <a:moveTo>
                        <a:pt x="0" y="4"/>
                      </a:moveTo>
                      <a:lnTo>
                        <a:pt x="3" y="4"/>
                      </a:lnTo>
                      <a:lnTo>
                        <a:pt x="3" y="0"/>
                      </a:lnTo>
                      <a:lnTo>
                        <a:pt x="0" y="0"/>
                      </a:lnTo>
                      <a:lnTo>
                        <a:pt x="0" y="4"/>
                      </a:lnTo>
                      <a:lnTo>
                        <a:pt x="0" y="4"/>
                      </a:lnTo>
                      <a:lnTo>
                        <a:pt x="0" y="4"/>
                      </a:lnTo>
                      <a:lnTo>
                        <a:pt x="0" y="4"/>
                      </a:lnTo>
                      <a:lnTo>
                        <a:pt x="0" y="4"/>
                      </a:lnTo>
                      <a:lnTo>
                        <a:pt x="0" y="4"/>
                      </a:lnTo>
                      <a:lnTo>
                        <a:pt x="0" y="4"/>
                      </a:lnTo>
                      <a:lnTo>
                        <a:pt x="0" y="4"/>
                      </a:lnTo>
                      <a:lnTo>
                        <a:pt x="0" y="4"/>
                      </a:lnTo>
                      <a:lnTo>
                        <a:pt x="0" y="4"/>
                      </a:lnTo>
                      <a:lnTo>
                        <a:pt x="0" y="7"/>
                      </a:lnTo>
                      <a:lnTo>
                        <a:pt x="0" y="7"/>
                      </a:lnTo>
                      <a:lnTo>
                        <a:pt x="0" y="7"/>
                      </a:lnTo>
                      <a:lnTo>
                        <a:pt x="3" y="7"/>
                      </a:lnTo>
                      <a:lnTo>
                        <a:pt x="3" y="7"/>
                      </a:lnTo>
                      <a:lnTo>
                        <a:pt x="3" y="7"/>
                      </a:lnTo>
                      <a:lnTo>
                        <a:pt x="3" y="7"/>
                      </a:lnTo>
                      <a:lnTo>
                        <a:pt x="3" y="7"/>
                      </a:lnTo>
                      <a:lnTo>
                        <a:pt x="3" y="7"/>
                      </a:lnTo>
                      <a:lnTo>
                        <a:pt x="3" y="7"/>
                      </a:lnTo>
                      <a:lnTo>
                        <a:pt x="3" y="7"/>
                      </a:lnTo>
                      <a:lnTo>
                        <a:pt x="3" y="7"/>
                      </a:lnTo>
                      <a:lnTo>
                        <a:pt x="3" y="7"/>
                      </a:lnTo>
                      <a:lnTo>
                        <a:pt x="3" y="4"/>
                      </a:lnTo>
                      <a:lnTo>
                        <a:pt x="3" y="4"/>
                      </a:lnTo>
                      <a:lnTo>
                        <a:pt x="3" y="4"/>
                      </a:lnTo>
                      <a:lnTo>
                        <a:pt x="3" y="4"/>
                      </a:lnTo>
                      <a:lnTo>
                        <a:pt x="3" y="4"/>
                      </a:lnTo>
                      <a:lnTo>
                        <a:pt x="3" y="4"/>
                      </a:lnTo>
                      <a:lnTo>
                        <a:pt x="3" y="4"/>
                      </a:lnTo>
                      <a:lnTo>
                        <a:pt x="3" y="4"/>
                      </a:lnTo>
                      <a:lnTo>
                        <a:pt x="0"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36" name="Freeform 390"/>
                <p:cNvSpPr>
                  <a:spLocks/>
                </p:cNvSpPr>
                <p:nvPr/>
              </p:nvSpPr>
              <p:spPr bwMode="auto">
                <a:xfrm>
                  <a:off x="5277" y="2485"/>
                  <a:ext cx="6" cy="3"/>
                </a:xfrm>
                <a:custGeom>
                  <a:avLst/>
                  <a:gdLst/>
                  <a:ahLst/>
                  <a:cxnLst>
                    <a:cxn ang="0">
                      <a:pos x="6" y="3"/>
                    </a:cxn>
                    <a:cxn ang="0">
                      <a:pos x="6" y="3"/>
                    </a:cxn>
                    <a:cxn ang="0">
                      <a:pos x="3" y="0"/>
                    </a:cxn>
                    <a:cxn ang="0">
                      <a:pos x="0" y="0"/>
                    </a:cxn>
                    <a:cxn ang="0">
                      <a:pos x="0" y="3"/>
                    </a:cxn>
                    <a:cxn ang="0">
                      <a:pos x="6" y="3"/>
                    </a:cxn>
                    <a:cxn ang="0">
                      <a:pos x="0" y="3"/>
                    </a:cxn>
                    <a:cxn ang="0">
                      <a:pos x="0" y="3"/>
                    </a:cxn>
                    <a:cxn ang="0">
                      <a:pos x="0" y="3"/>
                    </a:cxn>
                    <a:cxn ang="0">
                      <a:pos x="0" y="3"/>
                    </a:cxn>
                    <a:cxn ang="0">
                      <a:pos x="0"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6" y="3"/>
                    </a:cxn>
                    <a:cxn ang="0">
                      <a:pos x="6" y="3"/>
                    </a:cxn>
                    <a:cxn ang="0">
                      <a:pos x="6" y="3"/>
                    </a:cxn>
                    <a:cxn ang="0">
                      <a:pos x="6" y="3"/>
                    </a:cxn>
                    <a:cxn ang="0">
                      <a:pos x="6" y="3"/>
                    </a:cxn>
                    <a:cxn ang="0">
                      <a:pos x="6" y="3"/>
                    </a:cxn>
                    <a:cxn ang="0">
                      <a:pos x="6" y="3"/>
                    </a:cxn>
                    <a:cxn ang="0">
                      <a:pos x="6" y="3"/>
                    </a:cxn>
                    <a:cxn ang="0">
                      <a:pos x="6" y="3"/>
                    </a:cxn>
                    <a:cxn ang="0">
                      <a:pos x="6" y="3"/>
                    </a:cxn>
                  </a:cxnLst>
                  <a:rect l="0" t="0" r="r" b="b"/>
                  <a:pathLst>
                    <a:path w="6" h="3">
                      <a:moveTo>
                        <a:pt x="6" y="3"/>
                      </a:moveTo>
                      <a:lnTo>
                        <a:pt x="6" y="3"/>
                      </a:lnTo>
                      <a:lnTo>
                        <a:pt x="3" y="0"/>
                      </a:lnTo>
                      <a:lnTo>
                        <a:pt x="0" y="0"/>
                      </a:lnTo>
                      <a:lnTo>
                        <a:pt x="0" y="3"/>
                      </a:lnTo>
                      <a:lnTo>
                        <a:pt x="6" y="3"/>
                      </a:lnTo>
                      <a:lnTo>
                        <a:pt x="0" y="3"/>
                      </a:lnTo>
                      <a:lnTo>
                        <a:pt x="0" y="3"/>
                      </a:lnTo>
                      <a:lnTo>
                        <a:pt x="0" y="3"/>
                      </a:lnTo>
                      <a:lnTo>
                        <a:pt x="0" y="3"/>
                      </a:lnTo>
                      <a:lnTo>
                        <a:pt x="0"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6" y="3"/>
                      </a:lnTo>
                      <a:lnTo>
                        <a:pt x="6" y="3"/>
                      </a:lnTo>
                      <a:lnTo>
                        <a:pt x="6" y="3"/>
                      </a:lnTo>
                      <a:lnTo>
                        <a:pt x="6" y="3"/>
                      </a:lnTo>
                      <a:lnTo>
                        <a:pt x="6" y="3"/>
                      </a:lnTo>
                      <a:lnTo>
                        <a:pt x="6" y="3"/>
                      </a:lnTo>
                      <a:lnTo>
                        <a:pt x="6" y="3"/>
                      </a:lnTo>
                      <a:lnTo>
                        <a:pt x="6" y="3"/>
                      </a:lnTo>
                      <a:lnTo>
                        <a:pt x="6" y="3"/>
                      </a:lnTo>
                      <a:lnTo>
                        <a:pt x="6"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37" name="Freeform 391"/>
                <p:cNvSpPr>
                  <a:spLocks/>
                </p:cNvSpPr>
                <p:nvPr/>
              </p:nvSpPr>
              <p:spPr bwMode="auto">
                <a:xfrm>
                  <a:off x="5277" y="2488"/>
                  <a:ext cx="6" cy="3"/>
                </a:xfrm>
                <a:custGeom>
                  <a:avLst/>
                  <a:gdLst/>
                  <a:ahLst/>
                  <a:cxnLst>
                    <a:cxn ang="0">
                      <a:pos x="6" y="3"/>
                    </a:cxn>
                    <a:cxn ang="0">
                      <a:pos x="6" y="3"/>
                    </a:cxn>
                    <a:cxn ang="0">
                      <a:pos x="6" y="0"/>
                    </a:cxn>
                    <a:cxn ang="0">
                      <a:pos x="0" y="0"/>
                    </a:cxn>
                    <a:cxn ang="0">
                      <a:pos x="3" y="3"/>
                    </a:cxn>
                    <a:cxn ang="0">
                      <a:pos x="6"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6" y="3"/>
                    </a:cxn>
                    <a:cxn ang="0">
                      <a:pos x="6" y="3"/>
                    </a:cxn>
                    <a:cxn ang="0">
                      <a:pos x="6" y="3"/>
                    </a:cxn>
                    <a:cxn ang="0">
                      <a:pos x="6" y="3"/>
                    </a:cxn>
                    <a:cxn ang="0">
                      <a:pos x="6" y="3"/>
                    </a:cxn>
                    <a:cxn ang="0">
                      <a:pos x="6" y="3"/>
                    </a:cxn>
                    <a:cxn ang="0">
                      <a:pos x="6" y="3"/>
                    </a:cxn>
                    <a:cxn ang="0">
                      <a:pos x="6" y="3"/>
                    </a:cxn>
                    <a:cxn ang="0">
                      <a:pos x="6" y="3"/>
                    </a:cxn>
                    <a:cxn ang="0">
                      <a:pos x="6" y="3"/>
                    </a:cxn>
                    <a:cxn ang="0">
                      <a:pos x="6" y="3"/>
                    </a:cxn>
                    <a:cxn ang="0">
                      <a:pos x="6" y="3"/>
                    </a:cxn>
                    <a:cxn ang="0">
                      <a:pos x="6" y="3"/>
                    </a:cxn>
                  </a:cxnLst>
                  <a:rect l="0" t="0" r="r" b="b"/>
                  <a:pathLst>
                    <a:path w="6" h="3">
                      <a:moveTo>
                        <a:pt x="6" y="3"/>
                      </a:moveTo>
                      <a:lnTo>
                        <a:pt x="6" y="3"/>
                      </a:lnTo>
                      <a:lnTo>
                        <a:pt x="6" y="0"/>
                      </a:lnTo>
                      <a:lnTo>
                        <a:pt x="0" y="0"/>
                      </a:lnTo>
                      <a:lnTo>
                        <a:pt x="3" y="3"/>
                      </a:lnTo>
                      <a:lnTo>
                        <a:pt x="6"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38" name="Freeform 392"/>
                <p:cNvSpPr>
                  <a:spLocks/>
                </p:cNvSpPr>
                <p:nvPr/>
              </p:nvSpPr>
              <p:spPr bwMode="auto">
                <a:xfrm>
                  <a:off x="5280" y="2491"/>
                  <a:ext cx="3" cy="3"/>
                </a:xfrm>
                <a:custGeom>
                  <a:avLst/>
                  <a:gdLst/>
                  <a:ahLst/>
                  <a:cxnLst>
                    <a:cxn ang="0">
                      <a:pos x="3" y="3"/>
                    </a:cxn>
                    <a:cxn ang="0">
                      <a:pos x="3" y="3"/>
                    </a:cxn>
                    <a:cxn ang="0">
                      <a:pos x="3" y="0"/>
                    </a:cxn>
                    <a:cxn ang="0">
                      <a:pos x="0" y="0"/>
                    </a:cxn>
                    <a:cxn ang="0">
                      <a:pos x="0" y="3"/>
                    </a:cxn>
                    <a:cxn ang="0">
                      <a:pos x="3"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Lst>
                  <a:rect l="0" t="0" r="r" b="b"/>
                  <a:pathLst>
                    <a:path w="3" h="3">
                      <a:moveTo>
                        <a:pt x="3" y="3"/>
                      </a:moveTo>
                      <a:lnTo>
                        <a:pt x="3" y="3"/>
                      </a:lnTo>
                      <a:lnTo>
                        <a:pt x="3" y="0"/>
                      </a:lnTo>
                      <a:lnTo>
                        <a:pt x="0" y="0"/>
                      </a:lnTo>
                      <a:lnTo>
                        <a:pt x="0" y="3"/>
                      </a:lnTo>
                      <a:lnTo>
                        <a:pt x="3"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39" name="Freeform 393"/>
                <p:cNvSpPr>
                  <a:spLocks/>
                </p:cNvSpPr>
                <p:nvPr/>
              </p:nvSpPr>
              <p:spPr bwMode="auto">
                <a:xfrm>
                  <a:off x="5280" y="2494"/>
                  <a:ext cx="3" cy="6"/>
                </a:xfrm>
                <a:custGeom>
                  <a:avLst/>
                  <a:gdLst/>
                  <a:ahLst/>
                  <a:cxnLst>
                    <a:cxn ang="0">
                      <a:pos x="0" y="3"/>
                    </a:cxn>
                    <a:cxn ang="0">
                      <a:pos x="3" y="3"/>
                    </a:cxn>
                    <a:cxn ang="0">
                      <a:pos x="3" y="0"/>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6"/>
                    </a:cxn>
                    <a:cxn ang="0">
                      <a:pos x="0" y="6"/>
                    </a:cxn>
                    <a:cxn ang="0">
                      <a:pos x="0" y="6"/>
                    </a:cxn>
                    <a:cxn ang="0">
                      <a:pos x="0" y="6"/>
                    </a:cxn>
                    <a:cxn ang="0">
                      <a:pos x="0" y="6"/>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0" y="3"/>
                    </a:cxn>
                  </a:cxnLst>
                  <a:rect l="0" t="0" r="r" b="b"/>
                  <a:pathLst>
                    <a:path w="3" h="6">
                      <a:moveTo>
                        <a:pt x="0" y="3"/>
                      </a:moveTo>
                      <a:lnTo>
                        <a:pt x="3" y="3"/>
                      </a:lnTo>
                      <a:lnTo>
                        <a:pt x="3" y="0"/>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6"/>
                      </a:lnTo>
                      <a:lnTo>
                        <a:pt x="0" y="6"/>
                      </a:lnTo>
                      <a:lnTo>
                        <a:pt x="0" y="6"/>
                      </a:lnTo>
                      <a:lnTo>
                        <a:pt x="0" y="6"/>
                      </a:lnTo>
                      <a:lnTo>
                        <a:pt x="0" y="6"/>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40" name="Freeform 394"/>
                <p:cNvSpPr>
                  <a:spLocks/>
                </p:cNvSpPr>
                <p:nvPr/>
              </p:nvSpPr>
              <p:spPr bwMode="auto">
                <a:xfrm>
                  <a:off x="5280" y="2497"/>
                  <a:ext cx="3" cy="7"/>
                </a:xfrm>
                <a:custGeom>
                  <a:avLst/>
                  <a:gdLst/>
                  <a:ahLst/>
                  <a:cxnLst>
                    <a:cxn ang="0">
                      <a:pos x="0" y="7"/>
                    </a:cxn>
                    <a:cxn ang="0">
                      <a:pos x="3" y="7"/>
                    </a:cxn>
                    <a:cxn ang="0">
                      <a:pos x="3" y="0"/>
                    </a:cxn>
                    <a:cxn ang="0">
                      <a:pos x="0" y="0"/>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0" y="7"/>
                    </a:cxn>
                  </a:cxnLst>
                  <a:rect l="0" t="0" r="r" b="b"/>
                  <a:pathLst>
                    <a:path w="3" h="7">
                      <a:moveTo>
                        <a:pt x="0" y="7"/>
                      </a:moveTo>
                      <a:lnTo>
                        <a:pt x="3" y="7"/>
                      </a:lnTo>
                      <a:lnTo>
                        <a:pt x="3" y="0"/>
                      </a:lnTo>
                      <a:lnTo>
                        <a:pt x="0" y="0"/>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0" y="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41" name="Freeform 395"/>
                <p:cNvSpPr>
                  <a:spLocks/>
                </p:cNvSpPr>
                <p:nvPr/>
              </p:nvSpPr>
              <p:spPr bwMode="auto">
                <a:xfrm>
                  <a:off x="5280" y="2504"/>
                  <a:ext cx="3" cy="6"/>
                </a:xfrm>
                <a:custGeom>
                  <a:avLst/>
                  <a:gdLst/>
                  <a:ahLst/>
                  <a:cxnLst>
                    <a:cxn ang="0">
                      <a:pos x="0" y="3"/>
                    </a:cxn>
                    <a:cxn ang="0">
                      <a:pos x="3" y="3"/>
                    </a:cxn>
                    <a:cxn ang="0">
                      <a:pos x="3" y="0"/>
                    </a:cxn>
                    <a:cxn ang="0">
                      <a:pos x="0" y="0"/>
                    </a:cxn>
                    <a:cxn ang="0">
                      <a:pos x="0" y="3"/>
                    </a:cxn>
                    <a:cxn ang="0">
                      <a:pos x="0" y="3"/>
                    </a:cxn>
                    <a:cxn ang="0">
                      <a:pos x="0" y="3"/>
                    </a:cxn>
                    <a:cxn ang="0">
                      <a:pos x="0" y="3"/>
                    </a:cxn>
                    <a:cxn ang="0">
                      <a:pos x="0" y="3"/>
                    </a:cxn>
                    <a:cxn ang="0">
                      <a:pos x="0" y="3"/>
                    </a:cxn>
                    <a:cxn ang="0">
                      <a:pos x="0" y="3"/>
                    </a:cxn>
                    <a:cxn ang="0">
                      <a:pos x="0" y="3"/>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3" y="6"/>
                    </a:cxn>
                    <a:cxn ang="0">
                      <a:pos x="3" y="6"/>
                    </a:cxn>
                    <a:cxn ang="0">
                      <a:pos x="3" y="6"/>
                    </a:cxn>
                    <a:cxn ang="0">
                      <a:pos x="3" y="6"/>
                    </a:cxn>
                    <a:cxn ang="0">
                      <a:pos x="3" y="6"/>
                    </a:cxn>
                    <a:cxn ang="0">
                      <a:pos x="3" y="6"/>
                    </a:cxn>
                    <a:cxn ang="0">
                      <a:pos x="3" y="3"/>
                    </a:cxn>
                    <a:cxn ang="0">
                      <a:pos x="3" y="3"/>
                    </a:cxn>
                    <a:cxn ang="0">
                      <a:pos x="3" y="3"/>
                    </a:cxn>
                    <a:cxn ang="0">
                      <a:pos x="3" y="3"/>
                    </a:cxn>
                    <a:cxn ang="0">
                      <a:pos x="3" y="3"/>
                    </a:cxn>
                    <a:cxn ang="0">
                      <a:pos x="3" y="3"/>
                    </a:cxn>
                    <a:cxn ang="0">
                      <a:pos x="0" y="3"/>
                    </a:cxn>
                  </a:cxnLst>
                  <a:rect l="0" t="0" r="r" b="b"/>
                  <a:pathLst>
                    <a:path w="3" h="6">
                      <a:moveTo>
                        <a:pt x="0" y="3"/>
                      </a:moveTo>
                      <a:lnTo>
                        <a:pt x="3" y="3"/>
                      </a:lnTo>
                      <a:lnTo>
                        <a:pt x="3" y="0"/>
                      </a:lnTo>
                      <a:lnTo>
                        <a:pt x="0" y="0"/>
                      </a:lnTo>
                      <a:lnTo>
                        <a:pt x="0" y="3"/>
                      </a:lnTo>
                      <a:lnTo>
                        <a:pt x="0" y="3"/>
                      </a:lnTo>
                      <a:lnTo>
                        <a:pt x="0" y="3"/>
                      </a:lnTo>
                      <a:lnTo>
                        <a:pt x="0" y="3"/>
                      </a:lnTo>
                      <a:lnTo>
                        <a:pt x="0" y="3"/>
                      </a:lnTo>
                      <a:lnTo>
                        <a:pt x="0" y="3"/>
                      </a:lnTo>
                      <a:lnTo>
                        <a:pt x="0" y="3"/>
                      </a:lnTo>
                      <a:lnTo>
                        <a:pt x="0" y="3"/>
                      </a:lnTo>
                      <a:lnTo>
                        <a:pt x="0" y="6"/>
                      </a:lnTo>
                      <a:lnTo>
                        <a:pt x="0" y="6"/>
                      </a:lnTo>
                      <a:lnTo>
                        <a:pt x="0" y="6"/>
                      </a:lnTo>
                      <a:lnTo>
                        <a:pt x="0" y="6"/>
                      </a:lnTo>
                      <a:lnTo>
                        <a:pt x="0" y="6"/>
                      </a:lnTo>
                      <a:lnTo>
                        <a:pt x="0" y="6"/>
                      </a:lnTo>
                      <a:lnTo>
                        <a:pt x="0" y="6"/>
                      </a:lnTo>
                      <a:lnTo>
                        <a:pt x="0" y="6"/>
                      </a:lnTo>
                      <a:lnTo>
                        <a:pt x="0" y="6"/>
                      </a:lnTo>
                      <a:lnTo>
                        <a:pt x="0" y="6"/>
                      </a:lnTo>
                      <a:lnTo>
                        <a:pt x="0" y="6"/>
                      </a:lnTo>
                      <a:lnTo>
                        <a:pt x="3" y="6"/>
                      </a:lnTo>
                      <a:lnTo>
                        <a:pt x="3" y="6"/>
                      </a:lnTo>
                      <a:lnTo>
                        <a:pt x="3" y="6"/>
                      </a:lnTo>
                      <a:lnTo>
                        <a:pt x="3" y="6"/>
                      </a:lnTo>
                      <a:lnTo>
                        <a:pt x="3" y="6"/>
                      </a:lnTo>
                      <a:lnTo>
                        <a:pt x="3" y="6"/>
                      </a:lnTo>
                      <a:lnTo>
                        <a:pt x="3" y="3"/>
                      </a:lnTo>
                      <a:lnTo>
                        <a:pt x="3" y="3"/>
                      </a:lnTo>
                      <a:lnTo>
                        <a:pt x="3" y="3"/>
                      </a:lnTo>
                      <a:lnTo>
                        <a:pt x="3" y="3"/>
                      </a:lnTo>
                      <a:lnTo>
                        <a:pt x="3" y="3"/>
                      </a:lnTo>
                      <a:lnTo>
                        <a:pt x="3"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42" name="Rectangle 396"/>
                <p:cNvSpPr>
                  <a:spLocks noChangeArrowheads="1"/>
                </p:cNvSpPr>
                <p:nvPr/>
              </p:nvSpPr>
              <p:spPr bwMode="auto">
                <a:xfrm>
                  <a:off x="5280" y="2507"/>
                  <a:ext cx="3" cy="3"/>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43" name="Freeform 397"/>
                <p:cNvSpPr>
                  <a:spLocks/>
                </p:cNvSpPr>
                <p:nvPr/>
              </p:nvSpPr>
              <p:spPr bwMode="auto">
                <a:xfrm>
                  <a:off x="5275" y="2453"/>
                  <a:ext cx="5" cy="22"/>
                </a:xfrm>
                <a:custGeom>
                  <a:avLst/>
                  <a:gdLst/>
                  <a:ahLst/>
                  <a:cxnLst>
                    <a:cxn ang="0">
                      <a:pos x="5" y="22"/>
                    </a:cxn>
                    <a:cxn ang="0">
                      <a:pos x="5" y="22"/>
                    </a:cxn>
                    <a:cxn ang="0">
                      <a:pos x="5" y="19"/>
                    </a:cxn>
                    <a:cxn ang="0">
                      <a:pos x="5" y="16"/>
                    </a:cxn>
                    <a:cxn ang="0">
                      <a:pos x="5" y="16"/>
                    </a:cxn>
                    <a:cxn ang="0">
                      <a:pos x="2" y="13"/>
                    </a:cxn>
                    <a:cxn ang="0">
                      <a:pos x="2" y="9"/>
                    </a:cxn>
                    <a:cxn ang="0">
                      <a:pos x="2" y="9"/>
                    </a:cxn>
                    <a:cxn ang="0">
                      <a:pos x="2" y="6"/>
                    </a:cxn>
                    <a:cxn ang="0">
                      <a:pos x="2" y="3"/>
                    </a:cxn>
                    <a:cxn ang="0">
                      <a:pos x="0" y="3"/>
                    </a:cxn>
                    <a:cxn ang="0">
                      <a:pos x="0" y="0"/>
                    </a:cxn>
                    <a:cxn ang="0">
                      <a:pos x="0" y="0"/>
                    </a:cxn>
                    <a:cxn ang="0">
                      <a:pos x="0" y="0"/>
                    </a:cxn>
                    <a:cxn ang="0">
                      <a:pos x="0" y="0"/>
                    </a:cxn>
                  </a:cxnLst>
                  <a:rect l="0" t="0" r="r" b="b"/>
                  <a:pathLst>
                    <a:path w="5" h="22">
                      <a:moveTo>
                        <a:pt x="5" y="22"/>
                      </a:moveTo>
                      <a:lnTo>
                        <a:pt x="5" y="22"/>
                      </a:lnTo>
                      <a:lnTo>
                        <a:pt x="5" y="19"/>
                      </a:lnTo>
                      <a:lnTo>
                        <a:pt x="5" y="16"/>
                      </a:lnTo>
                      <a:lnTo>
                        <a:pt x="5" y="16"/>
                      </a:lnTo>
                      <a:lnTo>
                        <a:pt x="2" y="13"/>
                      </a:lnTo>
                      <a:lnTo>
                        <a:pt x="2" y="9"/>
                      </a:lnTo>
                      <a:lnTo>
                        <a:pt x="2" y="9"/>
                      </a:lnTo>
                      <a:lnTo>
                        <a:pt x="2" y="6"/>
                      </a:lnTo>
                      <a:lnTo>
                        <a:pt x="2" y="3"/>
                      </a:lnTo>
                      <a:lnTo>
                        <a:pt x="0"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44" name="Freeform 398"/>
                <p:cNvSpPr>
                  <a:spLocks/>
                </p:cNvSpPr>
                <p:nvPr/>
              </p:nvSpPr>
              <p:spPr bwMode="auto">
                <a:xfrm>
                  <a:off x="5272" y="2459"/>
                  <a:ext cx="8" cy="7"/>
                </a:xfrm>
                <a:custGeom>
                  <a:avLst/>
                  <a:gdLst/>
                  <a:ahLst/>
                  <a:cxnLst>
                    <a:cxn ang="0">
                      <a:pos x="8" y="7"/>
                    </a:cxn>
                    <a:cxn ang="0">
                      <a:pos x="5" y="7"/>
                    </a:cxn>
                    <a:cxn ang="0">
                      <a:pos x="5" y="7"/>
                    </a:cxn>
                    <a:cxn ang="0">
                      <a:pos x="3" y="3"/>
                    </a:cxn>
                    <a:cxn ang="0">
                      <a:pos x="3" y="3"/>
                    </a:cxn>
                    <a:cxn ang="0">
                      <a:pos x="0" y="0"/>
                    </a:cxn>
                    <a:cxn ang="0">
                      <a:pos x="0" y="0"/>
                    </a:cxn>
                    <a:cxn ang="0">
                      <a:pos x="0" y="0"/>
                    </a:cxn>
                    <a:cxn ang="0">
                      <a:pos x="0" y="0"/>
                    </a:cxn>
                  </a:cxnLst>
                  <a:rect l="0" t="0" r="r" b="b"/>
                  <a:pathLst>
                    <a:path w="8" h="7">
                      <a:moveTo>
                        <a:pt x="8" y="7"/>
                      </a:moveTo>
                      <a:lnTo>
                        <a:pt x="5" y="7"/>
                      </a:lnTo>
                      <a:lnTo>
                        <a:pt x="5" y="7"/>
                      </a:lnTo>
                      <a:lnTo>
                        <a:pt x="3" y="3"/>
                      </a:lnTo>
                      <a:lnTo>
                        <a:pt x="3"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45" name="Freeform 399"/>
                <p:cNvSpPr>
                  <a:spLocks/>
                </p:cNvSpPr>
                <p:nvPr/>
              </p:nvSpPr>
              <p:spPr bwMode="auto">
                <a:xfrm>
                  <a:off x="5280" y="2459"/>
                  <a:ext cx="9" cy="22"/>
                </a:xfrm>
                <a:custGeom>
                  <a:avLst/>
                  <a:gdLst/>
                  <a:ahLst/>
                  <a:cxnLst>
                    <a:cxn ang="0">
                      <a:pos x="0" y="22"/>
                    </a:cxn>
                    <a:cxn ang="0">
                      <a:pos x="0" y="19"/>
                    </a:cxn>
                    <a:cxn ang="0">
                      <a:pos x="3" y="16"/>
                    </a:cxn>
                    <a:cxn ang="0">
                      <a:pos x="6" y="13"/>
                    </a:cxn>
                    <a:cxn ang="0">
                      <a:pos x="9" y="10"/>
                    </a:cxn>
                    <a:cxn ang="0">
                      <a:pos x="9" y="7"/>
                    </a:cxn>
                    <a:cxn ang="0">
                      <a:pos x="9" y="7"/>
                    </a:cxn>
                    <a:cxn ang="0">
                      <a:pos x="9" y="3"/>
                    </a:cxn>
                    <a:cxn ang="0">
                      <a:pos x="9" y="0"/>
                    </a:cxn>
                    <a:cxn ang="0">
                      <a:pos x="9" y="0"/>
                    </a:cxn>
                    <a:cxn ang="0">
                      <a:pos x="9" y="0"/>
                    </a:cxn>
                  </a:cxnLst>
                  <a:rect l="0" t="0" r="r" b="b"/>
                  <a:pathLst>
                    <a:path w="9" h="22">
                      <a:moveTo>
                        <a:pt x="0" y="22"/>
                      </a:moveTo>
                      <a:lnTo>
                        <a:pt x="0" y="19"/>
                      </a:lnTo>
                      <a:lnTo>
                        <a:pt x="3" y="16"/>
                      </a:lnTo>
                      <a:lnTo>
                        <a:pt x="6" y="13"/>
                      </a:lnTo>
                      <a:lnTo>
                        <a:pt x="9" y="10"/>
                      </a:lnTo>
                      <a:lnTo>
                        <a:pt x="9" y="7"/>
                      </a:lnTo>
                      <a:lnTo>
                        <a:pt x="9" y="7"/>
                      </a:lnTo>
                      <a:lnTo>
                        <a:pt x="9" y="3"/>
                      </a:lnTo>
                      <a:lnTo>
                        <a:pt x="9" y="0"/>
                      </a:lnTo>
                      <a:lnTo>
                        <a:pt x="9" y="0"/>
                      </a:lnTo>
                      <a:lnTo>
                        <a:pt x="9"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46" name="Freeform 400"/>
                <p:cNvSpPr>
                  <a:spLocks/>
                </p:cNvSpPr>
                <p:nvPr/>
              </p:nvSpPr>
              <p:spPr bwMode="auto">
                <a:xfrm>
                  <a:off x="5289" y="2459"/>
                  <a:ext cx="6" cy="10"/>
                </a:xfrm>
                <a:custGeom>
                  <a:avLst/>
                  <a:gdLst/>
                  <a:ahLst/>
                  <a:cxnLst>
                    <a:cxn ang="0">
                      <a:pos x="0" y="10"/>
                    </a:cxn>
                    <a:cxn ang="0">
                      <a:pos x="0" y="7"/>
                    </a:cxn>
                    <a:cxn ang="0">
                      <a:pos x="3" y="7"/>
                    </a:cxn>
                    <a:cxn ang="0">
                      <a:pos x="3" y="3"/>
                    </a:cxn>
                    <a:cxn ang="0">
                      <a:pos x="3" y="3"/>
                    </a:cxn>
                    <a:cxn ang="0">
                      <a:pos x="6" y="0"/>
                    </a:cxn>
                    <a:cxn ang="0">
                      <a:pos x="6" y="0"/>
                    </a:cxn>
                    <a:cxn ang="0">
                      <a:pos x="6" y="0"/>
                    </a:cxn>
                    <a:cxn ang="0">
                      <a:pos x="6" y="0"/>
                    </a:cxn>
                  </a:cxnLst>
                  <a:rect l="0" t="0" r="r" b="b"/>
                  <a:pathLst>
                    <a:path w="6" h="10">
                      <a:moveTo>
                        <a:pt x="0" y="10"/>
                      </a:moveTo>
                      <a:lnTo>
                        <a:pt x="0" y="7"/>
                      </a:lnTo>
                      <a:lnTo>
                        <a:pt x="3" y="7"/>
                      </a:lnTo>
                      <a:lnTo>
                        <a:pt x="3" y="3"/>
                      </a:lnTo>
                      <a:lnTo>
                        <a:pt x="3" y="3"/>
                      </a:lnTo>
                      <a:lnTo>
                        <a:pt x="6" y="0"/>
                      </a:lnTo>
                      <a:lnTo>
                        <a:pt x="6" y="0"/>
                      </a:lnTo>
                      <a:lnTo>
                        <a:pt x="6" y="0"/>
                      </a:lnTo>
                      <a:lnTo>
                        <a:pt x="6"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47" name="Freeform 401"/>
                <p:cNvSpPr>
                  <a:spLocks/>
                </p:cNvSpPr>
                <p:nvPr/>
              </p:nvSpPr>
              <p:spPr bwMode="auto">
                <a:xfrm>
                  <a:off x="5283" y="2453"/>
                  <a:ext cx="3" cy="19"/>
                </a:xfrm>
                <a:custGeom>
                  <a:avLst/>
                  <a:gdLst/>
                  <a:ahLst/>
                  <a:cxnLst>
                    <a:cxn ang="0">
                      <a:pos x="3" y="19"/>
                    </a:cxn>
                    <a:cxn ang="0">
                      <a:pos x="3" y="19"/>
                    </a:cxn>
                    <a:cxn ang="0">
                      <a:pos x="3" y="16"/>
                    </a:cxn>
                    <a:cxn ang="0">
                      <a:pos x="0" y="13"/>
                    </a:cxn>
                    <a:cxn ang="0">
                      <a:pos x="0" y="9"/>
                    </a:cxn>
                    <a:cxn ang="0">
                      <a:pos x="0" y="6"/>
                    </a:cxn>
                    <a:cxn ang="0">
                      <a:pos x="0" y="6"/>
                    </a:cxn>
                    <a:cxn ang="0">
                      <a:pos x="0" y="3"/>
                    </a:cxn>
                    <a:cxn ang="0">
                      <a:pos x="0" y="0"/>
                    </a:cxn>
                    <a:cxn ang="0">
                      <a:pos x="0" y="0"/>
                    </a:cxn>
                    <a:cxn ang="0">
                      <a:pos x="0" y="0"/>
                    </a:cxn>
                    <a:cxn ang="0">
                      <a:pos x="0" y="0"/>
                    </a:cxn>
                    <a:cxn ang="0">
                      <a:pos x="0" y="0"/>
                    </a:cxn>
                  </a:cxnLst>
                  <a:rect l="0" t="0" r="r" b="b"/>
                  <a:pathLst>
                    <a:path w="3" h="19">
                      <a:moveTo>
                        <a:pt x="3" y="19"/>
                      </a:moveTo>
                      <a:lnTo>
                        <a:pt x="3" y="19"/>
                      </a:lnTo>
                      <a:lnTo>
                        <a:pt x="3" y="16"/>
                      </a:lnTo>
                      <a:lnTo>
                        <a:pt x="0" y="13"/>
                      </a:lnTo>
                      <a:lnTo>
                        <a:pt x="0" y="9"/>
                      </a:lnTo>
                      <a:lnTo>
                        <a:pt x="0" y="6"/>
                      </a:lnTo>
                      <a:lnTo>
                        <a:pt x="0" y="6"/>
                      </a:lnTo>
                      <a:lnTo>
                        <a:pt x="0" y="3"/>
                      </a:lnTo>
                      <a:lnTo>
                        <a:pt x="0" y="0"/>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48" name="Freeform 402"/>
                <p:cNvSpPr>
                  <a:spLocks/>
                </p:cNvSpPr>
                <p:nvPr/>
              </p:nvSpPr>
              <p:spPr bwMode="auto">
                <a:xfrm>
                  <a:off x="5269" y="2450"/>
                  <a:ext cx="11" cy="28"/>
                </a:xfrm>
                <a:custGeom>
                  <a:avLst/>
                  <a:gdLst/>
                  <a:ahLst/>
                  <a:cxnLst>
                    <a:cxn ang="0">
                      <a:pos x="11" y="28"/>
                    </a:cxn>
                    <a:cxn ang="0">
                      <a:pos x="11" y="28"/>
                    </a:cxn>
                    <a:cxn ang="0">
                      <a:pos x="8" y="25"/>
                    </a:cxn>
                    <a:cxn ang="0">
                      <a:pos x="8" y="25"/>
                    </a:cxn>
                    <a:cxn ang="0">
                      <a:pos x="6" y="22"/>
                    </a:cxn>
                    <a:cxn ang="0">
                      <a:pos x="6" y="22"/>
                    </a:cxn>
                    <a:cxn ang="0">
                      <a:pos x="6" y="19"/>
                    </a:cxn>
                    <a:cxn ang="0">
                      <a:pos x="6" y="16"/>
                    </a:cxn>
                    <a:cxn ang="0">
                      <a:pos x="6" y="16"/>
                    </a:cxn>
                    <a:cxn ang="0">
                      <a:pos x="3" y="12"/>
                    </a:cxn>
                    <a:cxn ang="0">
                      <a:pos x="3" y="9"/>
                    </a:cxn>
                    <a:cxn ang="0">
                      <a:pos x="3" y="6"/>
                    </a:cxn>
                    <a:cxn ang="0">
                      <a:pos x="3" y="6"/>
                    </a:cxn>
                    <a:cxn ang="0">
                      <a:pos x="0" y="3"/>
                    </a:cxn>
                    <a:cxn ang="0">
                      <a:pos x="0" y="0"/>
                    </a:cxn>
                    <a:cxn ang="0">
                      <a:pos x="0" y="0"/>
                    </a:cxn>
                    <a:cxn ang="0">
                      <a:pos x="0" y="0"/>
                    </a:cxn>
                  </a:cxnLst>
                  <a:rect l="0" t="0" r="r" b="b"/>
                  <a:pathLst>
                    <a:path w="11" h="28">
                      <a:moveTo>
                        <a:pt x="11" y="28"/>
                      </a:moveTo>
                      <a:lnTo>
                        <a:pt x="11" y="28"/>
                      </a:lnTo>
                      <a:lnTo>
                        <a:pt x="8" y="25"/>
                      </a:lnTo>
                      <a:lnTo>
                        <a:pt x="8" y="25"/>
                      </a:lnTo>
                      <a:lnTo>
                        <a:pt x="6" y="22"/>
                      </a:lnTo>
                      <a:lnTo>
                        <a:pt x="6" y="22"/>
                      </a:lnTo>
                      <a:lnTo>
                        <a:pt x="6" y="19"/>
                      </a:lnTo>
                      <a:lnTo>
                        <a:pt x="6" y="16"/>
                      </a:lnTo>
                      <a:lnTo>
                        <a:pt x="6" y="16"/>
                      </a:lnTo>
                      <a:lnTo>
                        <a:pt x="3" y="12"/>
                      </a:lnTo>
                      <a:lnTo>
                        <a:pt x="3" y="9"/>
                      </a:lnTo>
                      <a:lnTo>
                        <a:pt x="3" y="6"/>
                      </a:lnTo>
                      <a:lnTo>
                        <a:pt x="3" y="6"/>
                      </a:lnTo>
                      <a:lnTo>
                        <a:pt x="0" y="3"/>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49" name="Freeform 403"/>
                <p:cNvSpPr>
                  <a:spLocks/>
                </p:cNvSpPr>
                <p:nvPr/>
              </p:nvSpPr>
              <p:spPr bwMode="auto">
                <a:xfrm>
                  <a:off x="5275" y="2447"/>
                  <a:ext cx="2" cy="22"/>
                </a:xfrm>
                <a:custGeom>
                  <a:avLst/>
                  <a:gdLst/>
                  <a:ahLst/>
                  <a:cxnLst>
                    <a:cxn ang="0">
                      <a:pos x="0" y="22"/>
                    </a:cxn>
                    <a:cxn ang="0">
                      <a:pos x="0" y="22"/>
                    </a:cxn>
                    <a:cxn ang="0">
                      <a:pos x="0" y="15"/>
                    </a:cxn>
                    <a:cxn ang="0">
                      <a:pos x="0" y="12"/>
                    </a:cxn>
                    <a:cxn ang="0">
                      <a:pos x="0" y="12"/>
                    </a:cxn>
                    <a:cxn ang="0">
                      <a:pos x="0" y="9"/>
                    </a:cxn>
                    <a:cxn ang="0">
                      <a:pos x="2" y="6"/>
                    </a:cxn>
                    <a:cxn ang="0">
                      <a:pos x="2" y="6"/>
                    </a:cxn>
                    <a:cxn ang="0">
                      <a:pos x="2" y="3"/>
                    </a:cxn>
                    <a:cxn ang="0">
                      <a:pos x="0" y="0"/>
                    </a:cxn>
                    <a:cxn ang="0">
                      <a:pos x="0" y="0"/>
                    </a:cxn>
                  </a:cxnLst>
                  <a:rect l="0" t="0" r="r" b="b"/>
                  <a:pathLst>
                    <a:path w="2" h="22">
                      <a:moveTo>
                        <a:pt x="0" y="22"/>
                      </a:moveTo>
                      <a:lnTo>
                        <a:pt x="0" y="22"/>
                      </a:lnTo>
                      <a:lnTo>
                        <a:pt x="0" y="15"/>
                      </a:lnTo>
                      <a:lnTo>
                        <a:pt x="0" y="12"/>
                      </a:lnTo>
                      <a:lnTo>
                        <a:pt x="0" y="12"/>
                      </a:lnTo>
                      <a:lnTo>
                        <a:pt x="0" y="9"/>
                      </a:lnTo>
                      <a:lnTo>
                        <a:pt x="2" y="6"/>
                      </a:lnTo>
                      <a:lnTo>
                        <a:pt x="2" y="6"/>
                      </a:lnTo>
                      <a:lnTo>
                        <a:pt x="2" y="3"/>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50" name="Freeform 404"/>
                <p:cNvSpPr>
                  <a:spLocks/>
                </p:cNvSpPr>
                <p:nvPr/>
              </p:nvSpPr>
              <p:spPr bwMode="auto">
                <a:xfrm>
                  <a:off x="5280" y="2491"/>
                  <a:ext cx="3" cy="3"/>
                </a:xfrm>
                <a:custGeom>
                  <a:avLst/>
                  <a:gdLst/>
                  <a:ahLst/>
                  <a:cxnLst>
                    <a:cxn ang="0">
                      <a:pos x="3" y="3"/>
                    </a:cxn>
                    <a:cxn ang="0">
                      <a:pos x="0" y="0"/>
                    </a:cxn>
                    <a:cxn ang="0">
                      <a:pos x="0" y="0"/>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3" y="3"/>
                    </a:cxn>
                  </a:cxnLst>
                  <a:rect l="0" t="0" r="r" b="b"/>
                  <a:pathLst>
                    <a:path w="3" h="3">
                      <a:moveTo>
                        <a:pt x="3" y="3"/>
                      </a:moveTo>
                      <a:lnTo>
                        <a:pt x="0" y="0"/>
                      </a:lnTo>
                      <a:lnTo>
                        <a:pt x="0" y="0"/>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651" name="Freeform 405"/>
                <p:cNvSpPr>
                  <a:spLocks/>
                </p:cNvSpPr>
                <p:nvPr/>
              </p:nvSpPr>
              <p:spPr bwMode="auto">
                <a:xfrm>
                  <a:off x="5280" y="2491"/>
                  <a:ext cx="3" cy="3"/>
                </a:xfrm>
                <a:custGeom>
                  <a:avLst/>
                  <a:gdLst/>
                  <a:ahLst/>
                  <a:cxnLst>
                    <a:cxn ang="0">
                      <a:pos x="3" y="0"/>
                    </a:cxn>
                    <a:cxn ang="0">
                      <a:pos x="3" y="0"/>
                    </a:cxn>
                    <a:cxn ang="0">
                      <a:pos x="0" y="0"/>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3" h="3">
                      <a:moveTo>
                        <a:pt x="3" y="0"/>
                      </a:moveTo>
                      <a:lnTo>
                        <a:pt x="3" y="0"/>
                      </a:lnTo>
                      <a:lnTo>
                        <a:pt x="0" y="0"/>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grpSp>
          <p:grpSp>
            <p:nvGrpSpPr>
              <p:cNvPr id="78" name="Group 607"/>
              <p:cNvGrpSpPr>
                <a:grpSpLocks/>
              </p:cNvGrpSpPr>
              <p:nvPr/>
            </p:nvGrpSpPr>
            <p:grpSpPr bwMode="auto">
              <a:xfrm>
                <a:off x="7877966" y="3864422"/>
                <a:ext cx="547743" cy="120664"/>
                <a:chOff x="4962" y="2434"/>
                <a:chExt cx="345" cy="76"/>
              </a:xfrm>
            </p:grpSpPr>
            <p:sp>
              <p:nvSpPr>
                <p:cNvPr id="252" name="Freeform 407"/>
                <p:cNvSpPr>
                  <a:spLocks/>
                </p:cNvSpPr>
                <p:nvPr/>
              </p:nvSpPr>
              <p:spPr bwMode="auto">
                <a:xfrm>
                  <a:off x="5283" y="2488"/>
                  <a:ext cx="3" cy="3"/>
                </a:xfrm>
                <a:custGeom>
                  <a:avLst/>
                  <a:gdLst/>
                  <a:ahLst/>
                  <a:cxnLst>
                    <a:cxn ang="0">
                      <a:pos x="3" y="3"/>
                    </a:cxn>
                    <a:cxn ang="0">
                      <a:pos x="0" y="0"/>
                    </a:cxn>
                    <a:cxn ang="0">
                      <a:pos x="0" y="3"/>
                    </a:cxn>
                    <a:cxn ang="0">
                      <a:pos x="0"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3" y="3"/>
                    </a:cxn>
                  </a:cxnLst>
                  <a:rect l="0" t="0" r="r" b="b"/>
                  <a:pathLst>
                    <a:path w="3" h="3">
                      <a:moveTo>
                        <a:pt x="3" y="3"/>
                      </a:moveTo>
                      <a:lnTo>
                        <a:pt x="0" y="0"/>
                      </a:lnTo>
                      <a:lnTo>
                        <a:pt x="0" y="3"/>
                      </a:lnTo>
                      <a:lnTo>
                        <a:pt x="0"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53" name="Freeform 408"/>
                <p:cNvSpPr>
                  <a:spLocks/>
                </p:cNvSpPr>
                <p:nvPr/>
              </p:nvSpPr>
              <p:spPr bwMode="auto">
                <a:xfrm>
                  <a:off x="5283" y="2485"/>
                  <a:ext cx="3" cy="6"/>
                </a:xfrm>
                <a:custGeom>
                  <a:avLst/>
                  <a:gdLst/>
                  <a:ahLst/>
                  <a:cxnLst>
                    <a:cxn ang="0">
                      <a:pos x="3" y="3"/>
                    </a:cxn>
                    <a:cxn ang="0">
                      <a:pos x="0" y="3"/>
                    </a:cxn>
                    <a:cxn ang="0">
                      <a:pos x="0" y="3"/>
                    </a:cxn>
                    <a:cxn ang="0">
                      <a:pos x="3" y="6"/>
                    </a:cxn>
                    <a:cxn ang="0">
                      <a:pos x="3" y="3"/>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3"/>
                    </a:cxn>
                    <a:cxn ang="0">
                      <a:pos x="3" y="3"/>
                    </a:cxn>
                  </a:cxnLst>
                  <a:rect l="0" t="0" r="r" b="b"/>
                  <a:pathLst>
                    <a:path w="3" h="6">
                      <a:moveTo>
                        <a:pt x="3" y="3"/>
                      </a:moveTo>
                      <a:lnTo>
                        <a:pt x="0" y="3"/>
                      </a:lnTo>
                      <a:lnTo>
                        <a:pt x="0" y="3"/>
                      </a:lnTo>
                      <a:lnTo>
                        <a:pt x="3" y="6"/>
                      </a:lnTo>
                      <a:lnTo>
                        <a:pt x="3" y="3"/>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54" name="Freeform 409"/>
                <p:cNvSpPr>
                  <a:spLocks/>
                </p:cNvSpPr>
                <p:nvPr/>
              </p:nvSpPr>
              <p:spPr bwMode="auto">
                <a:xfrm>
                  <a:off x="5283" y="2485"/>
                  <a:ext cx="6" cy="3"/>
                </a:xfrm>
                <a:custGeom>
                  <a:avLst/>
                  <a:gdLst/>
                  <a:ahLst/>
                  <a:cxnLst>
                    <a:cxn ang="0">
                      <a:pos x="3" y="0"/>
                    </a:cxn>
                    <a:cxn ang="0">
                      <a:pos x="3" y="0"/>
                    </a:cxn>
                    <a:cxn ang="0">
                      <a:pos x="0" y="3"/>
                    </a:cxn>
                    <a:cxn ang="0">
                      <a:pos x="3" y="3"/>
                    </a:cxn>
                    <a:cxn ang="0">
                      <a:pos x="3" y="0"/>
                    </a:cxn>
                    <a:cxn ang="0">
                      <a:pos x="3" y="0"/>
                    </a:cxn>
                    <a:cxn ang="0">
                      <a:pos x="3" y="0"/>
                    </a:cxn>
                    <a:cxn ang="0">
                      <a:pos x="6" y="0"/>
                    </a:cxn>
                    <a:cxn ang="0">
                      <a:pos x="6"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6" h="3">
                      <a:moveTo>
                        <a:pt x="3" y="0"/>
                      </a:moveTo>
                      <a:lnTo>
                        <a:pt x="3" y="0"/>
                      </a:lnTo>
                      <a:lnTo>
                        <a:pt x="0" y="3"/>
                      </a:lnTo>
                      <a:lnTo>
                        <a:pt x="3" y="3"/>
                      </a:lnTo>
                      <a:lnTo>
                        <a:pt x="3" y="0"/>
                      </a:lnTo>
                      <a:lnTo>
                        <a:pt x="3" y="0"/>
                      </a:lnTo>
                      <a:lnTo>
                        <a:pt x="3" y="0"/>
                      </a:lnTo>
                      <a:lnTo>
                        <a:pt x="6" y="0"/>
                      </a:lnTo>
                      <a:lnTo>
                        <a:pt x="6"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55" name="Freeform 410"/>
                <p:cNvSpPr>
                  <a:spLocks/>
                </p:cNvSpPr>
                <p:nvPr/>
              </p:nvSpPr>
              <p:spPr bwMode="auto">
                <a:xfrm>
                  <a:off x="5286" y="2481"/>
                  <a:ext cx="3" cy="4"/>
                </a:xfrm>
                <a:custGeom>
                  <a:avLst/>
                  <a:gdLst/>
                  <a:ahLst/>
                  <a:cxnLst>
                    <a:cxn ang="0">
                      <a:pos x="3" y="0"/>
                    </a:cxn>
                    <a:cxn ang="0">
                      <a:pos x="0" y="0"/>
                    </a:cxn>
                    <a:cxn ang="0">
                      <a:pos x="0" y="4"/>
                    </a:cxn>
                    <a:cxn ang="0">
                      <a:pos x="0" y="4"/>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4">
                      <a:moveTo>
                        <a:pt x="3" y="0"/>
                      </a:moveTo>
                      <a:lnTo>
                        <a:pt x="0" y="0"/>
                      </a:lnTo>
                      <a:lnTo>
                        <a:pt x="0" y="4"/>
                      </a:lnTo>
                      <a:lnTo>
                        <a:pt x="0" y="4"/>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56" name="Freeform 411"/>
                <p:cNvSpPr>
                  <a:spLocks/>
                </p:cNvSpPr>
                <p:nvPr/>
              </p:nvSpPr>
              <p:spPr bwMode="auto">
                <a:xfrm>
                  <a:off x="5286" y="2478"/>
                  <a:ext cx="3" cy="3"/>
                </a:xfrm>
                <a:custGeom>
                  <a:avLst/>
                  <a:gdLst/>
                  <a:ahLst/>
                  <a:cxnLst>
                    <a:cxn ang="0">
                      <a:pos x="3" y="3"/>
                    </a:cxn>
                    <a:cxn ang="0">
                      <a:pos x="0" y="0"/>
                    </a:cxn>
                    <a:cxn ang="0">
                      <a:pos x="0"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3" y="3"/>
                    </a:cxn>
                  </a:cxnLst>
                  <a:rect l="0" t="0" r="r" b="b"/>
                  <a:pathLst>
                    <a:path w="3" h="3">
                      <a:moveTo>
                        <a:pt x="3" y="3"/>
                      </a:moveTo>
                      <a:lnTo>
                        <a:pt x="0" y="0"/>
                      </a:lnTo>
                      <a:lnTo>
                        <a:pt x="0"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57" name="Freeform 412"/>
                <p:cNvSpPr>
                  <a:spLocks/>
                </p:cNvSpPr>
                <p:nvPr/>
              </p:nvSpPr>
              <p:spPr bwMode="auto">
                <a:xfrm>
                  <a:off x="5286" y="2475"/>
                  <a:ext cx="3" cy="6"/>
                </a:xfrm>
                <a:custGeom>
                  <a:avLst/>
                  <a:gdLst/>
                  <a:ahLst/>
                  <a:cxnLst>
                    <a:cxn ang="0">
                      <a:pos x="3" y="3"/>
                    </a:cxn>
                    <a:cxn ang="0">
                      <a:pos x="0" y="3"/>
                    </a:cxn>
                    <a:cxn ang="0">
                      <a:pos x="0" y="3"/>
                    </a:cxn>
                    <a:cxn ang="0">
                      <a:pos x="3" y="6"/>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0" y="0"/>
                    </a:cxn>
                    <a:cxn ang="0">
                      <a:pos x="0" y="0"/>
                    </a:cxn>
                    <a:cxn ang="0">
                      <a:pos x="0" y="0"/>
                    </a:cxn>
                    <a:cxn ang="0">
                      <a:pos x="0" y="3"/>
                    </a:cxn>
                    <a:cxn ang="0">
                      <a:pos x="0" y="3"/>
                    </a:cxn>
                    <a:cxn ang="0">
                      <a:pos x="0" y="3"/>
                    </a:cxn>
                    <a:cxn ang="0">
                      <a:pos x="3" y="3"/>
                    </a:cxn>
                  </a:cxnLst>
                  <a:rect l="0" t="0" r="r" b="b"/>
                  <a:pathLst>
                    <a:path w="3" h="6">
                      <a:moveTo>
                        <a:pt x="3" y="3"/>
                      </a:moveTo>
                      <a:lnTo>
                        <a:pt x="0" y="3"/>
                      </a:lnTo>
                      <a:lnTo>
                        <a:pt x="0" y="3"/>
                      </a:lnTo>
                      <a:lnTo>
                        <a:pt x="3" y="6"/>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0" y="0"/>
                      </a:lnTo>
                      <a:lnTo>
                        <a:pt x="0" y="0"/>
                      </a:lnTo>
                      <a:lnTo>
                        <a:pt x="0" y="0"/>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58" name="Freeform 413"/>
                <p:cNvSpPr>
                  <a:spLocks/>
                </p:cNvSpPr>
                <p:nvPr/>
              </p:nvSpPr>
              <p:spPr bwMode="auto">
                <a:xfrm>
                  <a:off x="5286" y="2475"/>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59" name="Freeform 414"/>
                <p:cNvSpPr>
                  <a:spLocks/>
                </p:cNvSpPr>
                <p:nvPr/>
              </p:nvSpPr>
              <p:spPr bwMode="auto">
                <a:xfrm>
                  <a:off x="5286" y="2472"/>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60" name="Freeform 415"/>
                <p:cNvSpPr>
                  <a:spLocks/>
                </p:cNvSpPr>
                <p:nvPr/>
              </p:nvSpPr>
              <p:spPr bwMode="auto">
                <a:xfrm>
                  <a:off x="5286" y="2469"/>
                  <a:ext cx="3" cy="3"/>
                </a:xfrm>
                <a:custGeom>
                  <a:avLst/>
                  <a:gdLst/>
                  <a:ahLst/>
                  <a:cxnLst>
                    <a:cxn ang="0">
                      <a:pos x="0" y="3"/>
                    </a:cxn>
                    <a:cxn ang="0">
                      <a:pos x="0" y="3"/>
                    </a:cxn>
                    <a:cxn ang="0">
                      <a:pos x="0" y="3"/>
                    </a:cxn>
                    <a:cxn ang="0">
                      <a:pos x="3" y="3"/>
                    </a:cxn>
                    <a:cxn ang="0">
                      <a:pos x="3" y="3"/>
                    </a:cxn>
                    <a:cxn ang="0">
                      <a:pos x="0"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3"/>
                    </a:cxn>
                    <a:cxn ang="0">
                      <a:pos x="0" y="3"/>
                    </a:cxn>
                  </a:cxnLst>
                  <a:rect l="0" t="0" r="r" b="b"/>
                  <a:pathLst>
                    <a:path w="3" h="3">
                      <a:moveTo>
                        <a:pt x="0" y="3"/>
                      </a:moveTo>
                      <a:lnTo>
                        <a:pt x="0" y="3"/>
                      </a:lnTo>
                      <a:lnTo>
                        <a:pt x="0" y="3"/>
                      </a:lnTo>
                      <a:lnTo>
                        <a:pt x="3" y="3"/>
                      </a:lnTo>
                      <a:lnTo>
                        <a:pt x="3" y="3"/>
                      </a:lnTo>
                      <a:lnTo>
                        <a:pt x="0"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61" name="Freeform 416"/>
                <p:cNvSpPr>
                  <a:spLocks/>
                </p:cNvSpPr>
                <p:nvPr/>
              </p:nvSpPr>
              <p:spPr bwMode="auto">
                <a:xfrm>
                  <a:off x="5286" y="2469"/>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62" name="Freeform 417"/>
                <p:cNvSpPr>
                  <a:spLocks/>
                </p:cNvSpPr>
                <p:nvPr/>
              </p:nvSpPr>
              <p:spPr bwMode="auto">
                <a:xfrm>
                  <a:off x="5289" y="2466"/>
                  <a:ext cx="3" cy="3"/>
                </a:xfrm>
                <a:custGeom>
                  <a:avLst/>
                  <a:gdLst/>
                  <a:ahLst/>
                  <a:cxnLst>
                    <a:cxn ang="0">
                      <a:pos x="0" y="0"/>
                    </a:cxn>
                    <a:cxn ang="0">
                      <a:pos x="0" y="0"/>
                    </a:cxn>
                    <a:cxn ang="0">
                      <a:pos x="0" y="3"/>
                    </a:cxn>
                    <a:cxn ang="0">
                      <a:pos x="0" y="3"/>
                    </a:cxn>
                    <a:cxn ang="0">
                      <a:pos x="3" y="3"/>
                    </a:cxn>
                    <a:cxn ang="0">
                      <a:pos x="0" y="0"/>
                    </a:cxn>
                    <a:cxn ang="0">
                      <a:pos x="3" y="3"/>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0" y="3"/>
                      </a:lnTo>
                      <a:lnTo>
                        <a:pt x="3" y="3"/>
                      </a:lnTo>
                      <a:lnTo>
                        <a:pt x="0" y="0"/>
                      </a:lnTo>
                      <a:lnTo>
                        <a:pt x="3" y="3"/>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63" name="Freeform 418"/>
                <p:cNvSpPr>
                  <a:spLocks/>
                </p:cNvSpPr>
                <p:nvPr/>
              </p:nvSpPr>
              <p:spPr bwMode="auto">
                <a:xfrm>
                  <a:off x="5289" y="2466"/>
                  <a:ext cx="3" cy="3"/>
                </a:xfrm>
                <a:custGeom>
                  <a:avLst/>
                  <a:gdLst/>
                  <a:ahLst/>
                  <a:cxnLst>
                    <a:cxn ang="0">
                      <a:pos x="0" y="0"/>
                    </a:cxn>
                    <a:cxn ang="0">
                      <a:pos x="0" y="0"/>
                    </a:cxn>
                    <a:cxn ang="0">
                      <a:pos x="0" y="0"/>
                    </a:cxn>
                    <a:cxn ang="0">
                      <a:pos x="0" y="3"/>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Lst>
                  <a:rect l="0" t="0" r="r" b="b"/>
                  <a:pathLst>
                    <a:path w="3" h="3">
                      <a:moveTo>
                        <a:pt x="0" y="0"/>
                      </a:moveTo>
                      <a:lnTo>
                        <a:pt x="0" y="0"/>
                      </a:lnTo>
                      <a:lnTo>
                        <a:pt x="0" y="0"/>
                      </a:lnTo>
                      <a:lnTo>
                        <a:pt x="0" y="3"/>
                      </a:lnTo>
                      <a:lnTo>
                        <a:pt x="3" y="0"/>
                      </a:lnTo>
                      <a:lnTo>
                        <a:pt x="0"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64" name="Freeform 419"/>
                <p:cNvSpPr>
                  <a:spLocks/>
                </p:cNvSpPr>
                <p:nvPr/>
              </p:nvSpPr>
              <p:spPr bwMode="auto">
                <a:xfrm>
                  <a:off x="5289" y="2462"/>
                  <a:ext cx="3" cy="4"/>
                </a:xfrm>
                <a:custGeom>
                  <a:avLst/>
                  <a:gdLst/>
                  <a:ahLst/>
                  <a:cxnLst>
                    <a:cxn ang="0">
                      <a:pos x="3" y="4"/>
                    </a:cxn>
                    <a:cxn ang="0">
                      <a:pos x="3" y="0"/>
                    </a:cxn>
                    <a:cxn ang="0">
                      <a:pos x="0" y="4"/>
                    </a:cxn>
                    <a:cxn ang="0">
                      <a:pos x="3" y="4"/>
                    </a:cxn>
                    <a:cxn ang="0">
                      <a:pos x="3" y="4"/>
                    </a:cxn>
                    <a:cxn ang="0">
                      <a:pos x="3" y="4"/>
                    </a:cxn>
                    <a:cxn ang="0">
                      <a:pos x="3" y="4"/>
                    </a:cxn>
                    <a:cxn ang="0">
                      <a:pos x="3" y="4"/>
                    </a:cxn>
                    <a:cxn ang="0">
                      <a:pos x="3" y="4"/>
                    </a:cxn>
                    <a:cxn ang="0">
                      <a:pos x="3" y="4"/>
                    </a:cxn>
                    <a:cxn ang="0">
                      <a:pos x="3" y="4"/>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4"/>
                    </a:cxn>
                  </a:cxnLst>
                  <a:rect l="0" t="0" r="r" b="b"/>
                  <a:pathLst>
                    <a:path w="3" h="4">
                      <a:moveTo>
                        <a:pt x="3" y="4"/>
                      </a:moveTo>
                      <a:lnTo>
                        <a:pt x="3" y="0"/>
                      </a:lnTo>
                      <a:lnTo>
                        <a:pt x="0" y="4"/>
                      </a:lnTo>
                      <a:lnTo>
                        <a:pt x="3" y="4"/>
                      </a:lnTo>
                      <a:lnTo>
                        <a:pt x="3" y="4"/>
                      </a:lnTo>
                      <a:lnTo>
                        <a:pt x="3" y="4"/>
                      </a:lnTo>
                      <a:lnTo>
                        <a:pt x="3" y="4"/>
                      </a:lnTo>
                      <a:lnTo>
                        <a:pt x="3" y="4"/>
                      </a:lnTo>
                      <a:lnTo>
                        <a:pt x="3" y="4"/>
                      </a:lnTo>
                      <a:lnTo>
                        <a:pt x="3" y="4"/>
                      </a:lnTo>
                      <a:lnTo>
                        <a:pt x="3" y="4"/>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65" name="Freeform 420"/>
                <p:cNvSpPr>
                  <a:spLocks/>
                </p:cNvSpPr>
                <p:nvPr/>
              </p:nvSpPr>
              <p:spPr bwMode="auto">
                <a:xfrm>
                  <a:off x="5292" y="2462"/>
                  <a:ext cx="1" cy="4"/>
                </a:xfrm>
                <a:custGeom>
                  <a:avLst/>
                  <a:gdLst/>
                  <a:ahLst/>
                  <a:cxnLst>
                    <a:cxn ang="0">
                      <a:pos x="0" y="0"/>
                    </a:cxn>
                    <a:cxn ang="0">
                      <a:pos x="0" y="0"/>
                    </a:cxn>
                    <a:cxn ang="0">
                      <a:pos x="0" y="0"/>
                    </a:cxn>
                    <a:cxn ang="0">
                      <a:pos x="0" y="4"/>
                    </a:cxn>
                    <a:cxn ang="0">
                      <a:pos x="0" y="4"/>
                    </a:cxn>
                    <a:cxn ang="0">
                      <a:pos x="0" y="0"/>
                    </a:cxn>
                    <a:cxn ang="0">
                      <a:pos x="0" y="4"/>
                    </a:cxn>
                    <a:cxn ang="0">
                      <a:pos x="0" y="4"/>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h="4">
                      <a:moveTo>
                        <a:pt x="0" y="0"/>
                      </a:moveTo>
                      <a:lnTo>
                        <a:pt x="0" y="0"/>
                      </a:lnTo>
                      <a:lnTo>
                        <a:pt x="0" y="0"/>
                      </a:lnTo>
                      <a:lnTo>
                        <a:pt x="0" y="4"/>
                      </a:lnTo>
                      <a:lnTo>
                        <a:pt x="0" y="4"/>
                      </a:lnTo>
                      <a:lnTo>
                        <a:pt x="0" y="0"/>
                      </a:lnTo>
                      <a:lnTo>
                        <a:pt x="0"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66" name="Freeform 421"/>
                <p:cNvSpPr>
                  <a:spLocks/>
                </p:cNvSpPr>
                <p:nvPr/>
              </p:nvSpPr>
              <p:spPr bwMode="auto">
                <a:xfrm>
                  <a:off x="5292" y="2462"/>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67" name="Rectangle 422"/>
                <p:cNvSpPr>
                  <a:spLocks noChangeArrowheads="1"/>
                </p:cNvSpPr>
                <p:nvPr/>
              </p:nvSpPr>
              <p:spPr bwMode="auto">
                <a:xfrm>
                  <a:off x="5292" y="2462"/>
                  <a:ext cx="1" cy="1"/>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68" name="Freeform 423"/>
                <p:cNvSpPr>
                  <a:spLocks/>
                </p:cNvSpPr>
                <p:nvPr/>
              </p:nvSpPr>
              <p:spPr bwMode="auto">
                <a:xfrm>
                  <a:off x="5280" y="2459"/>
                  <a:ext cx="6" cy="26"/>
                </a:xfrm>
                <a:custGeom>
                  <a:avLst/>
                  <a:gdLst/>
                  <a:ahLst/>
                  <a:cxnLst>
                    <a:cxn ang="0">
                      <a:pos x="6" y="26"/>
                    </a:cxn>
                    <a:cxn ang="0">
                      <a:pos x="6" y="26"/>
                    </a:cxn>
                    <a:cxn ang="0">
                      <a:pos x="6" y="22"/>
                    </a:cxn>
                    <a:cxn ang="0">
                      <a:pos x="3" y="19"/>
                    </a:cxn>
                    <a:cxn ang="0">
                      <a:pos x="3" y="19"/>
                    </a:cxn>
                    <a:cxn ang="0">
                      <a:pos x="3" y="16"/>
                    </a:cxn>
                    <a:cxn ang="0">
                      <a:pos x="3" y="13"/>
                    </a:cxn>
                    <a:cxn ang="0">
                      <a:pos x="3" y="10"/>
                    </a:cxn>
                    <a:cxn ang="0">
                      <a:pos x="3" y="10"/>
                    </a:cxn>
                    <a:cxn ang="0">
                      <a:pos x="3" y="7"/>
                    </a:cxn>
                    <a:cxn ang="0">
                      <a:pos x="0" y="3"/>
                    </a:cxn>
                    <a:cxn ang="0">
                      <a:pos x="0" y="0"/>
                    </a:cxn>
                    <a:cxn ang="0">
                      <a:pos x="0" y="0"/>
                    </a:cxn>
                    <a:cxn ang="0">
                      <a:pos x="0" y="0"/>
                    </a:cxn>
                    <a:cxn ang="0">
                      <a:pos x="0" y="0"/>
                    </a:cxn>
                  </a:cxnLst>
                  <a:rect l="0" t="0" r="r" b="b"/>
                  <a:pathLst>
                    <a:path w="6" h="26">
                      <a:moveTo>
                        <a:pt x="6" y="26"/>
                      </a:moveTo>
                      <a:lnTo>
                        <a:pt x="6" y="26"/>
                      </a:lnTo>
                      <a:lnTo>
                        <a:pt x="6" y="22"/>
                      </a:lnTo>
                      <a:lnTo>
                        <a:pt x="3" y="19"/>
                      </a:lnTo>
                      <a:lnTo>
                        <a:pt x="3" y="19"/>
                      </a:lnTo>
                      <a:lnTo>
                        <a:pt x="3" y="16"/>
                      </a:lnTo>
                      <a:lnTo>
                        <a:pt x="3" y="13"/>
                      </a:lnTo>
                      <a:lnTo>
                        <a:pt x="3" y="10"/>
                      </a:lnTo>
                      <a:lnTo>
                        <a:pt x="3" y="10"/>
                      </a:lnTo>
                      <a:lnTo>
                        <a:pt x="3" y="7"/>
                      </a:lnTo>
                      <a:lnTo>
                        <a:pt x="0"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69" name="Freeform 424"/>
                <p:cNvSpPr>
                  <a:spLocks/>
                </p:cNvSpPr>
                <p:nvPr/>
              </p:nvSpPr>
              <p:spPr bwMode="auto">
                <a:xfrm>
                  <a:off x="5277" y="2494"/>
                  <a:ext cx="3" cy="3"/>
                </a:xfrm>
                <a:custGeom>
                  <a:avLst/>
                  <a:gdLst/>
                  <a:ahLst/>
                  <a:cxnLst>
                    <a:cxn ang="0">
                      <a:pos x="3" y="3"/>
                    </a:cxn>
                    <a:cxn ang="0">
                      <a:pos x="3" y="3"/>
                    </a:cxn>
                    <a:cxn ang="0">
                      <a:pos x="3" y="3"/>
                    </a:cxn>
                    <a:cxn ang="0">
                      <a:pos x="3" y="0"/>
                    </a:cxn>
                    <a:cxn ang="0">
                      <a:pos x="3" y="0"/>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3"/>
                    </a:cxn>
                    <a:cxn ang="0">
                      <a:pos x="3" y="3"/>
                    </a:cxn>
                  </a:cxnLst>
                  <a:rect l="0" t="0" r="r" b="b"/>
                  <a:pathLst>
                    <a:path w="3" h="3">
                      <a:moveTo>
                        <a:pt x="3" y="3"/>
                      </a:moveTo>
                      <a:lnTo>
                        <a:pt x="3" y="3"/>
                      </a:lnTo>
                      <a:lnTo>
                        <a:pt x="3" y="3"/>
                      </a:lnTo>
                      <a:lnTo>
                        <a:pt x="3" y="0"/>
                      </a:lnTo>
                      <a:lnTo>
                        <a:pt x="3" y="0"/>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70" name="Freeform 425"/>
                <p:cNvSpPr>
                  <a:spLocks/>
                </p:cNvSpPr>
                <p:nvPr/>
              </p:nvSpPr>
              <p:spPr bwMode="auto">
                <a:xfrm>
                  <a:off x="5277" y="2491"/>
                  <a:ext cx="3" cy="6"/>
                </a:xfrm>
                <a:custGeom>
                  <a:avLst/>
                  <a:gdLst/>
                  <a:ahLst/>
                  <a:cxnLst>
                    <a:cxn ang="0">
                      <a:pos x="0" y="3"/>
                    </a:cxn>
                    <a:cxn ang="0">
                      <a:pos x="0" y="3"/>
                    </a:cxn>
                    <a:cxn ang="0">
                      <a:pos x="3" y="6"/>
                    </a:cxn>
                    <a:cxn ang="0">
                      <a:pos x="3" y="3"/>
                    </a:cxn>
                    <a:cxn ang="0">
                      <a:pos x="3" y="0"/>
                    </a:cxn>
                    <a:cxn ang="0">
                      <a:pos x="0" y="3"/>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Lst>
                  <a:rect l="0" t="0" r="r" b="b"/>
                  <a:pathLst>
                    <a:path w="3" h="6">
                      <a:moveTo>
                        <a:pt x="0" y="3"/>
                      </a:moveTo>
                      <a:lnTo>
                        <a:pt x="0" y="3"/>
                      </a:lnTo>
                      <a:lnTo>
                        <a:pt x="3" y="6"/>
                      </a:lnTo>
                      <a:lnTo>
                        <a:pt x="3" y="3"/>
                      </a:lnTo>
                      <a:lnTo>
                        <a:pt x="3" y="0"/>
                      </a:lnTo>
                      <a:lnTo>
                        <a:pt x="0" y="3"/>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71" name="Freeform 426"/>
                <p:cNvSpPr>
                  <a:spLocks/>
                </p:cNvSpPr>
                <p:nvPr/>
              </p:nvSpPr>
              <p:spPr bwMode="auto">
                <a:xfrm>
                  <a:off x="5275" y="2488"/>
                  <a:ext cx="5" cy="6"/>
                </a:xfrm>
                <a:custGeom>
                  <a:avLst/>
                  <a:gdLst/>
                  <a:ahLst/>
                  <a:cxnLst>
                    <a:cxn ang="0">
                      <a:pos x="0" y="3"/>
                    </a:cxn>
                    <a:cxn ang="0">
                      <a:pos x="0" y="3"/>
                    </a:cxn>
                    <a:cxn ang="0">
                      <a:pos x="2" y="6"/>
                    </a:cxn>
                    <a:cxn ang="0">
                      <a:pos x="5" y="3"/>
                    </a:cxn>
                    <a:cxn ang="0">
                      <a:pos x="2" y="0"/>
                    </a:cxn>
                    <a:cxn ang="0">
                      <a:pos x="0" y="3"/>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 ang="0">
                      <a:pos x="0" y="0"/>
                    </a:cxn>
                    <a:cxn ang="0">
                      <a:pos x="0" y="3"/>
                    </a:cxn>
                    <a:cxn ang="0">
                      <a:pos x="0" y="3"/>
                    </a:cxn>
                    <a:cxn ang="0">
                      <a:pos x="0" y="3"/>
                    </a:cxn>
                    <a:cxn ang="0">
                      <a:pos x="0" y="3"/>
                    </a:cxn>
                  </a:cxnLst>
                  <a:rect l="0" t="0" r="r" b="b"/>
                  <a:pathLst>
                    <a:path w="5" h="6">
                      <a:moveTo>
                        <a:pt x="0" y="3"/>
                      </a:moveTo>
                      <a:lnTo>
                        <a:pt x="0" y="3"/>
                      </a:lnTo>
                      <a:lnTo>
                        <a:pt x="2" y="6"/>
                      </a:lnTo>
                      <a:lnTo>
                        <a:pt x="5" y="3"/>
                      </a:lnTo>
                      <a:lnTo>
                        <a:pt x="2" y="0"/>
                      </a:lnTo>
                      <a:lnTo>
                        <a:pt x="0" y="3"/>
                      </a:lnTo>
                      <a:lnTo>
                        <a:pt x="2"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72" name="Freeform 427"/>
                <p:cNvSpPr>
                  <a:spLocks/>
                </p:cNvSpPr>
                <p:nvPr/>
              </p:nvSpPr>
              <p:spPr bwMode="auto">
                <a:xfrm>
                  <a:off x="5275" y="2485"/>
                  <a:ext cx="2" cy="6"/>
                </a:xfrm>
                <a:custGeom>
                  <a:avLst/>
                  <a:gdLst/>
                  <a:ahLst/>
                  <a:cxnLst>
                    <a:cxn ang="0">
                      <a:pos x="0" y="3"/>
                    </a:cxn>
                    <a:cxn ang="0">
                      <a:pos x="0" y="3"/>
                    </a:cxn>
                    <a:cxn ang="0">
                      <a:pos x="0" y="6"/>
                    </a:cxn>
                    <a:cxn ang="0">
                      <a:pos x="2" y="3"/>
                    </a:cxn>
                    <a:cxn ang="0">
                      <a:pos x="2" y="0"/>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Lst>
                  <a:rect l="0" t="0" r="r" b="b"/>
                  <a:pathLst>
                    <a:path w="2" h="6">
                      <a:moveTo>
                        <a:pt x="0" y="3"/>
                      </a:moveTo>
                      <a:lnTo>
                        <a:pt x="0" y="3"/>
                      </a:lnTo>
                      <a:lnTo>
                        <a:pt x="0" y="6"/>
                      </a:lnTo>
                      <a:lnTo>
                        <a:pt x="2" y="3"/>
                      </a:lnTo>
                      <a:lnTo>
                        <a:pt x="2" y="0"/>
                      </a:lnTo>
                      <a:lnTo>
                        <a:pt x="0" y="3"/>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73" name="Freeform 428"/>
                <p:cNvSpPr>
                  <a:spLocks/>
                </p:cNvSpPr>
                <p:nvPr/>
              </p:nvSpPr>
              <p:spPr bwMode="auto">
                <a:xfrm>
                  <a:off x="5272" y="2481"/>
                  <a:ext cx="5" cy="7"/>
                </a:xfrm>
                <a:custGeom>
                  <a:avLst/>
                  <a:gdLst/>
                  <a:ahLst/>
                  <a:cxnLst>
                    <a:cxn ang="0">
                      <a:pos x="0" y="4"/>
                    </a:cxn>
                    <a:cxn ang="0">
                      <a:pos x="0" y="4"/>
                    </a:cxn>
                    <a:cxn ang="0">
                      <a:pos x="3" y="7"/>
                    </a:cxn>
                    <a:cxn ang="0">
                      <a:pos x="5" y="4"/>
                    </a:cxn>
                    <a:cxn ang="0">
                      <a:pos x="3" y="4"/>
                    </a:cxn>
                    <a:cxn ang="0">
                      <a:pos x="0" y="4"/>
                    </a:cxn>
                    <a:cxn ang="0">
                      <a:pos x="3" y="4"/>
                    </a:cxn>
                    <a:cxn ang="0">
                      <a:pos x="3" y="4"/>
                    </a:cxn>
                    <a:cxn ang="0">
                      <a:pos x="3" y="0"/>
                    </a:cxn>
                    <a:cxn ang="0">
                      <a:pos x="3" y="0"/>
                    </a:cxn>
                    <a:cxn ang="0">
                      <a:pos x="3" y="0"/>
                    </a:cxn>
                    <a:cxn ang="0">
                      <a:pos x="3" y="0"/>
                    </a:cxn>
                    <a:cxn ang="0">
                      <a:pos x="3" y="0"/>
                    </a:cxn>
                    <a:cxn ang="0">
                      <a:pos x="3" y="0"/>
                    </a:cxn>
                    <a:cxn ang="0">
                      <a:pos x="3" y="0"/>
                    </a:cxn>
                    <a:cxn ang="0">
                      <a:pos x="0" y="4"/>
                    </a:cxn>
                    <a:cxn ang="0">
                      <a:pos x="0" y="4"/>
                    </a:cxn>
                    <a:cxn ang="0">
                      <a:pos x="0" y="4"/>
                    </a:cxn>
                    <a:cxn ang="0">
                      <a:pos x="0" y="4"/>
                    </a:cxn>
                    <a:cxn ang="0">
                      <a:pos x="0" y="4"/>
                    </a:cxn>
                    <a:cxn ang="0">
                      <a:pos x="0" y="4"/>
                    </a:cxn>
                    <a:cxn ang="0">
                      <a:pos x="0" y="4"/>
                    </a:cxn>
                    <a:cxn ang="0">
                      <a:pos x="0" y="4"/>
                    </a:cxn>
                  </a:cxnLst>
                  <a:rect l="0" t="0" r="r" b="b"/>
                  <a:pathLst>
                    <a:path w="5" h="7">
                      <a:moveTo>
                        <a:pt x="0" y="4"/>
                      </a:moveTo>
                      <a:lnTo>
                        <a:pt x="0" y="4"/>
                      </a:lnTo>
                      <a:lnTo>
                        <a:pt x="3" y="7"/>
                      </a:lnTo>
                      <a:lnTo>
                        <a:pt x="5" y="4"/>
                      </a:lnTo>
                      <a:lnTo>
                        <a:pt x="3" y="4"/>
                      </a:lnTo>
                      <a:lnTo>
                        <a:pt x="0" y="4"/>
                      </a:lnTo>
                      <a:lnTo>
                        <a:pt x="3" y="4"/>
                      </a:lnTo>
                      <a:lnTo>
                        <a:pt x="3" y="4"/>
                      </a:lnTo>
                      <a:lnTo>
                        <a:pt x="3" y="0"/>
                      </a:lnTo>
                      <a:lnTo>
                        <a:pt x="3" y="0"/>
                      </a:lnTo>
                      <a:lnTo>
                        <a:pt x="3" y="0"/>
                      </a:lnTo>
                      <a:lnTo>
                        <a:pt x="3" y="0"/>
                      </a:lnTo>
                      <a:lnTo>
                        <a:pt x="3" y="0"/>
                      </a:lnTo>
                      <a:lnTo>
                        <a:pt x="3" y="0"/>
                      </a:lnTo>
                      <a:lnTo>
                        <a:pt x="3" y="0"/>
                      </a:lnTo>
                      <a:lnTo>
                        <a:pt x="0" y="4"/>
                      </a:lnTo>
                      <a:lnTo>
                        <a:pt x="0" y="4"/>
                      </a:lnTo>
                      <a:lnTo>
                        <a:pt x="0" y="4"/>
                      </a:lnTo>
                      <a:lnTo>
                        <a:pt x="0" y="4"/>
                      </a:lnTo>
                      <a:lnTo>
                        <a:pt x="0" y="4"/>
                      </a:lnTo>
                      <a:lnTo>
                        <a:pt x="0" y="4"/>
                      </a:lnTo>
                      <a:lnTo>
                        <a:pt x="0" y="4"/>
                      </a:lnTo>
                      <a:lnTo>
                        <a:pt x="0"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74" name="Freeform 429"/>
                <p:cNvSpPr>
                  <a:spLocks/>
                </p:cNvSpPr>
                <p:nvPr/>
              </p:nvSpPr>
              <p:spPr bwMode="auto">
                <a:xfrm>
                  <a:off x="5272" y="2481"/>
                  <a:ext cx="3" cy="4"/>
                </a:xfrm>
                <a:custGeom>
                  <a:avLst/>
                  <a:gdLst/>
                  <a:ahLst/>
                  <a:cxnLst>
                    <a:cxn ang="0">
                      <a:pos x="0" y="0"/>
                    </a:cxn>
                    <a:cxn ang="0">
                      <a:pos x="0" y="0"/>
                    </a:cxn>
                    <a:cxn ang="0">
                      <a:pos x="0" y="4"/>
                    </a:cxn>
                    <a:cxn ang="0">
                      <a:pos x="3" y="4"/>
                    </a:cxn>
                    <a:cxn ang="0">
                      <a:pos x="3" y="0"/>
                    </a:cxn>
                    <a:cxn ang="0">
                      <a:pos x="0"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h="4">
                      <a:moveTo>
                        <a:pt x="0" y="0"/>
                      </a:moveTo>
                      <a:lnTo>
                        <a:pt x="0" y="0"/>
                      </a:lnTo>
                      <a:lnTo>
                        <a:pt x="0" y="4"/>
                      </a:lnTo>
                      <a:lnTo>
                        <a:pt x="3" y="4"/>
                      </a:lnTo>
                      <a:lnTo>
                        <a:pt x="3" y="0"/>
                      </a:lnTo>
                      <a:lnTo>
                        <a:pt x="0"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75" name="Freeform 430"/>
                <p:cNvSpPr>
                  <a:spLocks/>
                </p:cNvSpPr>
                <p:nvPr/>
              </p:nvSpPr>
              <p:spPr bwMode="auto">
                <a:xfrm>
                  <a:off x="5272" y="2478"/>
                  <a:ext cx="3" cy="3"/>
                </a:xfrm>
                <a:custGeom>
                  <a:avLst/>
                  <a:gdLst/>
                  <a:ahLst/>
                  <a:cxnLst>
                    <a:cxn ang="0">
                      <a:pos x="0" y="3"/>
                    </a:cxn>
                    <a:cxn ang="0">
                      <a:pos x="0" y="3"/>
                    </a:cxn>
                    <a:cxn ang="0">
                      <a:pos x="0" y="3"/>
                    </a:cxn>
                    <a:cxn ang="0">
                      <a:pos x="3" y="3"/>
                    </a:cxn>
                    <a:cxn ang="0">
                      <a:pos x="3" y="0"/>
                    </a:cxn>
                    <a:cxn ang="0">
                      <a:pos x="0" y="3"/>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Lst>
                  <a:rect l="0" t="0" r="r" b="b"/>
                  <a:pathLst>
                    <a:path w="3" h="3">
                      <a:moveTo>
                        <a:pt x="0" y="3"/>
                      </a:moveTo>
                      <a:lnTo>
                        <a:pt x="0" y="3"/>
                      </a:lnTo>
                      <a:lnTo>
                        <a:pt x="0" y="3"/>
                      </a:lnTo>
                      <a:lnTo>
                        <a:pt x="3" y="3"/>
                      </a:lnTo>
                      <a:lnTo>
                        <a:pt x="3" y="0"/>
                      </a:lnTo>
                      <a:lnTo>
                        <a:pt x="0" y="3"/>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76" name="Freeform 431"/>
                <p:cNvSpPr>
                  <a:spLocks/>
                </p:cNvSpPr>
                <p:nvPr/>
              </p:nvSpPr>
              <p:spPr bwMode="auto">
                <a:xfrm>
                  <a:off x="5272" y="2475"/>
                  <a:ext cx="3" cy="6"/>
                </a:xfrm>
                <a:custGeom>
                  <a:avLst/>
                  <a:gdLst/>
                  <a:ahLst/>
                  <a:cxnLst>
                    <a:cxn ang="0">
                      <a:pos x="0" y="3"/>
                    </a:cxn>
                    <a:cxn ang="0">
                      <a:pos x="0" y="3"/>
                    </a:cxn>
                    <a:cxn ang="0">
                      <a:pos x="0" y="6"/>
                    </a:cxn>
                    <a:cxn ang="0">
                      <a:pos x="3" y="3"/>
                    </a:cxn>
                    <a:cxn ang="0">
                      <a:pos x="3" y="3"/>
                    </a:cxn>
                    <a:cxn ang="0">
                      <a:pos x="0" y="3"/>
                    </a:cxn>
                    <a:cxn ang="0">
                      <a:pos x="3" y="3"/>
                    </a:cxn>
                    <a:cxn ang="0">
                      <a:pos x="3" y="3"/>
                    </a:cxn>
                    <a:cxn ang="0">
                      <a:pos x="3" y="3"/>
                    </a:cxn>
                    <a:cxn ang="0">
                      <a:pos x="0" y="3"/>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Lst>
                  <a:rect l="0" t="0" r="r" b="b"/>
                  <a:pathLst>
                    <a:path w="3" h="6">
                      <a:moveTo>
                        <a:pt x="0" y="3"/>
                      </a:moveTo>
                      <a:lnTo>
                        <a:pt x="0" y="3"/>
                      </a:lnTo>
                      <a:lnTo>
                        <a:pt x="0" y="6"/>
                      </a:lnTo>
                      <a:lnTo>
                        <a:pt x="3" y="3"/>
                      </a:lnTo>
                      <a:lnTo>
                        <a:pt x="3" y="3"/>
                      </a:lnTo>
                      <a:lnTo>
                        <a:pt x="0" y="3"/>
                      </a:lnTo>
                      <a:lnTo>
                        <a:pt x="3" y="3"/>
                      </a:lnTo>
                      <a:lnTo>
                        <a:pt x="3" y="3"/>
                      </a:lnTo>
                      <a:lnTo>
                        <a:pt x="3" y="3"/>
                      </a:lnTo>
                      <a:lnTo>
                        <a:pt x="0" y="3"/>
                      </a:lnTo>
                      <a:lnTo>
                        <a:pt x="0" y="0"/>
                      </a:lnTo>
                      <a:lnTo>
                        <a:pt x="0" y="0"/>
                      </a:lnTo>
                      <a:lnTo>
                        <a:pt x="0" y="0"/>
                      </a:lnTo>
                      <a:lnTo>
                        <a:pt x="0" y="0"/>
                      </a:lnTo>
                      <a:lnTo>
                        <a:pt x="0" y="0"/>
                      </a:lnTo>
                      <a:lnTo>
                        <a:pt x="0" y="0"/>
                      </a:lnTo>
                      <a:lnTo>
                        <a:pt x="0" y="0"/>
                      </a:lnTo>
                      <a:lnTo>
                        <a:pt x="0" y="3"/>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77" name="Freeform 432"/>
                <p:cNvSpPr>
                  <a:spLocks/>
                </p:cNvSpPr>
                <p:nvPr/>
              </p:nvSpPr>
              <p:spPr bwMode="auto">
                <a:xfrm>
                  <a:off x="5272" y="2475"/>
                  <a:ext cx="3" cy="3"/>
                </a:xfrm>
                <a:custGeom>
                  <a:avLst/>
                  <a:gdLst/>
                  <a:ahLst/>
                  <a:cxnLst>
                    <a:cxn ang="0">
                      <a:pos x="0" y="0"/>
                    </a:cxn>
                    <a:cxn ang="0">
                      <a:pos x="0" y="0"/>
                    </a:cxn>
                    <a:cxn ang="0">
                      <a:pos x="0" y="3"/>
                    </a:cxn>
                    <a:cxn ang="0">
                      <a:pos x="3"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78" name="Freeform 433"/>
                <p:cNvSpPr>
                  <a:spLocks/>
                </p:cNvSpPr>
                <p:nvPr/>
              </p:nvSpPr>
              <p:spPr bwMode="auto">
                <a:xfrm>
                  <a:off x="5269" y="2472"/>
                  <a:ext cx="3" cy="3"/>
                </a:xfrm>
                <a:custGeom>
                  <a:avLst/>
                  <a:gdLst/>
                  <a:ahLst/>
                  <a:cxnLst>
                    <a:cxn ang="0">
                      <a:pos x="3" y="0"/>
                    </a:cxn>
                    <a:cxn ang="0">
                      <a:pos x="0"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3"/>
                    </a:cxn>
                    <a:cxn ang="0">
                      <a:pos x="0" y="3"/>
                    </a:cxn>
                    <a:cxn ang="0">
                      <a:pos x="3" y="0"/>
                    </a:cxn>
                  </a:cxnLst>
                  <a:rect l="0" t="0" r="r" b="b"/>
                  <a:pathLst>
                    <a:path w="3" h="3">
                      <a:moveTo>
                        <a:pt x="3" y="0"/>
                      </a:moveTo>
                      <a:lnTo>
                        <a:pt x="0"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3"/>
                      </a:lnTo>
                      <a:lnTo>
                        <a:pt x="0"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79" name="Freeform 434"/>
                <p:cNvSpPr>
                  <a:spLocks/>
                </p:cNvSpPr>
                <p:nvPr/>
              </p:nvSpPr>
              <p:spPr bwMode="auto">
                <a:xfrm>
                  <a:off x="5269" y="2472"/>
                  <a:ext cx="3" cy="3"/>
                </a:xfrm>
                <a:custGeom>
                  <a:avLst/>
                  <a:gdLst/>
                  <a:ahLst/>
                  <a:cxnLst>
                    <a:cxn ang="0">
                      <a:pos x="3" y="0"/>
                    </a:cxn>
                    <a:cxn ang="0">
                      <a:pos x="0" y="0"/>
                    </a:cxn>
                    <a:cxn ang="0">
                      <a:pos x="0"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80" name="Freeform 435"/>
                <p:cNvSpPr>
                  <a:spLocks/>
                </p:cNvSpPr>
                <p:nvPr/>
              </p:nvSpPr>
              <p:spPr bwMode="auto">
                <a:xfrm>
                  <a:off x="5269" y="2469"/>
                  <a:ext cx="3" cy="3"/>
                </a:xfrm>
                <a:custGeom>
                  <a:avLst/>
                  <a:gdLst/>
                  <a:ahLst/>
                  <a:cxnLst>
                    <a:cxn ang="0">
                      <a:pos x="3" y="0"/>
                    </a:cxn>
                    <a:cxn ang="0">
                      <a:pos x="0" y="3"/>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3" y="0"/>
                    </a:cxn>
                  </a:cxnLst>
                  <a:rect l="0" t="0" r="r" b="b"/>
                  <a:pathLst>
                    <a:path w="3" h="3">
                      <a:moveTo>
                        <a:pt x="3" y="0"/>
                      </a:moveTo>
                      <a:lnTo>
                        <a:pt x="0" y="3"/>
                      </a:lnTo>
                      <a:lnTo>
                        <a:pt x="0" y="3"/>
                      </a:lnTo>
                      <a:lnTo>
                        <a:pt x="3" y="3"/>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3"/>
                      </a:lnTo>
                      <a:lnTo>
                        <a:pt x="0"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81" name="Freeform 436"/>
                <p:cNvSpPr>
                  <a:spLocks/>
                </p:cNvSpPr>
                <p:nvPr/>
              </p:nvSpPr>
              <p:spPr bwMode="auto">
                <a:xfrm>
                  <a:off x="5269" y="2469"/>
                  <a:ext cx="3" cy="3"/>
                </a:xfrm>
                <a:custGeom>
                  <a:avLst/>
                  <a:gdLst/>
                  <a:ahLst/>
                  <a:cxnLst>
                    <a:cxn ang="0">
                      <a:pos x="3" y="0"/>
                    </a:cxn>
                    <a:cxn ang="0">
                      <a:pos x="0" y="0"/>
                    </a:cxn>
                    <a:cxn ang="0">
                      <a:pos x="0" y="3"/>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82" name="Freeform 437"/>
                <p:cNvSpPr>
                  <a:spLocks/>
                </p:cNvSpPr>
                <p:nvPr/>
              </p:nvSpPr>
              <p:spPr bwMode="auto">
                <a:xfrm>
                  <a:off x="5269" y="2469"/>
                  <a:ext cx="3" cy="1"/>
                </a:xfrm>
                <a:custGeom>
                  <a:avLst/>
                  <a:gdLst/>
                  <a:ahLst/>
                  <a:cxnLst>
                    <a:cxn ang="0">
                      <a:pos x="0" y="0"/>
                    </a:cxn>
                    <a:cxn ang="0">
                      <a:pos x="0" y="0"/>
                    </a:cxn>
                    <a:cxn ang="0">
                      <a:pos x="3" y="0"/>
                    </a:cxn>
                    <a:cxn ang="0">
                      <a:pos x="0" y="0"/>
                    </a:cxn>
                  </a:cxnLst>
                  <a:rect l="0" t="0" r="r" b="b"/>
                  <a:pathLst>
                    <a:path w="3">
                      <a:moveTo>
                        <a:pt x="0" y="0"/>
                      </a:moveTo>
                      <a:lnTo>
                        <a:pt x="0" y="0"/>
                      </a:lnTo>
                      <a:lnTo>
                        <a:pt x="3"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83" name="Freeform 438"/>
                <p:cNvSpPr>
                  <a:spLocks/>
                </p:cNvSpPr>
                <p:nvPr/>
              </p:nvSpPr>
              <p:spPr bwMode="auto">
                <a:xfrm>
                  <a:off x="5272" y="2478"/>
                  <a:ext cx="3" cy="3"/>
                </a:xfrm>
                <a:custGeom>
                  <a:avLst/>
                  <a:gdLst/>
                  <a:ahLst/>
                  <a:cxnLst>
                    <a:cxn ang="0">
                      <a:pos x="3" y="3"/>
                    </a:cxn>
                    <a:cxn ang="0">
                      <a:pos x="0" y="0"/>
                    </a:cxn>
                    <a:cxn ang="0">
                      <a:pos x="0"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3" y="3"/>
                    </a:cxn>
                  </a:cxnLst>
                  <a:rect l="0" t="0" r="r" b="b"/>
                  <a:pathLst>
                    <a:path w="3" h="3">
                      <a:moveTo>
                        <a:pt x="3" y="3"/>
                      </a:moveTo>
                      <a:lnTo>
                        <a:pt x="0" y="0"/>
                      </a:lnTo>
                      <a:lnTo>
                        <a:pt x="0"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84" name="Freeform 439"/>
                <p:cNvSpPr>
                  <a:spLocks/>
                </p:cNvSpPr>
                <p:nvPr/>
              </p:nvSpPr>
              <p:spPr bwMode="auto">
                <a:xfrm>
                  <a:off x="5272" y="2475"/>
                  <a:ext cx="3" cy="6"/>
                </a:xfrm>
                <a:custGeom>
                  <a:avLst/>
                  <a:gdLst/>
                  <a:ahLst/>
                  <a:cxnLst>
                    <a:cxn ang="0">
                      <a:pos x="3" y="3"/>
                    </a:cxn>
                    <a:cxn ang="0">
                      <a:pos x="0" y="0"/>
                    </a:cxn>
                    <a:cxn ang="0">
                      <a:pos x="0" y="3"/>
                    </a:cxn>
                    <a:cxn ang="0">
                      <a:pos x="3" y="6"/>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3" y="3"/>
                    </a:cxn>
                  </a:cxnLst>
                  <a:rect l="0" t="0" r="r" b="b"/>
                  <a:pathLst>
                    <a:path w="3" h="6">
                      <a:moveTo>
                        <a:pt x="3" y="3"/>
                      </a:moveTo>
                      <a:lnTo>
                        <a:pt x="0" y="0"/>
                      </a:lnTo>
                      <a:lnTo>
                        <a:pt x="0" y="3"/>
                      </a:lnTo>
                      <a:lnTo>
                        <a:pt x="3" y="6"/>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85" name="Freeform 440"/>
                <p:cNvSpPr>
                  <a:spLocks/>
                </p:cNvSpPr>
                <p:nvPr/>
              </p:nvSpPr>
              <p:spPr bwMode="auto">
                <a:xfrm>
                  <a:off x="5272" y="2472"/>
                  <a:ext cx="5" cy="6"/>
                </a:xfrm>
                <a:custGeom>
                  <a:avLst/>
                  <a:gdLst/>
                  <a:ahLst/>
                  <a:cxnLst>
                    <a:cxn ang="0">
                      <a:pos x="5" y="3"/>
                    </a:cxn>
                    <a:cxn ang="0">
                      <a:pos x="3" y="0"/>
                    </a:cxn>
                    <a:cxn ang="0">
                      <a:pos x="0" y="3"/>
                    </a:cxn>
                    <a:cxn ang="0">
                      <a:pos x="3" y="6"/>
                    </a:cxn>
                    <a:cxn ang="0">
                      <a:pos x="5" y="3"/>
                    </a:cxn>
                    <a:cxn ang="0">
                      <a:pos x="5" y="3"/>
                    </a:cxn>
                    <a:cxn ang="0">
                      <a:pos x="5" y="3"/>
                    </a:cxn>
                    <a:cxn ang="0">
                      <a:pos x="5" y="3"/>
                    </a:cxn>
                    <a:cxn ang="0">
                      <a:pos x="5" y="3"/>
                    </a:cxn>
                    <a:cxn ang="0">
                      <a:pos x="5" y="0"/>
                    </a:cxn>
                    <a:cxn ang="0">
                      <a:pos x="5" y="0"/>
                    </a:cxn>
                    <a:cxn ang="0">
                      <a:pos x="5" y="0"/>
                    </a:cxn>
                    <a:cxn ang="0">
                      <a:pos x="5" y="0"/>
                    </a:cxn>
                    <a:cxn ang="0">
                      <a:pos x="5" y="0"/>
                    </a:cxn>
                    <a:cxn ang="0">
                      <a:pos x="5" y="0"/>
                    </a:cxn>
                    <a:cxn ang="0">
                      <a:pos x="3" y="0"/>
                    </a:cxn>
                    <a:cxn ang="0">
                      <a:pos x="3" y="0"/>
                    </a:cxn>
                    <a:cxn ang="0">
                      <a:pos x="3" y="0"/>
                    </a:cxn>
                    <a:cxn ang="0">
                      <a:pos x="3" y="0"/>
                    </a:cxn>
                    <a:cxn ang="0">
                      <a:pos x="3" y="0"/>
                    </a:cxn>
                    <a:cxn ang="0">
                      <a:pos x="3" y="0"/>
                    </a:cxn>
                    <a:cxn ang="0">
                      <a:pos x="3" y="0"/>
                    </a:cxn>
                    <a:cxn ang="0">
                      <a:pos x="3" y="0"/>
                    </a:cxn>
                    <a:cxn ang="0">
                      <a:pos x="5" y="3"/>
                    </a:cxn>
                  </a:cxnLst>
                  <a:rect l="0" t="0" r="r" b="b"/>
                  <a:pathLst>
                    <a:path w="5" h="6">
                      <a:moveTo>
                        <a:pt x="5" y="3"/>
                      </a:moveTo>
                      <a:lnTo>
                        <a:pt x="3" y="0"/>
                      </a:lnTo>
                      <a:lnTo>
                        <a:pt x="0" y="3"/>
                      </a:lnTo>
                      <a:lnTo>
                        <a:pt x="3" y="6"/>
                      </a:lnTo>
                      <a:lnTo>
                        <a:pt x="5" y="3"/>
                      </a:lnTo>
                      <a:lnTo>
                        <a:pt x="5" y="3"/>
                      </a:lnTo>
                      <a:lnTo>
                        <a:pt x="5" y="3"/>
                      </a:lnTo>
                      <a:lnTo>
                        <a:pt x="5" y="3"/>
                      </a:lnTo>
                      <a:lnTo>
                        <a:pt x="5" y="3"/>
                      </a:lnTo>
                      <a:lnTo>
                        <a:pt x="5" y="0"/>
                      </a:lnTo>
                      <a:lnTo>
                        <a:pt x="5" y="0"/>
                      </a:lnTo>
                      <a:lnTo>
                        <a:pt x="5" y="0"/>
                      </a:lnTo>
                      <a:lnTo>
                        <a:pt x="5" y="0"/>
                      </a:lnTo>
                      <a:lnTo>
                        <a:pt x="5" y="0"/>
                      </a:lnTo>
                      <a:lnTo>
                        <a:pt x="5" y="0"/>
                      </a:lnTo>
                      <a:lnTo>
                        <a:pt x="3" y="0"/>
                      </a:lnTo>
                      <a:lnTo>
                        <a:pt x="3" y="0"/>
                      </a:lnTo>
                      <a:lnTo>
                        <a:pt x="3" y="0"/>
                      </a:lnTo>
                      <a:lnTo>
                        <a:pt x="3" y="0"/>
                      </a:lnTo>
                      <a:lnTo>
                        <a:pt x="3" y="0"/>
                      </a:lnTo>
                      <a:lnTo>
                        <a:pt x="3" y="0"/>
                      </a:lnTo>
                      <a:lnTo>
                        <a:pt x="3" y="0"/>
                      </a:lnTo>
                      <a:lnTo>
                        <a:pt x="3" y="0"/>
                      </a:lnTo>
                      <a:lnTo>
                        <a:pt x="5"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86" name="Freeform 441"/>
                <p:cNvSpPr>
                  <a:spLocks/>
                </p:cNvSpPr>
                <p:nvPr/>
              </p:nvSpPr>
              <p:spPr bwMode="auto">
                <a:xfrm>
                  <a:off x="5275" y="2469"/>
                  <a:ext cx="2" cy="6"/>
                </a:xfrm>
                <a:custGeom>
                  <a:avLst/>
                  <a:gdLst/>
                  <a:ahLst/>
                  <a:cxnLst>
                    <a:cxn ang="0">
                      <a:pos x="2" y="3"/>
                    </a:cxn>
                    <a:cxn ang="0">
                      <a:pos x="0" y="3"/>
                    </a:cxn>
                    <a:cxn ang="0">
                      <a:pos x="0" y="3"/>
                    </a:cxn>
                    <a:cxn ang="0">
                      <a:pos x="2" y="6"/>
                    </a:cxn>
                    <a:cxn ang="0">
                      <a:pos x="2" y="3"/>
                    </a:cxn>
                    <a:cxn ang="0">
                      <a:pos x="2" y="3"/>
                    </a:cxn>
                    <a:cxn ang="0">
                      <a:pos x="2" y="3"/>
                    </a:cxn>
                    <a:cxn ang="0">
                      <a:pos x="2" y="3"/>
                    </a:cxn>
                    <a:cxn ang="0">
                      <a:pos x="2" y="3"/>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 ang="0">
                      <a:pos x="0" y="0"/>
                    </a:cxn>
                    <a:cxn ang="0">
                      <a:pos x="0" y="3"/>
                    </a:cxn>
                    <a:cxn ang="0">
                      <a:pos x="2" y="3"/>
                    </a:cxn>
                  </a:cxnLst>
                  <a:rect l="0" t="0" r="r" b="b"/>
                  <a:pathLst>
                    <a:path w="2" h="6">
                      <a:moveTo>
                        <a:pt x="2" y="3"/>
                      </a:moveTo>
                      <a:lnTo>
                        <a:pt x="0" y="3"/>
                      </a:lnTo>
                      <a:lnTo>
                        <a:pt x="0" y="3"/>
                      </a:lnTo>
                      <a:lnTo>
                        <a:pt x="2" y="6"/>
                      </a:lnTo>
                      <a:lnTo>
                        <a:pt x="2" y="3"/>
                      </a:lnTo>
                      <a:lnTo>
                        <a:pt x="2" y="3"/>
                      </a:lnTo>
                      <a:lnTo>
                        <a:pt x="2" y="3"/>
                      </a:lnTo>
                      <a:lnTo>
                        <a:pt x="2" y="3"/>
                      </a:lnTo>
                      <a:lnTo>
                        <a:pt x="2" y="3"/>
                      </a:lnTo>
                      <a:lnTo>
                        <a:pt x="2"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3"/>
                      </a:lnTo>
                      <a:lnTo>
                        <a:pt x="2"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87" name="Freeform 442"/>
                <p:cNvSpPr>
                  <a:spLocks/>
                </p:cNvSpPr>
                <p:nvPr/>
              </p:nvSpPr>
              <p:spPr bwMode="auto">
                <a:xfrm>
                  <a:off x="5275" y="2466"/>
                  <a:ext cx="2" cy="6"/>
                </a:xfrm>
                <a:custGeom>
                  <a:avLst/>
                  <a:gdLst/>
                  <a:ahLst/>
                  <a:cxnLst>
                    <a:cxn ang="0">
                      <a:pos x="2" y="3"/>
                    </a:cxn>
                    <a:cxn ang="0">
                      <a:pos x="0" y="3"/>
                    </a:cxn>
                    <a:cxn ang="0">
                      <a:pos x="0" y="6"/>
                    </a:cxn>
                    <a:cxn ang="0">
                      <a:pos x="2" y="6"/>
                    </a:cxn>
                    <a:cxn ang="0">
                      <a:pos x="2" y="3"/>
                    </a:cxn>
                    <a:cxn ang="0">
                      <a:pos x="2" y="3"/>
                    </a:cxn>
                    <a:cxn ang="0">
                      <a:pos x="2" y="3"/>
                    </a:cxn>
                    <a:cxn ang="0">
                      <a:pos x="2" y="3"/>
                    </a:cxn>
                    <a:cxn ang="0">
                      <a:pos x="2" y="3"/>
                    </a:cxn>
                    <a:cxn ang="0">
                      <a:pos x="2" y="3"/>
                    </a:cxn>
                    <a:cxn ang="0">
                      <a:pos x="2" y="3"/>
                    </a:cxn>
                    <a:cxn ang="0">
                      <a:pos x="2" y="0"/>
                    </a:cxn>
                    <a:cxn ang="0">
                      <a:pos x="2" y="0"/>
                    </a:cxn>
                    <a:cxn ang="0">
                      <a:pos x="2" y="0"/>
                    </a:cxn>
                    <a:cxn ang="0">
                      <a:pos x="2" y="0"/>
                    </a:cxn>
                    <a:cxn ang="0">
                      <a:pos x="2" y="0"/>
                    </a:cxn>
                    <a:cxn ang="0">
                      <a:pos x="2" y="0"/>
                    </a:cxn>
                    <a:cxn ang="0">
                      <a:pos x="2" y="0"/>
                    </a:cxn>
                    <a:cxn ang="0">
                      <a:pos x="0" y="0"/>
                    </a:cxn>
                    <a:cxn ang="0">
                      <a:pos x="0" y="3"/>
                    </a:cxn>
                    <a:cxn ang="0">
                      <a:pos x="0" y="3"/>
                    </a:cxn>
                    <a:cxn ang="0">
                      <a:pos x="0" y="3"/>
                    </a:cxn>
                    <a:cxn ang="0">
                      <a:pos x="0" y="3"/>
                    </a:cxn>
                    <a:cxn ang="0">
                      <a:pos x="2" y="3"/>
                    </a:cxn>
                  </a:cxnLst>
                  <a:rect l="0" t="0" r="r" b="b"/>
                  <a:pathLst>
                    <a:path w="2" h="6">
                      <a:moveTo>
                        <a:pt x="2" y="3"/>
                      </a:moveTo>
                      <a:lnTo>
                        <a:pt x="0" y="3"/>
                      </a:lnTo>
                      <a:lnTo>
                        <a:pt x="0" y="6"/>
                      </a:lnTo>
                      <a:lnTo>
                        <a:pt x="2" y="6"/>
                      </a:lnTo>
                      <a:lnTo>
                        <a:pt x="2" y="3"/>
                      </a:lnTo>
                      <a:lnTo>
                        <a:pt x="2" y="3"/>
                      </a:lnTo>
                      <a:lnTo>
                        <a:pt x="2" y="3"/>
                      </a:lnTo>
                      <a:lnTo>
                        <a:pt x="2" y="3"/>
                      </a:lnTo>
                      <a:lnTo>
                        <a:pt x="2" y="3"/>
                      </a:lnTo>
                      <a:lnTo>
                        <a:pt x="2" y="3"/>
                      </a:lnTo>
                      <a:lnTo>
                        <a:pt x="2" y="3"/>
                      </a:lnTo>
                      <a:lnTo>
                        <a:pt x="2" y="0"/>
                      </a:lnTo>
                      <a:lnTo>
                        <a:pt x="2" y="0"/>
                      </a:lnTo>
                      <a:lnTo>
                        <a:pt x="2" y="0"/>
                      </a:lnTo>
                      <a:lnTo>
                        <a:pt x="2" y="0"/>
                      </a:lnTo>
                      <a:lnTo>
                        <a:pt x="2" y="0"/>
                      </a:lnTo>
                      <a:lnTo>
                        <a:pt x="2" y="0"/>
                      </a:lnTo>
                      <a:lnTo>
                        <a:pt x="2" y="0"/>
                      </a:lnTo>
                      <a:lnTo>
                        <a:pt x="0" y="0"/>
                      </a:lnTo>
                      <a:lnTo>
                        <a:pt x="0" y="3"/>
                      </a:lnTo>
                      <a:lnTo>
                        <a:pt x="0" y="3"/>
                      </a:lnTo>
                      <a:lnTo>
                        <a:pt x="0" y="3"/>
                      </a:lnTo>
                      <a:lnTo>
                        <a:pt x="0" y="3"/>
                      </a:lnTo>
                      <a:lnTo>
                        <a:pt x="2"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88" name="Freeform 443"/>
                <p:cNvSpPr>
                  <a:spLocks/>
                </p:cNvSpPr>
                <p:nvPr/>
              </p:nvSpPr>
              <p:spPr bwMode="auto">
                <a:xfrm>
                  <a:off x="5275" y="2466"/>
                  <a:ext cx="2" cy="3"/>
                </a:xfrm>
                <a:custGeom>
                  <a:avLst/>
                  <a:gdLst/>
                  <a:ahLst/>
                  <a:cxnLst>
                    <a:cxn ang="0">
                      <a:pos x="2" y="0"/>
                    </a:cxn>
                    <a:cxn ang="0">
                      <a:pos x="0" y="0"/>
                    </a:cxn>
                    <a:cxn ang="0">
                      <a:pos x="0" y="3"/>
                    </a:cxn>
                    <a:cxn ang="0">
                      <a:pos x="2" y="3"/>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2" y="0"/>
                    </a:cxn>
                  </a:cxnLst>
                  <a:rect l="0" t="0" r="r" b="b"/>
                  <a:pathLst>
                    <a:path w="2" h="3">
                      <a:moveTo>
                        <a:pt x="2" y="0"/>
                      </a:moveTo>
                      <a:lnTo>
                        <a:pt x="0" y="0"/>
                      </a:lnTo>
                      <a:lnTo>
                        <a:pt x="0" y="3"/>
                      </a:lnTo>
                      <a:lnTo>
                        <a:pt x="2" y="3"/>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2"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89" name="Freeform 444"/>
                <p:cNvSpPr>
                  <a:spLocks/>
                </p:cNvSpPr>
                <p:nvPr/>
              </p:nvSpPr>
              <p:spPr bwMode="auto">
                <a:xfrm>
                  <a:off x="5275" y="2462"/>
                  <a:ext cx="2" cy="4"/>
                </a:xfrm>
                <a:custGeom>
                  <a:avLst/>
                  <a:gdLst/>
                  <a:ahLst/>
                  <a:cxnLst>
                    <a:cxn ang="0">
                      <a:pos x="2" y="0"/>
                    </a:cxn>
                    <a:cxn ang="0">
                      <a:pos x="0" y="0"/>
                    </a:cxn>
                    <a:cxn ang="0">
                      <a:pos x="0" y="4"/>
                    </a:cxn>
                    <a:cxn ang="0">
                      <a:pos x="2" y="4"/>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2" y="0"/>
                    </a:cxn>
                  </a:cxnLst>
                  <a:rect l="0" t="0" r="r" b="b"/>
                  <a:pathLst>
                    <a:path w="2" h="4">
                      <a:moveTo>
                        <a:pt x="2" y="0"/>
                      </a:moveTo>
                      <a:lnTo>
                        <a:pt x="0" y="0"/>
                      </a:lnTo>
                      <a:lnTo>
                        <a:pt x="0" y="4"/>
                      </a:lnTo>
                      <a:lnTo>
                        <a:pt x="2" y="4"/>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2"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90" name="Freeform 445"/>
                <p:cNvSpPr>
                  <a:spLocks/>
                </p:cNvSpPr>
                <p:nvPr/>
              </p:nvSpPr>
              <p:spPr bwMode="auto">
                <a:xfrm>
                  <a:off x="5275" y="2459"/>
                  <a:ext cx="2" cy="3"/>
                </a:xfrm>
                <a:custGeom>
                  <a:avLst/>
                  <a:gdLst/>
                  <a:ahLst/>
                  <a:cxnLst>
                    <a:cxn ang="0">
                      <a:pos x="0" y="3"/>
                    </a:cxn>
                    <a:cxn ang="0">
                      <a:pos x="0" y="3"/>
                    </a:cxn>
                    <a:cxn ang="0">
                      <a:pos x="0" y="3"/>
                    </a:cxn>
                    <a:cxn ang="0">
                      <a:pos x="2" y="3"/>
                    </a:cxn>
                    <a:cxn ang="0">
                      <a:pos x="2" y="0"/>
                    </a:cxn>
                    <a:cxn ang="0">
                      <a:pos x="0" y="3"/>
                    </a:cxn>
                    <a:cxn ang="0">
                      <a:pos x="2" y="0"/>
                    </a:cxn>
                    <a:cxn ang="0">
                      <a:pos x="2"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0" y="3"/>
                      </a:lnTo>
                      <a:lnTo>
                        <a:pt x="0" y="3"/>
                      </a:lnTo>
                      <a:lnTo>
                        <a:pt x="2" y="3"/>
                      </a:lnTo>
                      <a:lnTo>
                        <a:pt x="2" y="0"/>
                      </a:lnTo>
                      <a:lnTo>
                        <a:pt x="0" y="3"/>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91" name="Freeform 446"/>
                <p:cNvSpPr>
                  <a:spLocks/>
                </p:cNvSpPr>
                <p:nvPr/>
              </p:nvSpPr>
              <p:spPr bwMode="auto">
                <a:xfrm>
                  <a:off x="5275" y="2459"/>
                  <a:ext cx="2" cy="3"/>
                </a:xfrm>
                <a:custGeom>
                  <a:avLst/>
                  <a:gdLst/>
                  <a:ahLst/>
                  <a:cxnLst>
                    <a:cxn ang="0">
                      <a:pos x="0" y="0"/>
                    </a:cxn>
                    <a:cxn ang="0">
                      <a:pos x="0" y="0"/>
                    </a:cxn>
                    <a:cxn ang="0">
                      <a:pos x="0" y="3"/>
                    </a:cxn>
                    <a:cxn ang="0">
                      <a:pos x="2" y="3"/>
                    </a:cxn>
                    <a:cxn ang="0">
                      <a:pos x="2" y="0"/>
                    </a:cxn>
                    <a:cxn ang="0">
                      <a:pos x="0" y="0"/>
                    </a:cxn>
                    <a:cxn ang="0">
                      <a:pos x="2"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h="3">
                      <a:moveTo>
                        <a:pt x="0" y="0"/>
                      </a:moveTo>
                      <a:lnTo>
                        <a:pt x="0" y="0"/>
                      </a:lnTo>
                      <a:lnTo>
                        <a:pt x="0" y="3"/>
                      </a:lnTo>
                      <a:lnTo>
                        <a:pt x="2" y="3"/>
                      </a:lnTo>
                      <a:lnTo>
                        <a:pt x="2" y="0"/>
                      </a:lnTo>
                      <a:lnTo>
                        <a:pt x="0"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92" name="Freeform 447"/>
                <p:cNvSpPr>
                  <a:spLocks/>
                </p:cNvSpPr>
                <p:nvPr/>
              </p:nvSpPr>
              <p:spPr bwMode="auto">
                <a:xfrm>
                  <a:off x="5275" y="2456"/>
                  <a:ext cx="2" cy="3"/>
                </a:xfrm>
                <a:custGeom>
                  <a:avLst/>
                  <a:gdLst/>
                  <a:ahLst/>
                  <a:cxnLst>
                    <a:cxn ang="0">
                      <a:pos x="0" y="3"/>
                    </a:cxn>
                    <a:cxn ang="0">
                      <a:pos x="0" y="3"/>
                    </a:cxn>
                    <a:cxn ang="0">
                      <a:pos x="0" y="3"/>
                    </a:cxn>
                    <a:cxn ang="0">
                      <a:pos x="2" y="3"/>
                    </a:cxn>
                    <a:cxn ang="0">
                      <a:pos x="2" y="3"/>
                    </a:cxn>
                    <a:cxn ang="0">
                      <a:pos x="0" y="3"/>
                    </a:cxn>
                    <a:cxn ang="0">
                      <a:pos x="2" y="3"/>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0" y="3"/>
                      </a:lnTo>
                      <a:lnTo>
                        <a:pt x="0" y="3"/>
                      </a:lnTo>
                      <a:lnTo>
                        <a:pt x="2" y="3"/>
                      </a:lnTo>
                      <a:lnTo>
                        <a:pt x="2" y="3"/>
                      </a:lnTo>
                      <a:lnTo>
                        <a:pt x="0" y="3"/>
                      </a:lnTo>
                      <a:lnTo>
                        <a:pt x="2" y="3"/>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93" name="Freeform 448"/>
                <p:cNvSpPr>
                  <a:spLocks/>
                </p:cNvSpPr>
                <p:nvPr/>
              </p:nvSpPr>
              <p:spPr bwMode="auto">
                <a:xfrm>
                  <a:off x="5275" y="2456"/>
                  <a:ext cx="2" cy="3"/>
                </a:xfrm>
                <a:custGeom>
                  <a:avLst/>
                  <a:gdLst/>
                  <a:ahLst/>
                  <a:cxnLst>
                    <a:cxn ang="0">
                      <a:pos x="0" y="0"/>
                    </a:cxn>
                    <a:cxn ang="0">
                      <a:pos x="0" y="0"/>
                    </a:cxn>
                    <a:cxn ang="0">
                      <a:pos x="0" y="3"/>
                    </a:cxn>
                    <a:cxn ang="0">
                      <a:pos x="2" y="3"/>
                    </a:cxn>
                    <a:cxn ang="0">
                      <a:pos x="2"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h="3">
                      <a:moveTo>
                        <a:pt x="0" y="0"/>
                      </a:moveTo>
                      <a:lnTo>
                        <a:pt x="0" y="0"/>
                      </a:lnTo>
                      <a:lnTo>
                        <a:pt x="0" y="3"/>
                      </a:lnTo>
                      <a:lnTo>
                        <a:pt x="2" y="3"/>
                      </a:lnTo>
                      <a:lnTo>
                        <a:pt x="2" y="0"/>
                      </a:lnTo>
                      <a:lnTo>
                        <a:pt x="0"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94" name="Rectangle 449"/>
                <p:cNvSpPr>
                  <a:spLocks noChangeArrowheads="1"/>
                </p:cNvSpPr>
                <p:nvPr/>
              </p:nvSpPr>
              <p:spPr bwMode="auto">
                <a:xfrm>
                  <a:off x="5275" y="2456"/>
                  <a:ext cx="2" cy="1"/>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95" name="Freeform 450"/>
                <p:cNvSpPr>
                  <a:spLocks/>
                </p:cNvSpPr>
                <p:nvPr/>
              </p:nvSpPr>
              <p:spPr bwMode="auto">
                <a:xfrm>
                  <a:off x="5257" y="2466"/>
                  <a:ext cx="15" cy="9"/>
                </a:xfrm>
                <a:custGeom>
                  <a:avLst/>
                  <a:gdLst/>
                  <a:ahLst/>
                  <a:cxnLst>
                    <a:cxn ang="0">
                      <a:pos x="15" y="9"/>
                    </a:cxn>
                    <a:cxn ang="0">
                      <a:pos x="15" y="9"/>
                    </a:cxn>
                    <a:cxn ang="0">
                      <a:pos x="12" y="9"/>
                    </a:cxn>
                    <a:cxn ang="0">
                      <a:pos x="12" y="6"/>
                    </a:cxn>
                    <a:cxn ang="0">
                      <a:pos x="9" y="6"/>
                    </a:cxn>
                    <a:cxn ang="0">
                      <a:pos x="9" y="3"/>
                    </a:cxn>
                    <a:cxn ang="0">
                      <a:pos x="6" y="3"/>
                    </a:cxn>
                    <a:cxn ang="0">
                      <a:pos x="3" y="3"/>
                    </a:cxn>
                    <a:cxn ang="0">
                      <a:pos x="3" y="0"/>
                    </a:cxn>
                    <a:cxn ang="0">
                      <a:pos x="0" y="0"/>
                    </a:cxn>
                    <a:cxn ang="0">
                      <a:pos x="0" y="0"/>
                    </a:cxn>
                    <a:cxn ang="0">
                      <a:pos x="0" y="0"/>
                    </a:cxn>
                    <a:cxn ang="0">
                      <a:pos x="0" y="0"/>
                    </a:cxn>
                  </a:cxnLst>
                  <a:rect l="0" t="0" r="r" b="b"/>
                  <a:pathLst>
                    <a:path w="15" h="9">
                      <a:moveTo>
                        <a:pt x="15" y="9"/>
                      </a:moveTo>
                      <a:lnTo>
                        <a:pt x="15" y="9"/>
                      </a:lnTo>
                      <a:lnTo>
                        <a:pt x="12" y="9"/>
                      </a:lnTo>
                      <a:lnTo>
                        <a:pt x="12" y="6"/>
                      </a:lnTo>
                      <a:lnTo>
                        <a:pt x="9" y="6"/>
                      </a:lnTo>
                      <a:lnTo>
                        <a:pt x="9" y="3"/>
                      </a:lnTo>
                      <a:lnTo>
                        <a:pt x="6" y="3"/>
                      </a:lnTo>
                      <a:lnTo>
                        <a:pt x="3" y="3"/>
                      </a:lnTo>
                      <a:lnTo>
                        <a:pt x="3" y="0"/>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96" name="Freeform 451"/>
                <p:cNvSpPr>
                  <a:spLocks/>
                </p:cNvSpPr>
                <p:nvPr/>
              </p:nvSpPr>
              <p:spPr bwMode="auto">
                <a:xfrm>
                  <a:off x="5248" y="2469"/>
                  <a:ext cx="18" cy="3"/>
                </a:xfrm>
                <a:custGeom>
                  <a:avLst/>
                  <a:gdLst/>
                  <a:ahLst/>
                  <a:cxnLst>
                    <a:cxn ang="0">
                      <a:pos x="18" y="0"/>
                    </a:cxn>
                    <a:cxn ang="0">
                      <a:pos x="15" y="0"/>
                    </a:cxn>
                    <a:cxn ang="0">
                      <a:pos x="15" y="3"/>
                    </a:cxn>
                    <a:cxn ang="0">
                      <a:pos x="12" y="3"/>
                    </a:cxn>
                    <a:cxn ang="0">
                      <a:pos x="12" y="3"/>
                    </a:cxn>
                    <a:cxn ang="0">
                      <a:pos x="9" y="3"/>
                    </a:cxn>
                    <a:cxn ang="0">
                      <a:pos x="9" y="3"/>
                    </a:cxn>
                    <a:cxn ang="0">
                      <a:pos x="6" y="3"/>
                    </a:cxn>
                    <a:cxn ang="0">
                      <a:pos x="3" y="3"/>
                    </a:cxn>
                    <a:cxn ang="0">
                      <a:pos x="3" y="3"/>
                    </a:cxn>
                    <a:cxn ang="0">
                      <a:pos x="0" y="3"/>
                    </a:cxn>
                    <a:cxn ang="0">
                      <a:pos x="0" y="3"/>
                    </a:cxn>
                    <a:cxn ang="0">
                      <a:pos x="0" y="3"/>
                    </a:cxn>
                  </a:cxnLst>
                  <a:rect l="0" t="0" r="r" b="b"/>
                  <a:pathLst>
                    <a:path w="18" h="3">
                      <a:moveTo>
                        <a:pt x="18" y="0"/>
                      </a:moveTo>
                      <a:lnTo>
                        <a:pt x="15" y="0"/>
                      </a:lnTo>
                      <a:lnTo>
                        <a:pt x="15" y="3"/>
                      </a:lnTo>
                      <a:lnTo>
                        <a:pt x="12" y="3"/>
                      </a:lnTo>
                      <a:lnTo>
                        <a:pt x="12" y="3"/>
                      </a:lnTo>
                      <a:lnTo>
                        <a:pt x="9" y="3"/>
                      </a:lnTo>
                      <a:lnTo>
                        <a:pt x="9" y="3"/>
                      </a:lnTo>
                      <a:lnTo>
                        <a:pt x="6" y="3"/>
                      </a:lnTo>
                      <a:lnTo>
                        <a:pt x="3" y="3"/>
                      </a:lnTo>
                      <a:lnTo>
                        <a:pt x="3" y="3"/>
                      </a:lnTo>
                      <a:lnTo>
                        <a:pt x="0" y="3"/>
                      </a:lnTo>
                      <a:lnTo>
                        <a:pt x="0" y="3"/>
                      </a:lnTo>
                      <a:lnTo>
                        <a:pt x="0" y="3"/>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97" name="Freeform 452"/>
                <p:cNvSpPr>
                  <a:spLocks/>
                </p:cNvSpPr>
                <p:nvPr/>
              </p:nvSpPr>
              <p:spPr bwMode="auto">
                <a:xfrm>
                  <a:off x="5272" y="2481"/>
                  <a:ext cx="3" cy="4"/>
                </a:xfrm>
                <a:custGeom>
                  <a:avLst/>
                  <a:gdLst/>
                  <a:ahLst/>
                  <a:cxnLst>
                    <a:cxn ang="0">
                      <a:pos x="3" y="4"/>
                    </a:cxn>
                    <a:cxn ang="0">
                      <a:pos x="0" y="4"/>
                    </a:cxn>
                    <a:cxn ang="0">
                      <a:pos x="0" y="4"/>
                    </a:cxn>
                    <a:cxn ang="0">
                      <a:pos x="3" y="4"/>
                    </a:cxn>
                    <a:cxn ang="0">
                      <a:pos x="3" y="4"/>
                    </a:cxn>
                    <a:cxn ang="0">
                      <a:pos x="3" y="4"/>
                    </a:cxn>
                    <a:cxn ang="0">
                      <a:pos x="3" y="4"/>
                    </a:cxn>
                    <a:cxn ang="0">
                      <a:pos x="3" y="4"/>
                    </a:cxn>
                    <a:cxn ang="0">
                      <a:pos x="3" y="4"/>
                    </a:cxn>
                    <a:cxn ang="0">
                      <a:pos x="3" y="0"/>
                    </a:cxn>
                    <a:cxn ang="0">
                      <a:pos x="0" y="0"/>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3" y="4"/>
                    </a:cxn>
                  </a:cxnLst>
                  <a:rect l="0" t="0" r="r" b="b"/>
                  <a:pathLst>
                    <a:path w="3" h="4">
                      <a:moveTo>
                        <a:pt x="3" y="4"/>
                      </a:moveTo>
                      <a:lnTo>
                        <a:pt x="0" y="4"/>
                      </a:lnTo>
                      <a:lnTo>
                        <a:pt x="0" y="4"/>
                      </a:lnTo>
                      <a:lnTo>
                        <a:pt x="3" y="4"/>
                      </a:lnTo>
                      <a:lnTo>
                        <a:pt x="3" y="4"/>
                      </a:lnTo>
                      <a:lnTo>
                        <a:pt x="3" y="4"/>
                      </a:lnTo>
                      <a:lnTo>
                        <a:pt x="3" y="4"/>
                      </a:lnTo>
                      <a:lnTo>
                        <a:pt x="3" y="4"/>
                      </a:lnTo>
                      <a:lnTo>
                        <a:pt x="3" y="4"/>
                      </a:lnTo>
                      <a:lnTo>
                        <a:pt x="3" y="0"/>
                      </a:lnTo>
                      <a:lnTo>
                        <a:pt x="0" y="0"/>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3"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98" name="Freeform 453"/>
                <p:cNvSpPr>
                  <a:spLocks/>
                </p:cNvSpPr>
                <p:nvPr/>
              </p:nvSpPr>
              <p:spPr bwMode="auto">
                <a:xfrm>
                  <a:off x="5272" y="2481"/>
                  <a:ext cx="3" cy="4"/>
                </a:xfrm>
                <a:custGeom>
                  <a:avLst/>
                  <a:gdLst/>
                  <a:ahLst/>
                  <a:cxnLst>
                    <a:cxn ang="0">
                      <a:pos x="0" y="0"/>
                    </a:cxn>
                    <a:cxn ang="0">
                      <a:pos x="0" y="4"/>
                    </a:cxn>
                    <a:cxn ang="0">
                      <a:pos x="0" y="4"/>
                    </a:cxn>
                    <a:cxn ang="0">
                      <a:pos x="3" y="4"/>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4"/>
                    </a:cxn>
                    <a:cxn ang="0">
                      <a:pos x="0" y="4"/>
                    </a:cxn>
                    <a:cxn ang="0">
                      <a:pos x="0" y="4"/>
                    </a:cxn>
                    <a:cxn ang="0">
                      <a:pos x="0" y="4"/>
                    </a:cxn>
                    <a:cxn ang="0">
                      <a:pos x="0" y="0"/>
                    </a:cxn>
                  </a:cxnLst>
                  <a:rect l="0" t="0" r="r" b="b"/>
                  <a:pathLst>
                    <a:path w="3" h="4">
                      <a:moveTo>
                        <a:pt x="0" y="0"/>
                      </a:moveTo>
                      <a:lnTo>
                        <a:pt x="0" y="4"/>
                      </a:lnTo>
                      <a:lnTo>
                        <a:pt x="0" y="4"/>
                      </a:lnTo>
                      <a:lnTo>
                        <a:pt x="3"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4"/>
                      </a:lnTo>
                      <a:lnTo>
                        <a:pt x="0" y="4"/>
                      </a:lnTo>
                      <a:lnTo>
                        <a:pt x="0" y="4"/>
                      </a:lnTo>
                      <a:lnTo>
                        <a:pt x="0" y="4"/>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99" name="Freeform 454"/>
                <p:cNvSpPr>
                  <a:spLocks/>
                </p:cNvSpPr>
                <p:nvPr/>
              </p:nvSpPr>
              <p:spPr bwMode="auto">
                <a:xfrm>
                  <a:off x="5269" y="2478"/>
                  <a:ext cx="3" cy="7"/>
                </a:xfrm>
                <a:custGeom>
                  <a:avLst/>
                  <a:gdLst/>
                  <a:ahLst/>
                  <a:cxnLst>
                    <a:cxn ang="0">
                      <a:pos x="3" y="3"/>
                    </a:cxn>
                    <a:cxn ang="0">
                      <a:pos x="0" y="3"/>
                    </a:cxn>
                    <a:cxn ang="0">
                      <a:pos x="3" y="7"/>
                    </a:cxn>
                    <a:cxn ang="0">
                      <a:pos x="3" y="3"/>
                    </a:cxn>
                    <a:cxn ang="0">
                      <a:pos x="3" y="3"/>
                    </a:cxn>
                    <a:cxn ang="0">
                      <a:pos x="3" y="3"/>
                    </a:cxn>
                    <a:cxn ang="0">
                      <a:pos x="3" y="3"/>
                    </a:cxn>
                    <a:cxn ang="0">
                      <a:pos x="3"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3" y="3"/>
                    </a:cxn>
                  </a:cxnLst>
                  <a:rect l="0" t="0" r="r" b="b"/>
                  <a:pathLst>
                    <a:path w="3" h="7">
                      <a:moveTo>
                        <a:pt x="3" y="3"/>
                      </a:moveTo>
                      <a:lnTo>
                        <a:pt x="0" y="3"/>
                      </a:lnTo>
                      <a:lnTo>
                        <a:pt x="3" y="7"/>
                      </a:lnTo>
                      <a:lnTo>
                        <a:pt x="3" y="3"/>
                      </a:lnTo>
                      <a:lnTo>
                        <a:pt x="3" y="3"/>
                      </a:lnTo>
                      <a:lnTo>
                        <a:pt x="3" y="3"/>
                      </a:lnTo>
                      <a:lnTo>
                        <a:pt x="3" y="3"/>
                      </a:lnTo>
                      <a:lnTo>
                        <a:pt x="3"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00" name="Freeform 455"/>
                <p:cNvSpPr>
                  <a:spLocks/>
                </p:cNvSpPr>
                <p:nvPr/>
              </p:nvSpPr>
              <p:spPr bwMode="auto">
                <a:xfrm>
                  <a:off x="5266" y="2478"/>
                  <a:ext cx="6" cy="3"/>
                </a:xfrm>
                <a:custGeom>
                  <a:avLst/>
                  <a:gdLst/>
                  <a:ahLst/>
                  <a:cxnLst>
                    <a:cxn ang="0">
                      <a:pos x="3" y="0"/>
                    </a:cxn>
                    <a:cxn ang="0">
                      <a:pos x="0" y="3"/>
                    </a:cxn>
                    <a:cxn ang="0">
                      <a:pos x="3" y="3"/>
                    </a:cxn>
                    <a:cxn ang="0">
                      <a:pos x="6" y="3"/>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 ang="0">
                      <a:pos x="3" y="0"/>
                    </a:cxn>
                  </a:cxnLst>
                  <a:rect l="0" t="0" r="r" b="b"/>
                  <a:pathLst>
                    <a:path w="6" h="3">
                      <a:moveTo>
                        <a:pt x="3" y="0"/>
                      </a:moveTo>
                      <a:lnTo>
                        <a:pt x="0" y="3"/>
                      </a:lnTo>
                      <a:lnTo>
                        <a:pt x="3" y="3"/>
                      </a:lnTo>
                      <a:lnTo>
                        <a:pt x="6" y="3"/>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3"/>
                      </a:lnTo>
                      <a:lnTo>
                        <a:pt x="0" y="3"/>
                      </a:lnTo>
                      <a:lnTo>
                        <a:pt x="0" y="3"/>
                      </a:lnTo>
                      <a:lnTo>
                        <a:pt x="0" y="3"/>
                      </a:lnTo>
                      <a:lnTo>
                        <a:pt x="0" y="3"/>
                      </a:lnTo>
                      <a:lnTo>
                        <a:pt x="0"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01" name="Freeform 456"/>
                <p:cNvSpPr>
                  <a:spLocks/>
                </p:cNvSpPr>
                <p:nvPr/>
              </p:nvSpPr>
              <p:spPr bwMode="auto">
                <a:xfrm>
                  <a:off x="5266" y="2478"/>
                  <a:ext cx="3" cy="3"/>
                </a:xfrm>
                <a:custGeom>
                  <a:avLst/>
                  <a:gdLst/>
                  <a:ahLst/>
                  <a:cxnLst>
                    <a:cxn ang="0">
                      <a:pos x="0" y="0"/>
                    </a:cxn>
                    <a:cxn ang="0">
                      <a:pos x="0" y="3"/>
                    </a:cxn>
                    <a:cxn ang="0">
                      <a:pos x="0" y="3"/>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0"/>
                    </a:cxn>
                  </a:cxnLst>
                  <a:rect l="0" t="0" r="r" b="b"/>
                  <a:pathLst>
                    <a:path w="3" h="3">
                      <a:moveTo>
                        <a:pt x="0" y="0"/>
                      </a:moveTo>
                      <a:lnTo>
                        <a:pt x="0" y="3"/>
                      </a:lnTo>
                      <a:lnTo>
                        <a:pt x="0" y="3"/>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02" name="Freeform 457"/>
                <p:cNvSpPr>
                  <a:spLocks/>
                </p:cNvSpPr>
                <p:nvPr/>
              </p:nvSpPr>
              <p:spPr bwMode="auto">
                <a:xfrm>
                  <a:off x="5263" y="2475"/>
                  <a:ext cx="3" cy="6"/>
                </a:xfrm>
                <a:custGeom>
                  <a:avLst/>
                  <a:gdLst/>
                  <a:ahLst/>
                  <a:cxnLst>
                    <a:cxn ang="0">
                      <a:pos x="3" y="3"/>
                    </a:cxn>
                    <a:cxn ang="0">
                      <a:pos x="0" y="3"/>
                    </a:cxn>
                    <a:cxn ang="0">
                      <a:pos x="3" y="6"/>
                    </a:cxn>
                    <a:cxn ang="0">
                      <a:pos x="3" y="3"/>
                    </a:cxn>
                    <a:cxn ang="0">
                      <a:pos x="3" y="3"/>
                    </a:cxn>
                    <a:cxn ang="0">
                      <a:pos x="3" y="3"/>
                    </a:cxn>
                    <a:cxn ang="0">
                      <a:pos x="3" y="3"/>
                    </a:cxn>
                    <a:cxn ang="0">
                      <a:pos x="3" y="3"/>
                    </a:cxn>
                    <a:cxn ang="0">
                      <a:pos x="3" y="0"/>
                    </a:cxn>
                    <a:cxn ang="0">
                      <a:pos x="3"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3" y="3"/>
                    </a:cxn>
                  </a:cxnLst>
                  <a:rect l="0" t="0" r="r" b="b"/>
                  <a:pathLst>
                    <a:path w="3" h="6">
                      <a:moveTo>
                        <a:pt x="3" y="3"/>
                      </a:moveTo>
                      <a:lnTo>
                        <a:pt x="0" y="3"/>
                      </a:lnTo>
                      <a:lnTo>
                        <a:pt x="3" y="6"/>
                      </a:lnTo>
                      <a:lnTo>
                        <a:pt x="3" y="3"/>
                      </a:lnTo>
                      <a:lnTo>
                        <a:pt x="3" y="3"/>
                      </a:lnTo>
                      <a:lnTo>
                        <a:pt x="3" y="3"/>
                      </a:lnTo>
                      <a:lnTo>
                        <a:pt x="3" y="3"/>
                      </a:lnTo>
                      <a:lnTo>
                        <a:pt x="3" y="3"/>
                      </a:lnTo>
                      <a:lnTo>
                        <a:pt x="3" y="0"/>
                      </a:lnTo>
                      <a:lnTo>
                        <a:pt x="3"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03" name="Freeform 458"/>
                <p:cNvSpPr>
                  <a:spLocks/>
                </p:cNvSpPr>
                <p:nvPr/>
              </p:nvSpPr>
              <p:spPr bwMode="auto">
                <a:xfrm>
                  <a:off x="5263" y="2475"/>
                  <a:ext cx="3" cy="3"/>
                </a:xfrm>
                <a:custGeom>
                  <a:avLst/>
                  <a:gdLst/>
                  <a:ahLst/>
                  <a:cxnLst>
                    <a:cxn ang="0">
                      <a:pos x="0" y="0"/>
                    </a:cxn>
                    <a:cxn ang="0">
                      <a:pos x="0" y="3"/>
                    </a:cxn>
                    <a:cxn ang="0">
                      <a:pos x="0" y="3"/>
                    </a:cxn>
                    <a:cxn ang="0">
                      <a:pos x="3"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0"/>
                    </a:cxn>
                  </a:cxnLst>
                  <a:rect l="0" t="0" r="r" b="b"/>
                  <a:pathLst>
                    <a:path w="3" h="3">
                      <a:moveTo>
                        <a:pt x="0" y="0"/>
                      </a:moveTo>
                      <a:lnTo>
                        <a:pt x="0" y="3"/>
                      </a:lnTo>
                      <a:lnTo>
                        <a:pt x="0" y="3"/>
                      </a:lnTo>
                      <a:lnTo>
                        <a:pt x="3" y="3"/>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3"/>
                      </a:lnTo>
                      <a:lnTo>
                        <a:pt x="0" y="3"/>
                      </a:lnTo>
                      <a:lnTo>
                        <a:pt x="0" y="3"/>
                      </a:lnTo>
                      <a:lnTo>
                        <a:pt x="0" y="3"/>
                      </a:lnTo>
                      <a:lnTo>
                        <a:pt x="0" y="3"/>
                      </a:lnTo>
                      <a:lnTo>
                        <a:pt x="0" y="3"/>
                      </a:lnTo>
                      <a:lnTo>
                        <a:pt x="0" y="3"/>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04" name="Freeform 459"/>
                <p:cNvSpPr>
                  <a:spLocks/>
                </p:cNvSpPr>
                <p:nvPr/>
              </p:nvSpPr>
              <p:spPr bwMode="auto">
                <a:xfrm>
                  <a:off x="5260" y="2475"/>
                  <a:ext cx="3" cy="3"/>
                </a:xfrm>
                <a:custGeom>
                  <a:avLst/>
                  <a:gdLst/>
                  <a:ahLst/>
                  <a:cxnLst>
                    <a:cxn ang="0">
                      <a:pos x="0" y="3"/>
                    </a:cxn>
                    <a:cxn ang="0">
                      <a:pos x="0" y="3"/>
                    </a:cxn>
                    <a:cxn ang="0">
                      <a:pos x="3" y="3"/>
                    </a:cxn>
                    <a:cxn ang="0">
                      <a:pos x="3" y="0"/>
                    </a:cxn>
                    <a:cxn ang="0">
                      <a:pos x="3" y="0"/>
                    </a:cxn>
                    <a:cxn ang="0">
                      <a:pos x="0" y="3"/>
                    </a:cxn>
                    <a:cxn ang="0">
                      <a:pos x="3" y="0"/>
                    </a:cxn>
                    <a:cxn ang="0">
                      <a:pos x="3"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 ang="0">
                      <a:pos x="0" y="3"/>
                    </a:cxn>
                    <a:cxn ang="0">
                      <a:pos x="0" y="3"/>
                    </a:cxn>
                  </a:cxnLst>
                  <a:rect l="0" t="0" r="r" b="b"/>
                  <a:pathLst>
                    <a:path w="3" h="3">
                      <a:moveTo>
                        <a:pt x="0" y="3"/>
                      </a:moveTo>
                      <a:lnTo>
                        <a:pt x="0" y="3"/>
                      </a:lnTo>
                      <a:lnTo>
                        <a:pt x="3" y="3"/>
                      </a:lnTo>
                      <a:lnTo>
                        <a:pt x="3" y="0"/>
                      </a:lnTo>
                      <a:lnTo>
                        <a:pt x="3" y="0"/>
                      </a:lnTo>
                      <a:lnTo>
                        <a:pt x="0" y="3"/>
                      </a:lnTo>
                      <a:lnTo>
                        <a:pt x="3" y="0"/>
                      </a:lnTo>
                      <a:lnTo>
                        <a:pt x="3" y="0"/>
                      </a:lnTo>
                      <a:lnTo>
                        <a:pt x="0" y="0"/>
                      </a:lnTo>
                      <a:lnTo>
                        <a:pt x="0" y="0"/>
                      </a:lnTo>
                      <a:lnTo>
                        <a:pt x="0" y="0"/>
                      </a:lnTo>
                      <a:lnTo>
                        <a:pt x="0" y="0"/>
                      </a:lnTo>
                      <a:lnTo>
                        <a:pt x="0" y="0"/>
                      </a:lnTo>
                      <a:lnTo>
                        <a:pt x="0" y="0"/>
                      </a:lnTo>
                      <a:lnTo>
                        <a:pt x="0" y="0"/>
                      </a:lnTo>
                      <a:lnTo>
                        <a:pt x="0" y="3"/>
                      </a:lnTo>
                      <a:lnTo>
                        <a:pt x="0" y="3"/>
                      </a:lnTo>
                      <a:lnTo>
                        <a:pt x="0" y="3"/>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05" name="Freeform 460"/>
                <p:cNvSpPr>
                  <a:spLocks/>
                </p:cNvSpPr>
                <p:nvPr/>
              </p:nvSpPr>
              <p:spPr bwMode="auto">
                <a:xfrm>
                  <a:off x="5260" y="2475"/>
                  <a:ext cx="3" cy="3"/>
                </a:xfrm>
                <a:custGeom>
                  <a:avLst/>
                  <a:gdLst/>
                  <a:ahLst/>
                  <a:cxnLst>
                    <a:cxn ang="0">
                      <a:pos x="0" y="3"/>
                    </a:cxn>
                    <a:cxn ang="0">
                      <a:pos x="0" y="3"/>
                    </a:cxn>
                    <a:cxn ang="0">
                      <a:pos x="0" y="3"/>
                    </a:cxn>
                    <a:cxn ang="0">
                      <a:pos x="3" y="0"/>
                    </a:cxn>
                    <a:cxn ang="0">
                      <a:pos x="0" y="0"/>
                    </a:cxn>
                    <a:cxn ang="0">
                      <a:pos x="0"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Lst>
                  <a:rect l="0" t="0" r="r" b="b"/>
                  <a:pathLst>
                    <a:path w="3" h="3">
                      <a:moveTo>
                        <a:pt x="0" y="3"/>
                      </a:moveTo>
                      <a:lnTo>
                        <a:pt x="0" y="3"/>
                      </a:lnTo>
                      <a:lnTo>
                        <a:pt x="0" y="3"/>
                      </a:lnTo>
                      <a:lnTo>
                        <a:pt x="3" y="0"/>
                      </a:lnTo>
                      <a:lnTo>
                        <a:pt x="0" y="0"/>
                      </a:lnTo>
                      <a:lnTo>
                        <a:pt x="0" y="3"/>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06" name="Freeform 461"/>
                <p:cNvSpPr>
                  <a:spLocks/>
                </p:cNvSpPr>
                <p:nvPr/>
              </p:nvSpPr>
              <p:spPr bwMode="auto">
                <a:xfrm>
                  <a:off x="5257" y="2475"/>
                  <a:ext cx="3" cy="3"/>
                </a:xfrm>
                <a:custGeom>
                  <a:avLst/>
                  <a:gdLst/>
                  <a:ahLst/>
                  <a:cxnLst>
                    <a:cxn ang="0">
                      <a:pos x="0" y="0"/>
                    </a:cxn>
                    <a:cxn ang="0">
                      <a:pos x="0" y="3"/>
                    </a:cxn>
                    <a:cxn ang="0">
                      <a:pos x="3" y="3"/>
                    </a:cxn>
                    <a:cxn ang="0">
                      <a:pos x="3" y="0"/>
                    </a:cxn>
                    <a:cxn ang="0">
                      <a:pos x="3" y="0"/>
                    </a:cxn>
                    <a:cxn ang="0">
                      <a:pos x="0"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0"/>
                    </a:cxn>
                  </a:cxnLst>
                  <a:rect l="0" t="0" r="r" b="b"/>
                  <a:pathLst>
                    <a:path w="3" h="3">
                      <a:moveTo>
                        <a:pt x="0" y="0"/>
                      </a:moveTo>
                      <a:lnTo>
                        <a:pt x="0" y="3"/>
                      </a:lnTo>
                      <a:lnTo>
                        <a:pt x="3" y="3"/>
                      </a:lnTo>
                      <a:lnTo>
                        <a:pt x="3" y="0"/>
                      </a:lnTo>
                      <a:lnTo>
                        <a:pt x="3" y="0"/>
                      </a:lnTo>
                      <a:lnTo>
                        <a:pt x="0"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07" name="Freeform 462"/>
                <p:cNvSpPr>
                  <a:spLocks/>
                </p:cNvSpPr>
                <p:nvPr/>
              </p:nvSpPr>
              <p:spPr bwMode="auto">
                <a:xfrm>
                  <a:off x="5254" y="2472"/>
                  <a:ext cx="6" cy="3"/>
                </a:xfrm>
                <a:custGeom>
                  <a:avLst/>
                  <a:gdLst/>
                  <a:ahLst/>
                  <a:cxnLst>
                    <a:cxn ang="0">
                      <a:pos x="3" y="3"/>
                    </a:cxn>
                    <a:cxn ang="0">
                      <a:pos x="3" y="3"/>
                    </a:cxn>
                    <a:cxn ang="0">
                      <a:pos x="3" y="3"/>
                    </a:cxn>
                    <a:cxn ang="0">
                      <a:pos x="6" y="3"/>
                    </a:cxn>
                    <a:cxn ang="0">
                      <a:pos x="3" y="0"/>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3"/>
                    </a:cxn>
                    <a:cxn ang="0">
                      <a:pos x="0" y="3"/>
                    </a:cxn>
                    <a:cxn ang="0">
                      <a:pos x="0" y="3"/>
                    </a:cxn>
                    <a:cxn ang="0">
                      <a:pos x="0" y="3"/>
                    </a:cxn>
                    <a:cxn ang="0">
                      <a:pos x="3" y="3"/>
                    </a:cxn>
                    <a:cxn ang="0">
                      <a:pos x="3" y="3"/>
                    </a:cxn>
                    <a:cxn ang="0">
                      <a:pos x="3" y="3"/>
                    </a:cxn>
                  </a:cxnLst>
                  <a:rect l="0" t="0" r="r" b="b"/>
                  <a:pathLst>
                    <a:path w="6" h="3">
                      <a:moveTo>
                        <a:pt x="3" y="3"/>
                      </a:moveTo>
                      <a:lnTo>
                        <a:pt x="3" y="3"/>
                      </a:lnTo>
                      <a:lnTo>
                        <a:pt x="3" y="3"/>
                      </a:lnTo>
                      <a:lnTo>
                        <a:pt x="6" y="3"/>
                      </a:lnTo>
                      <a:lnTo>
                        <a:pt x="3" y="0"/>
                      </a:lnTo>
                      <a:lnTo>
                        <a:pt x="3" y="3"/>
                      </a:lnTo>
                      <a:lnTo>
                        <a:pt x="3" y="0"/>
                      </a:lnTo>
                      <a:lnTo>
                        <a:pt x="3" y="0"/>
                      </a:lnTo>
                      <a:lnTo>
                        <a:pt x="3" y="0"/>
                      </a:lnTo>
                      <a:lnTo>
                        <a:pt x="3" y="0"/>
                      </a:lnTo>
                      <a:lnTo>
                        <a:pt x="3" y="0"/>
                      </a:lnTo>
                      <a:lnTo>
                        <a:pt x="3" y="0"/>
                      </a:lnTo>
                      <a:lnTo>
                        <a:pt x="3" y="0"/>
                      </a:lnTo>
                      <a:lnTo>
                        <a:pt x="3" y="0"/>
                      </a:lnTo>
                      <a:lnTo>
                        <a:pt x="3" y="0"/>
                      </a:lnTo>
                      <a:lnTo>
                        <a:pt x="3" y="0"/>
                      </a:lnTo>
                      <a:lnTo>
                        <a:pt x="3" y="3"/>
                      </a:lnTo>
                      <a:lnTo>
                        <a:pt x="0" y="3"/>
                      </a:lnTo>
                      <a:lnTo>
                        <a:pt x="0" y="3"/>
                      </a:lnTo>
                      <a:lnTo>
                        <a:pt x="0" y="3"/>
                      </a:lnTo>
                      <a:lnTo>
                        <a:pt x="3" y="3"/>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08" name="Freeform 463"/>
                <p:cNvSpPr>
                  <a:spLocks/>
                </p:cNvSpPr>
                <p:nvPr/>
              </p:nvSpPr>
              <p:spPr bwMode="auto">
                <a:xfrm>
                  <a:off x="5254" y="2472"/>
                  <a:ext cx="3" cy="3"/>
                </a:xfrm>
                <a:custGeom>
                  <a:avLst/>
                  <a:gdLst/>
                  <a:ahLst/>
                  <a:cxnLst>
                    <a:cxn ang="0">
                      <a:pos x="0" y="0"/>
                    </a:cxn>
                    <a:cxn ang="0">
                      <a:pos x="0" y="0"/>
                    </a:cxn>
                    <a:cxn ang="0">
                      <a:pos x="3" y="3"/>
                    </a:cxn>
                    <a:cxn ang="0">
                      <a:pos x="3" y="0"/>
                    </a:cxn>
                    <a:cxn ang="0">
                      <a:pos x="3" y="0"/>
                    </a:cxn>
                    <a:cxn ang="0">
                      <a:pos x="0"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3" y="3"/>
                      </a:lnTo>
                      <a:lnTo>
                        <a:pt x="3" y="0"/>
                      </a:lnTo>
                      <a:lnTo>
                        <a:pt x="3" y="0"/>
                      </a:lnTo>
                      <a:lnTo>
                        <a:pt x="0"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09" name="Freeform 464"/>
                <p:cNvSpPr>
                  <a:spLocks/>
                </p:cNvSpPr>
                <p:nvPr/>
              </p:nvSpPr>
              <p:spPr bwMode="auto">
                <a:xfrm>
                  <a:off x="5254" y="2469"/>
                  <a:ext cx="3" cy="3"/>
                </a:xfrm>
                <a:custGeom>
                  <a:avLst/>
                  <a:gdLst/>
                  <a:ahLst/>
                  <a:cxnLst>
                    <a:cxn ang="0">
                      <a:pos x="0" y="3"/>
                    </a:cxn>
                    <a:cxn ang="0">
                      <a:pos x="0" y="3"/>
                    </a:cxn>
                    <a:cxn ang="0">
                      <a:pos x="0" y="3"/>
                    </a:cxn>
                    <a:cxn ang="0">
                      <a:pos x="3" y="3"/>
                    </a:cxn>
                    <a:cxn ang="0">
                      <a:pos x="3" y="0"/>
                    </a:cxn>
                    <a:cxn ang="0">
                      <a:pos x="0" y="3"/>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Lst>
                  <a:rect l="0" t="0" r="r" b="b"/>
                  <a:pathLst>
                    <a:path w="3" h="3">
                      <a:moveTo>
                        <a:pt x="0" y="3"/>
                      </a:moveTo>
                      <a:lnTo>
                        <a:pt x="0" y="3"/>
                      </a:lnTo>
                      <a:lnTo>
                        <a:pt x="0" y="3"/>
                      </a:lnTo>
                      <a:lnTo>
                        <a:pt x="3" y="3"/>
                      </a:lnTo>
                      <a:lnTo>
                        <a:pt x="3" y="0"/>
                      </a:lnTo>
                      <a:lnTo>
                        <a:pt x="0" y="3"/>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10" name="Freeform 465"/>
                <p:cNvSpPr>
                  <a:spLocks/>
                </p:cNvSpPr>
                <p:nvPr/>
              </p:nvSpPr>
              <p:spPr bwMode="auto">
                <a:xfrm>
                  <a:off x="5254" y="2469"/>
                  <a:ext cx="3" cy="3"/>
                </a:xfrm>
                <a:custGeom>
                  <a:avLst/>
                  <a:gdLst/>
                  <a:ahLst/>
                  <a:cxnLst>
                    <a:cxn ang="0">
                      <a:pos x="0" y="3"/>
                    </a:cxn>
                    <a:cxn ang="0">
                      <a:pos x="0" y="3"/>
                    </a:cxn>
                    <a:cxn ang="0">
                      <a:pos x="3" y="0"/>
                    </a:cxn>
                    <a:cxn ang="0">
                      <a:pos x="0" y="0"/>
                    </a:cxn>
                    <a:cxn ang="0">
                      <a:pos x="0" y="3"/>
                    </a:cxn>
                  </a:cxnLst>
                  <a:rect l="0" t="0" r="r" b="b"/>
                  <a:pathLst>
                    <a:path w="3" h="3">
                      <a:moveTo>
                        <a:pt x="0" y="3"/>
                      </a:moveTo>
                      <a:lnTo>
                        <a:pt x="0" y="3"/>
                      </a:lnTo>
                      <a:lnTo>
                        <a:pt x="3" y="0"/>
                      </a:lnTo>
                      <a:lnTo>
                        <a:pt x="0" y="0"/>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11" name="Freeform 466"/>
                <p:cNvSpPr>
                  <a:spLocks/>
                </p:cNvSpPr>
                <p:nvPr/>
              </p:nvSpPr>
              <p:spPr bwMode="auto">
                <a:xfrm>
                  <a:off x="5254" y="2478"/>
                  <a:ext cx="15" cy="3"/>
                </a:xfrm>
                <a:custGeom>
                  <a:avLst/>
                  <a:gdLst/>
                  <a:ahLst/>
                  <a:cxnLst>
                    <a:cxn ang="0">
                      <a:pos x="15" y="3"/>
                    </a:cxn>
                    <a:cxn ang="0">
                      <a:pos x="15" y="3"/>
                    </a:cxn>
                    <a:cxn ang="0">
                      <a:pos x="12" y="3"/>
                    </a:cxn>
                    <a:cxn ang="0">
                      <a:pos x="12" y="3"/>
                    </a:cxn>
                    <a:cxn ang="0">
                      <a:pos x="9" y="3"/>
                    </a:cxn>
                    <a:cxn ang="0">
                      <a:pos x="9" y="0"/>
                    </a:cxn>
                    <a:cxn ang="0">
                      <a:pos x="6" y="0"/>
                    </a:cxn>
                    <a:cxn ang="0">
                      <a:pos x="6" y="0"/>
                    </a:cxn>
                    <a:cxn ang="0">
                      <a:pos x="3" y="0"/>
                    </a:cxn>
                    <a:cxn ang="0">
                      <a:pos x="3" y="0"/>
                    </a:cxn>
                    <a:cxn ang="0">
                      <a:pos x="0" y="0"/>
                    </a:cxn>
                    <a:cxn ang="0">
                      <a:pos x="0" y="0"/>
                    </a:cxn>
                    <a:cxn ang="0">
                      <a:pos x="0" y="0"/>
                    </a:cxn>
                  </a:cxnLst>
                  <a:rect l="0" t="0" r="r" b="b"/>
                  <a:pathLst>
                    <a:path w="15" h="3">
                      <a:moveTo>
                        <a:pt x="15" y="3"/>
                      </a:moveTo>
                      <a:lnTo>
                        <a:pt x="15" y="3"/>
                      </a:lnTo>
                      <a:lnTo>
                        <a:pt x="12" y="3"/>
                      </a:lnTo>
                      <a:lnTo>
                        <a:pt x="12" y="3"/>
                      </a:lnTo>
                      <a:lnTo>
                        <a:pt x="9" y="3"/>
                      </a:lnTo>
                      <a:lnTo>
                        <a:pt x="9" y="0"/>
                      </a:lnTo>
                      <a:lnTo>
                        <a:pt x="6" y="0"/>
                      </a:lnTo>
                      <a:lnTo>
                        <a:pt x="6" y="0"/>
                      </a:lnTo>
                      <a:lnTo>
                        <a:pt x="3" y="0"/>
                      </a:lnTo>
                      <a:lnTo>
                        <a:pt x="3"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12" name="Freeform 467"/>
                <p:cNvSpPr>
                  <a:spLocks/>
                </p:cNvSpPr>
                <p:nvPr/>
              </p:nvSpPr>
              <p:spPr bwMode="auto">
                <a:xfrm>
                  <a:off x="5263" y="2459"/>
                  <a:ext cx="1" cy="19"/>
                </a:xfrm>
                <a:custGeom>
                  <a:avLst/>
                  <a:gdLst/>
                  <a:ahLst/>
                  <a:cxnLst>
                    <a:cxn ang="0">
                      <a:pos x="0" y="19"/>
                    </a:cxn>
                    <a:cxn ang="0">
                      <a:pos x="0" y="16"/>
                    </a:cxn>
                    <a:cxn ang="0">
                      <a:pos x="0" y="16"/>
                    </a:cxn>
                    <a:cxn ang="0">
                      <a:pos x="0" y="13"/>
                    </a:cxn>
                    <a:cxn ang="0">
                      <a:pos x="0" y="10"/>
                    </a:cxn>
                    <a:cxn ang="0">
                      <a:pos x="0" y="7"/>
                    </a:cxn>
                    <a:cxn ang="0">
                      <a:pos x="0" y="7"/>
                    </a:cxn>
                    <a:cxn ang="0">
                      <a:pos x="0" y="3"/>
                    </a:cxn>
                    <a:cxn ang="0">
                      <a:pos x="0" y="0"/>
                    </a:cxn>
                    <a:cxn ang="0">
                      <a:pos x="0" y="0"/>
                    </a:cxn>
                    <a:cxn ang="0">
                      <a:pos x="0" y="0"/>
                    </a:cxn>
                  </a:cxnLst>
                  <a:rect l="0" t="0" r="r" b="b"/>
                  <a:pathLst>
                    <a:path h="19">
                      <a:moveTo>
                        <a:pt x="0" y="19"/>
                      </a:moveTo>
                      <a:lnTo>
                        <a:pt x="0" y="16"/>
                      </a:lnTo>
                      <a:lnTo>
                        <a:pt x="0" y="16"/>
                      </a:lnTo>
                      <a:lnTo>
                        <a:pt x="0" y="13"/>
                      </a:lnTo>
                      <a:lnTo>
                        <a:pt x="0" y="10"/>
                      </a:lnTo>
                      <a:lnTo>
                        <a:pt x="0" y="7"/>
                      </a:lnTo>
                      <a:lnTo>
                        <a:pt x="0" y="7"/>
                      </a:lnTo>
                      <a:lnTo>
                        <a:pt x="0" y="3"/>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13" name="Freeform 468"/>
                <p:cNvSpPr>
                  <a:spLocks/>
                </p:cNvSpPr>
                <p:nvPr/>
              </p:nvSpPr>
              <p:spPr bwMode="auto">
                <a:xfrm>
                  <a:off x="5257" y="2456"/>
                  <a:ext cx="12" cy="13"/>
                </a:xfrm>
                <a:custGeom>
                  <a:avLst/>
                  <a:gdLst/>
                  <a:ahLst/>
                  <a:cxnLst>
                    <a:cxn ang="0">
                      <a:pos x="12" y="13"/>
                    </a:cxn>
                    <a:cxn ang="0">
                      <a:pos x="12" y="13"/>
                    </a:cxn>
                    <a:cxn ang="0">
                      <a:pos x="9" y="10"/>
                    </a:cxn>
                    <a:cxn ang="0">
                      <a:pos x="6" y="10"/>
                    </a:cxn>
                    <a:cxn ang="0">
                      <a:pos x="6" y="6"/>
                    </a:cxn>
                    <a:cxn ang="0">
                      <a:pos x="3" y="3"/>
                    </a:cxn>
                    <a:cxn ang="0">
                      <a:pos x="3" y="3"/>
                    </a:cxn>
                    <a:cxn ang="0">
                      <a:pos x="0" y="0"/>
                    </a:cxn>
                    <a:cxn ang="0">
                      <a:pos x="0" y="0"/>
                    </a:cxn>
                    <a:cxn ang="0">
                      <a:pos x="0" y="0"/>
                    </a:cxn>
                    <a:cxn ang="0">
                      <a:pos x="0" y="0"/>
                    </a:cxn>
                  </a:cxnLst>
                  <a:rect l="0" t="0" r="r" b="b"/>
                  <a:pathLst>
                    <a:path w="12" h="13">
                      <a:moveTo>
                        <a:pt x="12" y="13"/>
                      </a:moveTo>
                      <a:lnTo>
                        <a:pt x="12" y="13"/>
                      </a:lnTo>
                      <a:lnTo>
                        <a:pt x="9" y="10"/>
                      </a:lnTo>
                      <a:lnTo>
                        <a:pt x="6" y="10"/>
                      </a:lnTo>
                      <a:lnTo>
                        <a:pt x="6" y="6"/>
                      </a:lnTo>
                      <a:lnTo>
                        <a:pt x="3" y="3"/>
                      </a:lnTo>
                      <a:lnTo>
                        <a:pt x="3"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14" name="Freeform 469"/>
                <p:cNvSpPr>
                  <a:spLocks/>
                </p:cNvSpPr>
                <p:nvPr/>
              </p:nvSpPr>
              <p:spPr bwMode="auto">
                <a:xfrm>
                  <a:off x="5269" y="2453"/>
                  <a:ext cx="3" cy="16"/>
                </a:xfrm>
                <a:custGeom>
                  <a:avLst/>
                  <a:gdLst/>
                  <a:ahLst/>
                  <a:cxnLst>
                    <a:cxn ang="0">
                      <a:pos x="0" y="16"/>
                    </a:cxn>
                    <a:cxn ang="0">
                      <a:pos x="0" y="16"/>
                    </a:cxn>
                    <a:cxn ang="0">
                      <a:pos x="3" y="13"/>
                    </a:cxn>
                    <a:cxn ang="0">
                      <a:pos x="3" y="9"/>
                    </a:cxn>
                    <a:cxn ang="0">
                      <a:pos x="3" y="6"/>
                    </a:cxn>
                    <a:cxn ang="0">
                      <a:pos x="3" y="6"/>
                    </a:cxn>
                    <a:cxn ang="0">
                      <a:pos x="3" y="3"/>
                    </a:cxn>
                    <a:cxn ang="0">
                      <a:pos x="3" y="0"/>
                    </a:cxn>
                    <a:cxn ang="0">
                      <a:pos x="3" y="0"/>
                    </a:cxn>
                    <a:cxn ang="0">
                      <a:pos x="3" y="0"/>
                    </a:cxn>
                    <a:cxn ang="0">
                      <a:pos x="3" y="0"/>
                    </a:cxn>
                  </a:cxnLst>
                  <a:rect l="0" t="0" r="r" b="b"/>
                  <a:pathLst>
                    <a:path w="3" h="16">
                      <a:moveTo>
                        <a:pt x="0" y="16"/>
                      </a:moveTo>
                      <a:lnTo>
                        <a:pt x="0" y="16"/>
                      </a:lnTo>
                      <a:lnTo>
                        <a:pt x="3" y="13"/>
                      </a:lnTo>
                      <a:lnTo>
                        <a:pt x="3" y="9"/>
                      </a:lnTo>
                      <a:lnTo>
                        <a:pt x="3" y="6"/>
                      </a:lnTo>
                      <a:lnTo>
                        <a:pt x="3" y="6"/>
                      </a:lnTo>
                      <a:lnTo>
                        <a:pt x="3" y="3"/>
                      </a:lnTo>
                      <a:lnTo>
                        <a:pt x="3" y="0"/>
                      </a:lnTo>
                      <a:lnTo>
                        <a:pt x="3" y="0"/>
                      </a:lnTo>
                      <a:lnTo>
                        <a:pt x="3" y="0"/>
                      </a:lnTo>
                      <a:lnTo>
                        <a:pt x="3"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15" name="Freeform 470"/>
                <p:cNvSpPr>
                  <a:spLocks/>
                </p:cNvSpPr>
                <p:nvPr/>
              </p:nvSpPr>
              <p:spPr bwMode="auto">
                <a:xfrm>
                  <a:off x="5263" y="2453"/>
                  <a:ext cx="9" cy="9"/>
                </a:xfrm>
                <a:custGeom>
                  <a:avLst/>
                  <a:gdLst/>
                  <a:ahLst/>
                  <a:cxnLst>
                    <a:cxn ang="0">
                      <a:pos x="9" y="9"/>
                    </a:cxn>
                    <a:cxn ang="0">
                      <a:pos x="9" y="9"/>
                    </a:cxn>
                    <a:cxn ang="0">
                      <a:pos x="6" y="6"/>
                    </a:cxn>
                    <a:cxn ang="0">
                      <a:pos x="3" y="3"/>
                    </a:cxn>
                    <a:cxn ang="0">
                      <a:pos x="3" y="3"/>
                    </a:cxn>
                    <a:cxn ang="0">
                      <a:pos x="3" y="0"/>
                    </a:cxn>
                    <a:cxn ang="0">
                      <a:pos x="0" y="0"/>
                    </a:cxn>
                    <a:cxn ang="0">
                      <a:pos x="0" y="0"/>
                    </a:cxn>
                    <a:cxn ang="0">
                      <a:pos x="0" y="0"/>
                    </a:cxn>
                  </a:cxnLst>
                  <a:rect l="0" t="0" r="r" b="b"/>
                  <a:pathLst>
                    <a:path w="9" h="9">
                      <a:moveTo>
                        <a:pt x="9" y="9"/>
                      </a:moveTo>
                      <a:lnTo>
                        <a:pt x="9" y="9"/>
                      </a:lnTo>
                      <a:lnTo>
                        <a:pt x="6" y="6"/>
                      </a:lnTo>
                      <a:lnTo>
                        <a:pt x="3" y="3"/>
                      </a:lnTo>
                      <a:lnTo>
                        <a:pt x="3" y="3"/>
                      </a:lnTo>
                      <a:lnTo>
                        <a:pt x="3"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16" name="Freeform 471"/>
                <p:cNvSpPr>
                  <a:spLocks/>
                </p:cNvSpPr>
                <p:nvPr/>
              </p:nvSpPr>
              <p:spPr bwMode="auto">
                <a:xfrm>
                  <a:off x="5260" y="2453"/>
                  <a:ext cx="3" cy="6"/>
                </a:xfrm>
                <a:custGeom>
                  <a:avLst/>
                  <a:gdLst/>
                  <a:ahLst/>
                  <a:cxnLst>
                    <a:cxn ang="0">
                      <a:pos x="0" y="6"/>
                    </a:cxn>
                    <a:cxn ang="0">
                      <a:pos x="3" y="6"/>
                    </a:cxn>
                    <a:cxn ang="0">
                      <a:pos x="3" y="6"/>
                    </a:cxn>
                    <a:cxn ang="0">
                      <a:pos x="3" y="3"/>
                    </a:cxn>
                    <a:cxn ang="0">
                      <a:pos x="3" y="0"/>
                    </a:cxn>
                    <a:cxn ang="0">
                      <a:pos x="3" y="0"/>
                    </a:cxn>
                    <a:cxn ang="0">
                      <a:pos x="3" y="0"/>
                    </a:cxn>
                    <a:cxn ang="0">
                      <a:pos x="3" y="0"/>
                    </a:cxn>
                    <a:cxn ang="0">
                      <a:pos x="3" y="0"/>
                    </a:cxn>
                  </a:cxnLst>
                  <a:rect l="0" t="0" r="r" b="b"/>
                  <a:pathLst>
                    <a:path w="3" h="6">
                      <a:moveTo>
                        <a:pt x="0" y="6"/>
                      </a:moveTo>
                      <a:lnTo>
                        <a:pt x="3" y="6"/>
                      </a:lnTo>
                      <a:lnTo>
                        <a:pt x="3" y="6"/>
                      </a:lnTo>
                      <a:lnTo>
                        <a:pt x="3" y="3"/>
                      </a:lnTo>
                      <a:lnTo>
                        <a:pt x="3" y="0"/>
                      </a:lnTo>
                      <a:lnTo>
                        <a:pt x="3" y="0"/>
                      </a:lnTo>
                      <a:lnTo>
                        <a:pt x="3" y="0"/>
                      </a:lnTo>
                      <a:lnTo>
                        <a:pt x="3" y="0"/>
                      </a:lnTo>
                      <a:lnTo>
                        <a:pt x="3"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17" name="Freeform 472"/>
                <p:cNvSpPr>
                  <a:spLocks/>
                </p:cNvSpPr>
                <p:nvPr/>
              </p:nvSpPr>
              <p:spPr bwMode="auto">
                <a:xfrm>
                  <a:off x="5251" y="2462"/>
                  <a:ext cx="6" cy="10"/>
                </a:xfrm>
                <a:custGeom>
                  <a:avLst/>
                  <a:gdLst/>
                  <a:ahLst/>
                  <a:cxnLst>
                    <a:cxn ang="0">
                      <a:pos x="6" y="10"/>
                    </a:cxn>
                    <a:cxn ang="0">
                      <a:pos x="6" y="10"/>
                    </a:cxn>
                    <a:cxn ang="0">
                      <a:pos x="6" y="7"/>
                    </a:cxn>
                    <a:cxn ang="0">
                      <a:pos x="3" y="4"/>
                    </a:cxn>
                    <a:cxn ang="0">
                      <a:pos x="3" y="4"/>
                    </a:cxn>
                    <a:cxn ang="0">
                      <a:pos x="0" y="0"/>
                    </a:cxn>
                    <a:cxn ang="0">
                      <a:pos x="0" y="0"/>
                    </a:cxn>
                    <a:cxn ang="0">
                      <a:pos x="0" y="0"/>
                    </a:cxn>
                    <a:cxn ang="0">
                      <a:pos x="0" y="0"/>
                    </a:cxn>
                  </a:cxnLst>
                  <a:rect l="0" t="0" r="r" b="b"/>
                  <a:pathLst>
                    <a:path w="6" h="10">
                      <a:moveTo>
                        <a:pt x="6" y="10"/>
                      </a:moveTo>
                      <a:lnTo>
                        <a:pt x="6" y="10"/>
                      </a:lnTo>
                      <a:lnTo>
                        <a:pt x="6" y="7"/>
                      </a:lnTo>
                      <a:lnTo>
                        <a:pt x="3" y="4"/>
                      </a:lnTo>
                      <a:lnTo>
                        <a:pt x="3" y="4"/>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18" name="Freeform 473"/>
                <p:cNvSpPr>
                  <a:spLocks/>
                </p:cNvSpPr>
                <p:nvPr/>
              </p:nvSpPr>
              <p:spPr bwMode="auto">
                <a:xfrm>
                  <a:off x="5286" y="2485"/>
                  <a:ext cx="1" cy="3"/>
                </a:xfrm>
                <a:custGeom>
                  <a:avLst/>
                  <a:gdLst/>
                  <a:ahLst/>
                  <a:cxnLst>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0"/>
                    </a:cxn>
                    <a:cxn ang="0">
                      <a:pos x="0" y="0"/>
                    </a:cxn>
                    <a:cxn ang="0">
                      <a:pos x="0" y="0"/>
                    </a:cxn>
                    <a:cxn ang="0">
                      <a:pos x="0" y="0"/>
                    </a:cxn>
                    <a:cxn ang="0">
                      <a:pos x="0" y="0"/>
                    </a:cxn>
                    <a:cxn ang="0">
                      <a:pos x="0" y="0"/>
                    </a:cxn>
                    <a:cxn ang="0">
                      <a:pos x="0" y="0"/>
                    </a:cxn>
                    <a:cxn ang="0">
                      <a:pos x="0" y="0"/>
                    </a:cxn>
                    <a:cxn ang="0">
                      <a:pos x="0" y="0"/>
                    </a:cxn>
                    <a:cxn ang="0">
                      <a:pos x="0" y="3"/>
                    </a:cxn>
                  </a:cxnLst>
                  <a:rect l="0" t="0" r="r" b="b"/>
                  <a:pathLst>
                    <a:path h="3">
                      <a:moveTo>
                        <a:pt x="0" y="3"/>
                      </a:move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0"/>
                      </a:lnTo>
                      <a:lnTo>
                        <a:pt x="0" y="0"/>
                      </a:lnTo>
                      <a:lnTo>
                        <a:pt x="0" y="0"/>
                      </a:lnTo>
                      <a:lnTo>
                        <a:pt x="0" y="0"/>
                      </a:lnTo>
                      <a:lnTo>
                        <a:pt x="0" y="0"/>
                      </a:lnTo>
                      <a:lnTo>
                        <a:pt x="0" y="0"/>
                      </a:lnTo>
                      <a:lnTo>
                        <a:pt x="0" y="0"/>
                      </a:lnTo>
                      <a:lnTo>
                        <a:pt x="0" y="0"/>
                      </a:lnTo>
                      <a:lnTo>
                        <a:pt x="0" y="0"/>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19" name="Freeform 474"/>
                <p:cNvSpPr>
                  <a:spLocks/>
                </p:cNvSpPr>
                <p:nvPr/>
              </p:nvSpPr>
              <p:spPr bwMode="auto">
                <a:xfrm>
                  <a:off x="5286" y="2485"/>
                  <a:ext cx="3" cy="3"/>
                </a:xfrm>
                <a:custGeom>
                  <a:avLst/>
                  <a:gdLst/>
                  <a:ahLst/>
                  <a:cxnLst>
                    <a:cxn ang="0">
                      <a:pos x="3" y="3"/>
                    </a:cxn>
                    <a:cxn ang="0">
                      <a:pos x="0" y="0"/>
                    </a:cxn>
                    <a:cxn ang="0">
                      <a:pos x="0" y="0"/>
                    </a:cxn>
                    <a:cxn ang="0">
                      <a:pos x="0"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3" y="3"/>
                    </a:cxn>
                  </a:cxnLst>
                  <a:rect l="0" t="0" r="r" b="b"/>
                  <a:pathLst>
                    <a:path w="3" h="3">
                      <a:moveTo>
                        <a:pt x="3" y="3"/>
                      </a:moveTo>
                      <a:lnTo>
                        <a:pt x="0" y="0"/>
                      </a:lnTo>
                      <a:lnTo>
                        <a:pt x="0" y="0"/>
                      </a:lnTo>
                      <a:lnTo>
                        <a:pt x="0"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20" name="Freeform 475"/>
                <p:cNvSpPr>
                  <a:spLocks/>
                </p:cNvSpPr>
                <p:nvPr/>
              </p:nvSpPr>
              <p:spPr bwMode="auto">
                <a:xfrm>
                  <a:off x="5286" y="2481"/>
                  <a:ext cx="6" cy="7"/>
                </a:xfrm>
                <a:custGeom>
                  <a:avLst/>
                  <a:gdLst/>
                  <a:ahLst/>
                  <a:cxnLst>
                    <a:cxn ang="0">
                      <a:pos x="6" y="4"/>
                    </a:cxn>
                    <a:cxn ang="0">
                      <a:pos x="3" y="0"/>
                    </a:cxn>
                    <a:cxn ang="0">
                      <a:pos x="0" y="4"/>
                    </a:cxn>
                    <a:cxn ang="0">
                      <a:pos x="3" y="7"/>
                    </a:cxn>
                    <a:cxn ang="0">
                      <a:pos x="6" y="4"/>
                    </a:cxn>
                    <a:cxn ang="0">
                      <a:pos x="6" y="4"/>
                    </a:cxn>
                    <a:cxn ang="0">
                      <a:pos x="6" y="4"/>
                    </a:cxn>
                    <a:cxn ang="0">
                      <a:pos x="6" y="4"/>
                    </a:cxn>
                    <a:cxn ang="0">
                      <a:pos x="6" y="4"/>
                    </a:cxn>
                    <a:cxn ang="0">
                      <a:pos x="6" y="4"/>
                    </a:cxn>
                    <a:cxn ang="0">
                      <a:pos x="6" y="0"/>
                    </a:cxn>
                    <a:cxn ang="0">
                      <a:pos x="6" y="0"/>
                    </a:cxn>
                    <a:cxn ang="0">
                      <a:pos x="6" y="0"/>
                    </a:cxn>
                    <a:cxn ang="0">
                      <a:pos x="6" y="0"/>
                    </a:cxn>
                    <a:cxn ang="0">
                      <a:pos x="6" y="0"/>
                    </a:cxn>
                    <a:cxn ang="0">
                      <a:pos x="6" y="0"/>
                    </a:cxn>
                    <a:cxn ang="0">
                      <a:pos x="6" y="0"/>
                    </a:cxn>
                    <a:cxn ang="0">
                      <a:pos x="3" y="0"/>
                    </a:cxn>
                    <a:cxn ang="0">
                      <a:pos x="3" y="0"/>
                    </a:cxn>
                    <a:cxn ang="0">
                      <a:pos x="3" y="0"/>
                    </a:cxn>
                    <a:cxn ang="0">
                      <a:pos x="3" y="0"/>
                    </a:cxn>
                    <a:cxn ang="0">
                      <a:pos x="3" y="0"/>
                    </a:cxn>
                    <a:cxn ang="0">
                      <a:pos x="3" y="0"/>
                    </a:cxn>
                    <a:cxn ang="0">
                      <a:pos x="6" y="4"/>
                    </a:cxn>
                  </a:cxnLst>
                  <a:rect l="0" t="0" r="r" b="b"/>
                  <a:pathLst>
                    <a:path w="6" h="7">
                      <a:moveTo>
                        <a:pt x="6" y="4"/>
                      </a:moveTo>
                      <a:lnTo>
                        <a:pt x="3" y="0"/>
                      </a:lnTo>
                      <a:lnTo>
                        <a:pt x="0" y="4"/>
                      </a:lnTo>
                      <a:lnTo>
                        <a:pt x="3" y="7"/>
                      </a:lnTo>
                      <a:lnTo>
                        <a:pt x="6" y="4"/>
                      </a:lnTo>
                      <a:lnTo>
                        <a:pt x="6" y="4"/>
                      </a:lnTo>
                      <a:lnTo>
                        <a:pt x="6" y="4"/>
                      </a:lnTo>
                      <a:lnTo>
                        <a:pt x="6" y="4"/>
                      </a:lnTo>
                      <a:lnTo>
                        <a:pt x="6" y="4"/>
                      </a:lnTo>
                      <a:lnTo>
                        <a:pt x="6" y="4"/>
                      </a:lnTo>
                      <a:lnTo>
                        <a:pt x="6" y="0"/>
                      </a:lnTo>
                      <a:lnTo>
                        <a:pt x="6" y="0"/>
                      </a:lnTo>
                      <a:lnTo>
                        <a:pt x="6" y="0"/>
                      </a:lnTo>
                      <a:lnTo>
                        <a:pt x="6" y="0"/>
                      </a:lnTo>
                      <a:lnTo>
                        <a:pt x="6" y="0"/>
                      </a:lnTo>
                      <a:lnTo>
                        <a:pt x="6" y="0"/>
                      </a:lnTo>
                      <a:lnTo>
                        <a:pt x="6" y="0"/>
                      </a:lnTo>
                      <a:lnTo>
                        <a:pt x="3" y="0"/>
                      </a:lnTo>
                      <a:lnTo>
                        <a:pt x="3" y="0"/>
                      </a:lnTo>
                      <a:lnTo>
                        <a:pt x="3" y="0"/>
                      </a:lnTo>
                      <a:lnTo>
                        <a:pt x="3" y="0"/>
                      </a:lnTo>
                      <a:lnTo>
                        <a:pt x="3" y="0"/>
                      </a:lnTo>
                      <a:lnTo>
                        <a:pt x="3" y="0"/>
                      </a:lnTo>
                      <a:lnTo>
                        <a:pt x="6"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21" name="Freeform 476"/>
                <p:cNvSpPr>
                  <a:spLocks/>
                </p:cNvSpPr>
                <p:nvPr/>
              </p:nvSpPr>
              <p:spPr bwMode="auto">
                <a:xfrm>
                  <a:off x="5289" y="2478"/>
                  <a:ext cx="3" cy="7"/>
                </a:xfrm>
                <a:custGeom>
                  <a:avLst/>
                  <a:gdLst/>
                  <a:ahLst/>
                  <a:cxnLst>
                    <a:cxn ang="0">
                      <a:pos x="3" y="3"/>
                    </a:cxn>
                    <a:cxn ang="0">
                      <a:pos x="3" y="3"/>
                    </a:cxn>
                    <a:cxn ang="0">
                      <a:pos x="0" y="3"/>
                    </a:cxn>
                    <a:cxn ang="0">
                      <a:pos x="3" y="7"/>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3"/>
                    </a:cxn>
                  </a:cxnLst>
                  <a:rect l="0" t="0" r="r" b="b"/>
                  <a:pathLst>
                    <a:path w="3" h="7">
                      <a:moveTo>
                        <a:pt x="3" y="3"/>
                      </a:moveTo>
                      <a:lnTo>
                        <a:pt x="3" y="3"/>
                      </a:lnTo>
                      <a:lnTo>
                        <a:pt x="0" y="3"/>
                      </a:lnTo>
                      <a:lnTo>
                        <a:pt x="3" y="7"/>
                      </a:lnTo>
                      <a:lnTo>
                        <a:pt x="3" y="3"/>
                      </a:lnTo>
                      <a:lnTo>
                        <a:pt x="3" y="3"/>
                      </a:lnTo>
                      <a:lnTo>
                        <a:pt x="3" y="3"/>
                      </a:lnTo>
                      <a:lnTo>
                        <a:pt x="3" y="3"/>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22" name="Freeform 477"/>
                <p:cNvSpPr>
                  <a:spLocks/>
                </p:cNvSpPr>
                <p:nvPr/>
              </p:nvSpPr>
              <p:spPr bwMode="auto">
                <a:xfrm>
                  <a:off x="5292" y="2478"/>
                  <a:ext cx="3" cy="3"/>
                </a:xfrm>
                <a:custGeom>
                  <a:avLst/>
                  <a:gdLst/>
                  <a:ahLst/>
                  <a:cxnLst>
                    <a:cxn ang="0">
                      <a:pos x="3" y="0"/>
                    </a:cxn>
                    <a:cxn ang="0">
                      <a:pos x="0" y="0"/>
                    </a:cxn>
                    <a:cxn ang="0">
                      <a:pos x="0" y="3"/>
                    </a:cxn>
                    <a:cxn ang="0">
                      <a:pos x="0"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0"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23" name="Freeform 478"/>
                <p:cNvSpPr>
                  <a:spLocks/>
                </p:cNvSpPr>
                <p:nvPr/>
              </p:nvSpPr>
              <p:spPr bwMode="auto">
                <a:xfrm>
                  <a:off x="5292" y="2475"/>
                  <a:ext cx="3" cy="3"/>
                </a:xfrm>
                <a:custGeom>
                  <a:avLst/>
                  <a:gdLst/>
                  <a:ahLst/>
                  <a:cxnLst>
                    <a:cxn ang="0">
                      <a:pos x="3" y="3"/>
                    </a:cxn>
                    <a:cxn ang="0">
                      <a:pos x="0" y="0"/>
                    </a:cxn>
                    <a:cxn ang="0">
                      <a:pos x="0"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3" y="3"/>
                    </a:cxn>
                  </a:cxnLst>
                  <a:rect l="0" t="0" r="r" b="b"/>
                  <a:pathLst>
                    <a:path w="3" h="3">
                      <a:moveTo>
                        <a:pt x="3" y="3"/>
                      </a:moveTo>
                      <a:lnTo>
                        <a:pt x="0" y="0"/>
                      </a:lnTo>
                      <a:lnTo>
                        <a:pt x="0"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24" name="Freeform 479"/>
                <p:cNvSpPr>
                  <a:spLocks/>
                </p:cNvSpPr>
                <p:nvPr/>
              </p:nvSpPr>
              <p:spPr bwMode="auto">
                <a:xfrm>
                  <a:off x="5292" y="2472"/>
                  <a:ext cx="3" cy="6"/>
                </a:xfrm>
                <a:custGeom>
                  <a:avLst/>
                  <a:gdLst/>
                  <a:ahLst/>
                  <a:cxnLst>
                    <a:cxn ang="0">
                      <a:pos x="3" y="3"/>
                    </a:cxn>
                    <a:cxn ang="0">
                      <a:pos x="0" y="3"/>
                    </a:cxn>
                    <a:cxn ang="0">
                      <a:pos x="0" y="3"/>
                    </a:cxn>
                    <a:cxn ang="0">
                      <a:pos x="3" y="6"/>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3"/>
                    </a:cxn>
                    <a:cxn ang="0">
                      <a:pos x="0" y="3"/>
                    </a:cxn>
                    <a:cxn ang="0">
                      <a:pos x="0" y="3"/>
                    </a:cxn>
                    <a:cxn ang="0">
                      <a:pos x="3" y="3"/>
                    </a:cxn>
                  </a:cxnLst>
                  <a:rect l="0" t="0" r="r" b="b"/>
                  <a:pathLst>
                    <a:path w="3" h="6">
                      <a:moveTo>
                        <a:pt x="3" y="3"/>
                      </a:moveTo>
                      <a:lnTo>
                        <a:pt x="0" y="3"/>
                      </a:lnTo>
                      <a:lnTo>
                        <a:pt x="0" y="3"/>
                      </a:lnTo>
                      <a:lnTo>
                        <a:pt x="3" y="6"/>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0" y="0"/>
                      </a:lnTo>
                      <a:lnTo>
                        <a:pt x="0" y="0"/>
                      </a:lnTo>
                      <a:lnTo>
                        <a:pt x="0" y="0"/>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25" name="Freeform 480"/>
                <p:cNvSpPr>
                  <a:spLocks/>
                </p:cNvSpPr>
                <p:nvPr/>
              </p:nvSpPr>
              <p:spPr bwMode="auto">
                <a:xfrm>
                  <a:off x="5292" y="2472"/>
                  <a:ext cx="3" cy="3"/>
                </a:xfrm>
                <a:custGeom>
                  <a:avLst/>
                  <a:gdLst/>
                  <a:ahLst/>
                  <a:cxnLst>
                    <a:cxn ang="0">
                      <a:pos x="0" y="0"/>
                    </a:cxn>
                    <a:cxn ang="0">
                      <a:pos x="0" y="0"/>
                    </a:cxn>
                    <a:cxn ang="0">
                      <a:pos x="0" y="3"/>
                    </a:cxn>
                    <a:cxn ang="0">
                      <a:pos x="3" y="3"/>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3" y="0"/>
                      </a:lnTo>
                      <a:lnTo>
                        <a:pt x="0"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26" name="Freeform 481"/>
                <p:cNvSpPr>
                  <a:spLocks/>
                </p:cNvSpPr>
                <p:nvPr/>
              </p:nvSpPr>
              <p:spPr bwMode="auto">
                <a:xfrm>
                  <a:off x="5292" y="2469"/>
                  <a:ext cx="3" cy="3"/>
                </a:xfrm>
                <a:custGeom>
                  <a:avLst/>
                  <a:gdLst/>
                  <a:ahLst/>
                  <a:cxnLst>
                    <a:cxn ang="0">
                      <a:pos x="0" y="0"/>
                    </a:cxn>
                    <a:cxn ang="0">
                      <a:pos x="0" y="0"/>
                    </a:cxn>
                    <a:cxn ang="0">
                      <a:pos x="0" y="3"/>
                    </a:cxn>
                    <a:cxn ang="0">
                      <a:pos x="3" y="3"/>
                    </a:cxn>
                    <a:cxn ang="0">
                      <a:pos x="3" y="3"/>
                    </a:cxn>
                    <a:cxn ang="0">
                      <a:pos x="0" y="0"/>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Lst>
                  <a:rect l="0" t="0" r="r" b="b"/>
                  <a:pathLst>
                    <a:path w="3" h="3">
                      <a:moveTo>
                        <a:pt x="0" y="0"/>
                      </a:moveTo>
                      <a:lnTo>
                        <a:pt x="0" y="0"/>
                      </a:lnTo>
                      <a:lnTo>
                        <a:pt x="0" y="3"/>
                      </a:lnTo>
                      <a:lnTo>
                        <a:pt x="3" y="3"/>
                      </a:lnTo>
                      <a:lnTo>
                        <a:pt x="3" y="3"/>
                      </a:lnTo>
                      <a:lnTo>
                        <a:pt x="0" y="0"/>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27" name="Freeform 482"/>
                <p:cNvSpPr>
                  <a:spLocks/>
                </p:cNvSpPr>
                <p:nvPr/>
              </p:nvSpPr>
              <p:spPr bwMode="auto">
                <a:xfrm>
                  <a:off x="5292" y="2466"/>
                  <a:ext cx="6" cy="6"/>
                </a:xfrm>
                <a:custGeom>
                  <a:avLst/>
                  <a:gdLst/>
                  <a:ahLst/>
                  <a:cxnLst>
                    <a:cxn ang="0">
                      <a:pos x="3" y="3"/>
                    </a:cxn>
                    <a:cxn ang="0">
                      <a:pos x="3" y="3"/>
                    </a:cxn>
                    <a:cxn ang="0">
                      <a:pos x="0" y="3"/>
                    </a:cxn>
                    <a:cxn ang="0">
                      <a:pos x="3" y="6"/>
                    </a:cxn>
                    <a:cxn ang="0">
                      <a:pos x="3" y="3"/>
                    </a:cxn>
                    <a:cxn ang="0">
                      <a:pos x="3" y="3"/>
                    </a:cxn>
                    <a:cxn ang="0">
                      <a:pos x="3" y="3"/>
                    </a:cxn>
                    <a:cxn ang="0">
                      <a:pos x="6" y="3"/>
                    </a:cxn>
                    <a:cxn ang="0">
                      <a:pos x="6" y="3"/>
                    </a:cxn>
                    <a:cxn ang="0">
                      <a:pos x="6"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3"/>
                    </a:cxn>
                    <a:cxn ang="0">
                      <a:pos x="3" y="3"/>
                    </a:cxn>
                    <a:cxn ang="0">
                      <a:pos x="3" y="3"/>
                    </a:cxn>
                  </a:cxnLst>
                  <a:rect l="0" t="0" r="r" b="b"/>
                  <a:pathLst>
                    <a:path w="6" h="6">
                      <a:moveTo>
                        <a:pt x="3" y="3"/>
                      </a:moveTo>
                      <a:lnTo>
                        <a:pt x="3" y="3"/>
                      </a:lnTo>
                      <a:lnTo>
                        <a:pt x="0" y="3"/>
                      </a:lnTo>
                      <a:lnTo>
                        <a:pt x="3" y="6"/>
                      </a:lnTo>
                      <a:lnTo>
                        <a:pt x="3" y="3"/>
                      </a:lnTo>
                      <a:lnTo>
                        <a:pt x="3" y="3"/>
                      </a:lnTo>
                      <a:lnTo>
                        <a:pt x="3" y="3"/>
                      </a:lnTo>
                      <a:lnTo>
                        <a:pt x="6" y="3"/>
                      </a:lnTo>
                      <a:lnTo>
                        <a:pt x="6" y="3"/>
                      </a:lnTo>
                      <a:lnTo>
                        <a:pt x="6" y="3"/>
                      </a:lnTo>
                      <a:lnTo>
                        <a:pt x="3" y="3"/>
                      </a:lnTo>
                      <a:lnTo>
                        <a:pt x="3" y="3"/>
                      </a:lnTo>
                      <a:lnTo>
                        <a:pt x="3" y="3"/>
                      </a:lnTo>
                      <a:lnTo>
                        <a:pt x="3" y="0"/>
                      </a:lnTo>
                      <a:lnTo>
                        <a:pt x="3" y="0"/>
                      </a:lnTo>
                      <a:lnTo>
                        <a:pt x="3" y="0"/>
                      </a:lnTo>
                      <a:lnTo>
                        <a:pt x="3" y="0"/>
                      </a:lnTo>
                      <a:lnTo>
                        <a:pt x="3" y="0"/>
                      </a:lnTo>
                      <a:lnTo>
                        <a:pt x="3" y="0"/>
                      </a:lnTo>
                      <a:lnTo>
                        <a:pt x="3" y="0"/>
                      </a:lnTo>
                      <a:lnTo>
                        <a:pt x="3" y="3"/>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28" name="Freeform 483"/>
                <p:cNvSpPr>
                  <a:spLocks/>
                </p:cNvSpPr>
                <p:nvPr/>
              </p:nvSpPr>
              <p:spPr bwMode="auto">
                <a:xfrm>
                  <a:off x="5295" y="2466"/>
                  <a:ext cx="3" cy="3"/>
                </a:xfrm>
                <a:custGeom>
                  <a:avLst/>
                  <a:gdLst/>
                  <a:ahLst/>
                  <a:cxnLst>
                    <a:cxn ang="0">
                      <a:pos x="3" y="3"/>
                    </a:cxn>
                    <a:cxn ang="0">
                      <a:pos x="0" y="0"/>
                    </a:cxn>
                    <a:cxn ang="0">
                      <a:pos x="0" y="3"/>
                    </a:cxn>
                    <a:cxn ang="0">
                      <a:pos x="0"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3" y="3"/>
                    </a:cxn>
                  </a:cxnLst>
                  <a:rect l="0" t="0" r="r" b="b"/>
                  <a:pathLst>
                    <a:path w="3" h="3">
                      <a:moveTo>
                        <a:pt x="3" y="3"/>
                      </a:moveTo>
                      <a:lnTo>
                        <a:pt x="0" y="0"/>
                      </a:lnTo>
                      <a:lnTo>
                        <a:pt x="0" y="3"/>
                      </a:lnTo>
                      <a:lnTo>
                        <a:pt x="0"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29" name="Freeform 484"/>
                <p:cNvSpPr>
                  <a:spLocks/>
                </p:cNvSpPr>
                <p:nvPr/>
              </p:nvSpPr>
              <p:spPr bwMode="auto">
                <a:xfrm>
                  <a:off x="5295" y="2466"/>
                  <a:ext cx="3" cy="3"/>
                </a:xfrm>
                <a:custGeom>
                  <a:avLst/>
                  <a:gdLst/>
                  <a:ahLst/>
                  <a:cxnLst>
                    <a:cxn ang="0">
                      <a:pos x="3" y="0"/>
                    </a:cxn>
                    <a:cxn ang="0">
                      <a:pos x="0" y="0"/>
                    </a:cxn>
                    <a:cxn ang="0">
                      <a:pos x="0" y="0"/>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0"/>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30" name="Freeform 485"/>
                <p:cNvSpPr>
                  <a:spLocks/>
                </p:cNvSpPr>
                <p:nvPr/>
              </p:nvSpPr>
              <p:spPr bwMode="auto">
                <a:xfrm>
                  <a:off x="5295" y="2466"/>
                  <a:ext cx="3" cy="1"/>
                </a:xfrm>
                <a:custGeom>
                  <a:avLst/>
                  <a:gdLst/>
                  <a:ahLst/>
                  <a:cxnLst>
                    <a:cxn ang="0">
                      <a:pos x="3" y="0"/>
                    </a:cxn>
                    <a:cxn ang="0">
                      <a:pos x="0"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3" y="0"/>
                    </a:cxn>
                  </a:cxnLst>
                  <a:rect l="0" t="0" r="r" b="b"/>
                  <a:pathLst>
                    <a:path w="3">
                      <a:moveTo>
                        <a:pt x="3" y="0"/>
                      </a:moveTo>
                      <a:lnTo>
                        <a:pt x="0" y="0"/>
                      </a:lnTo>
                      <a:lnTo>
                        <a:pt x="0"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31" name="Rectangle 486"/>
                <p:cNvSpPr>
                  <a:spLocks noChangeArrowheads="1"/>
                </p:cNvSpPr>
                <p:nvPr/>
              </p:nvSpPr>
              <p:spPr bwMode="auto">
                <a:xfrm>
                  <a:off x="5295" y="2466"/>
                  <a:ext cx="3" cy="1"/>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32" name="Freeform 487"/>
                <p:cNvSpPr>
                  <a:spLocks/>
                </p:cNvSpPr>
                <p:nvPr/>
              </p:nvSpPr>
              <p:spPr bwMode="auto">
                <a:xfrm>
                  <a:off x="5286" y="2462"/>
                  <a:ext cx="6" cy="19"/>
                </a:xfrm>
                <a:custGeom>
                  <a:avLst/>
                  <a:gdLst/>
                  <a:ahLst/>
                  <a:cxnLst>
                    <a:cxn ang="0">
                      <a:pos x="6" y="19"/>
                    </a:cxn>
                    <a:cxn ang="0">
                      <a:pos x="6" y="16"/>
                    </a:cxn>
                    <a:cxn ang="0">
                      <a:pos x="6" y="16"/>
                    </a:cxn>
                    <a:cxn ang="0">
                      <a:pos x="3" y="13"/>
                    </a:cxn>
                    <a:cxn ang="0">
                      <a:pos x="3" y="10"/>
                    </a:cxn>
                    <a:cxn ang="0">
                      <a:pos x="3" y="7"/>
                    </a:cxn>
                    <a:cxn ang="0">
                      <a:pos x="3" y="7"/>
                    </a:cxn>
                    <a:cxn ang="0">
                      <a:pos x="3" y="4"/>
                    </a:cxn>
                    <a:cxn ang="0">
                      <a:pos x="3" y="4"/>
                    </a:cxn>
                    <a:cxn ang="0">
                      <a:pos x="0" y="0"/>
                    </a:cxn>
                    <a:cxn ang="0">
                      <a:pos x="0" y="0"/>
                    </a:cxn>
                  </a:cxnLst>
                  <a:rect l="0" t="0" r="r" b="b"/>
                  <a:pathLst>
                    <a:path w="6" h="19">
                      <a:moveTo>
                        <a:pt x="6" y="19"/>
                      </a:moveTo>
                      <a:lnTo>
                        <a:pt x="6" y="16"/>
                      </a:lnTo>
                      <a:lnTo>
                        <a:pt x="6" y="16"/>
                      </a:lnTo>
                      <a:lnTo>
                        <a:pt x="3" y="13"/>
                      </a:lnTo>
                      <a:lnTo>
                        <a:pt x="3" y="10"/>
                      </a:lnTo>
                      <a:lnTo>
                        <a:pt x="3" y="7"/>
                      </a:lnTo>
                      <a:lnTo>
                        <a:pt x="3" y="7"/>
                      </a:lnTo>
                      <a:lnTo>
                        <a:pt x="3" y="4"/>
                      </a:lnTo>
                      <a:lnTo>
                        <a:pt x="3" y="4"/>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33" name="Freeform 488"/>
                <p:cNvSpPr>
                  <a:spLocks/>
                </p:cNvSpPr>
                <p:nvPr/>
              </p:nvSpPr>
              <p:spPr bwMode="auto">
                <a:xfrm>
                  <a:off x="5292" y="2466"/>
                  <a:ext cx="9" cy="9"/>
                </a:xfrm>
                <a:custGeom>
                  <a:avLst/>
                  <a:gdLst/>
                  <a:ahLst/>
                  <a:cxnLst>
                    <a:cxn ang="0">
                      <a:pos x="0" y="9"/>
                    </a:cxn>
                    <a:cxn ang="0">
                      <a:pos x="3" y="9"/>
                    </a:cxn>
                    <a:cxn ang="0">
                      <a:pos x="3" y="9"/>
                    </a:cxn>
                    <a:cxn ang="0">
                      <a:pos x="6" y="9"/>
                    </a:cxn>
                    <a:cxn ang="0">
                      <a:pos x="6" y="6"/>
                    </a:cxn>
                    <a:cxn ang="0">
                      <a:pos x="9" y="6"/>
                    </a:cxn>
                    <a:cxn ang="0">
                      <a:pos x="9" y="3"/>
                    </a:cxn>
                    <a:cxn ang="0">
                      <a:pos x="9" y="0"/>
                    </a:cxn>
                    <a:cxn ang="0">
                      <a:pos x="9" y="0"/>
                    </a:cxn>
                    <a:cxn ang="0">
                      <a:pos x="9" y="0"/>
                    </a:cxn>
                    <a:cxn ang="0">
                      <a:pos x="9" y="0"/>
                    </a:cxn>
                  </a:cxnLst>
                  <a:rect l="0" t="0" r="r" b="b"/>
                  <a:pathLst>
                    <a:path w="9" h="9">
                      <a:moveTo>
                        <a:pt x="0" y="9"/>
                      </a:moveTo>
                      <a:lnTo>
                        <a:pt x="3" y="9"/>
                      </a:lnTo>
                      <a:lnTo>
                        <a:pt x="3" y="9"/>
                      </a:lnTo>
                      <a:lnTo>
                        <a:pt x="6" y="9"/>
                      </a:lnTo>
                      <a:lnTo>
                        <a:pt x="6" y="6"/>
                      </a:lnTo>
                      <a:lnTo>
                        <a:pt x="9" y="6"/>
                      </a:lnTo>
                      <a:lnTo>
                        <a:pt x="9" y="3"/>
                      </a:lnTo>
                      <a:lnTo>
                        <a:pt x="9" y="0"/>
                      </a:lnTo>
                      <a:lnTo>
                        <a:pt x="9" y="0"/>
                      </a:lnTo>
                      <a:lnTo>
                        <a:pt x="9" y="0"/>
                      </a:lnTo>
                      <a:lnTo>
                        <a:pt x="9"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34" name="Freeform 489"/>
                <p:cNvSpPr>
                  <a:spLocks/>
                </p:cNvSpPr>
                <p:nvPr/>
              </p:nvSpPr>
              <p:spPr bwMode="auto">
                <a:xfrm>
                  <a:off x="5280" y="2462"/>
                  <a:ext cx="3" cy="1"/>
                </a:xfrm>
                <a:custGeom>
                  <a:avLst/>
                  <a:gdLst/>
                  <a:ahLst/>
                  <a:cxnLst>
                    <a:cxn ang="0">
                      <a:pos x="0" y="0"/>
                    </a:cxn>
                    <a:cxn ang="0">
                      <a:pos x="0" y="0"/>
                    </a:cxn>
                    <a:cxn ang="0">
                      <a:pos x="0" y="0"/>
                    </a:cxn>
                    <a:cxn ang="0">
                      <a:pos x="3" y="0"/>
                    </a:cxn>
                    <a:cxn ang="0">
                      <a:pos x="3" y="0"/>
                    </a:cxn>
                    <a:cxn ang="0">
                      <a:pos x="0"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a:moveTo>
                        <a:pt x="0" y="0"/>
                      </a:moveTo>
                      <a:lnTo>
                        <a:pt x="0" y="0"/>
                      </a:lnTo>
                      <a:lnTo>
                        <a:pt x="0" y="0"/>
                      </a:lnTo>
                      <a:lnTo>
                        <a:pt x="3" y="0"/>
                      </a:lnTo>
                      <a:lnTo>
                        <a:pt x="3" y="0"/>
                      </a:lnTo>
                      <a:lnTo>
                        <a:pt x="0"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35" name="Freeform 490"/>
                <p:cNvSpPr>
                  <a:spLocks/>
                </p:cNvSpPr>
                <p:nvPr/>
              </p:nvSpPr>
              <p:spPr bwMode="auto">
                <a:xfrm>
                  <a:off x="5280" y="2459"/>
                  <a:ext cx="3" cy="3"/>
                </a:xfrm>
                <a:custGeom>
                  <a:avLst/>
                  <a:gdLst/>
                  <a:ahLst/>
                  <a:cxnLst>
                    <a:cxn ang="0">
                      <a:pos x="0" y="0"/>
                    </a:cxn>
                    <a:cxn ang="0">
                      <a:pos x="0" y="3"/>
                    </a:cxn>
                    <a:cxn ang="0">
                      <a:pos x="0" y="3"/>
                    </a:cxn>
                    <a:cxn ang="0">
                      <a:pos x="3"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0"/>
                    </a:cxn>
                  </a:cxnLst>
                  <a:rect l="0" t="0" r="r" b="b"/>
                  <a:pathLst>
                    <a:path w="3" h="3">
                      <a:moveTo>
                        <a:pt x="0" y="0"/>
                      </a:moveTo>
                      <a:lnTo>
                        <a:pt x="0" y="3"/>
                      </a:lnTo>
                      <a:lnTo>
                        <a:pt x="0" y="3"/>
                      </a:lnTo>
                      <a:lnTo>
                        <a:pt x="3" y="3"/>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36" name="Freeform 491"/>
                <p:cNvSpPr>
                  <a:spLocks/>
                </p:cNvSpPr>
                <p:nvPr/>
              </p:nvSpPr>
              <p:spPr bwMode="auto">
                <a:xfrm>
                  <a:off x="5277" y="2456"/>
                  <a:ext cx="3" cy="3"/>
                </a:xfrm>
                <a:custGeom>
                  <a:avLst/>
                  <a:gdLst/>
                  <a:ahLst/>
                  <a:cxnLst>
                    <a:cxn ang="0">
                      <a:pos x="0" y="3"/>
                    </a:cxn>
                    <a:cxn ang="0">
                      <a:pos x="0" y="3"/>
                    </a:cxn>
                    <a:cxn ang="0">
                      <a:pos x="3" y="3"/>
                    </a:cxn>
                    <a:cxn ang="0">
                      <a:pos x="3" y="3"/>
                    </a:cxn>
                    <a:cxn ang="0">
                      <a:pos x="3" y="0"/>
                    </a:cxn>
                    <a:cxn ang="0">
                      <a:pos x="0"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3"/>
                    </a:cxn>
                    <a:cxn ang="0">
                      <a:pos x="0" y="3"/>
                    </a:cxn>
                    <a:cxn ang="0">
                      <a:pos x="0" y="3"/>
                    </a:cxn>
                  </a:cxnLst>
                  <a:rect l="0" t="0" r="r" b="b"/>
                  <a:pathLst>
                    <a:path w="3" h="3">
                      <a:moveTo>
                        <a:pt x="0" y="3"/>
                      </a:moveTo>
                      <a:lnTo>
                        <a:pt x="0" y="3"/>
                      </a:lnTo>
                      <a:lnTo>
                        <a:pt x="3" y="3"/>
                      </a:lnTo>
                      <a:lnTo>
                        <a:pt x="3" y="3"/>
                      </a:lnTo>
                      <a:lnTo>
                        <a:pt x="3" y="0"/>
                      </a:lnTo>
                      <a:lnTo>
                        <a:pt x="0" y="3"/>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37" name="Freeform 492"/>
                <p:cNvSpPr>
                  <a:spLocks/>
                </p:cNvSpPr>
                <p:nvPr/>
              </p:nvSpPr>
              <p:spPr bwMode="auto">
                <a:xfrm>
                  <a:off x="5277" y="2453"/>
                  <a:ext cx="3" cy="6"/>
                </a:xfrm>
                <a:custGeom>
                  <a:avLst/>
                  <a:gdLst/>
                  <a:ahLst/>
                  <a:cxnLst>
                    <a:cxn ang="0">
                      <a:pos x="0" y="3"/>
                    </a:cxn>
                    <a:cxn ang="0">
                      <a:pos x="0" y="3"/>
                    </a:cxn>
                    <a:cxn ang="0">
                      <a:pos x="0" y="6"/>
                    </a:cxn>
                    <a:cxn ang="0">
                      <a:pos x="3" y="3"/>
                    </a:cxn>
                    <a:cxn ang="0">
                      <a:pos x="3" y="3"/>
                    </a:cxn>
                    <a:cxn ang="0">
                      <a:pos x="0" y="3"/>
                    </a:cxn>
                    <a:cxn ang="0">
                      <a:pos x="3" y="3"/>
                    </a:cxn>
                    <a:cxn ang="0">
                      <a:pos x="3" y="3"/>
                    </a:cxn>
                    <a:cxn ang="0">
                      <a:pos x="3" y="3"/>
                    </a:cxn>
                    <a:cxn ang="0">
                      <a:pos x="3" y="0"/>
                    </a:cxn>
                    <a:cxn ang="0">
                      <a:pos x="3" y="0"/>
                    </a:cxn>
                    <a:cxn ang="0">
                      <a:pos x="3" y="0"/>
                    </a:cxn>
                    <a:cxn ang="0">
                      <a:pos x="3" y="0"/>
                    </a:cxn>
                    <a:cxn ang="0">
                      <a:pos x="3" y="0"/>
                    </a:cxn>
                    <a:cxn ang="0">
                      <a:pos x="3" y="0"/>
                    </a:cxn>
                    <a:cxn ang="0">
                      <a:pos x="0" y="0"/>
                    </a:cxn>
                    <a:cxn ang="0">
                      <a:pos x="0" y="0"/>
                    </a:cxn>
                    <a:cxn ang="0">
                      <a:pos x="0" y="0"/>
                    </a:cxn>
                    <a:cxn ang="0">
                      <a:pos x="0" y="3"/>
                    </a:cxn>
                    <a:cxn ang="0">
                      <a:pos x="0" y="3"/>
                    </a:cxn>
                    <a:cxn ang="0">
                      <a:pos x="0" y="3"/>
                    </a:cxn>
                    <a:cxn ang="0">
                      <a:pos x="0" y="3"/>
                    </a:cxn>
                    <a:cxn ang="0">
                      <a:pos x="0" y="3"/>
                    </a:cxn>
                  </a:cxnLst>
                  <a:rect l="0" t="0" r="r" b="b"/>
                  <a:pathLst>
                    <a:path w="3" h="6">
                      <a:moveTo>
                        <a:pt x="0" y="3"/>
                      </a:moveTo>
                      <a:lnTo>
                        <a:pt x="0" y="3"/>
                      </a:lnTo>
                      <a:lnTo>
                        <a:pt x="0" y="6"/>
                      </a:lnTo>
                      <a:lnTo>
                        <a:pt x="3" y="3"/>
                      </a:lnTo>
                      <a:lnTo>
                        <a:pt x="3" y="3"/>
                      </a:lnTo>
                      <a:lnTo>
                        <a:pt x="0" y="3"/>
                      </a:lnTo>
                      <a:lnTo>
                        <a:pt x="3" y="3"/>
                      </a:lnTo>
                      <a:lnTo>
                        <a:pt x="3" y="3"/>
                      </a:lnTo>
                      <a:lnTo>
                        <a:pt x="3" y="3"/>
                      </a:lnTo>
                      <a:lnTo>
                        <a:pt x="3" y="0"/>
                      </a:lnTo>
                      <a:lnTo>
                        <a:pt x="3" y="0"/>
                      </a:lnTo>
                      <a:lnTo>
                        <a:pt x="3" y="0"/>
                      </a:lnTo>
                      <a:lnTo>
                        <a:pt x="3" y="0"/>
                      </a:lnTo>
                      <a:lnTo>
                        <a:pt x="3" y="0"/>
                      </a:lnTo>
                      <a:lnTo>
                        <a:pt x="3" y="0"/>
                      </a:lnTo>
                      <a:lnTo>
                        <a:pt x="0" y="0"/>
                      </a:lnTo>
                      <a:lnTo>
                        <a:pt x="0" y="0"/>
                      </a:lnTo>
                      <a:lnTo>
                        <a:pt x="0" y="0"/>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38" name="Freeform 493"/>
                <p:cNvSpPr>
                  <a:spLocks/>
                </p:cNvSpPr>
                <p:nvPr/>
              </p:nvSpPr>
              <p:spPr bwMode="auto">
                <a:xfrm>
                  <a:off x="5277" y="2453"/>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39" name="Freeform 494"/>
                <p:cNvSpPr>
                  <a:spLocks/>
                </p:cNvSpPr>
                <p:nvPr/>
              </p:nvSpPr>
              <p:spPr bwMode="auto">
                <a:xfrm>
                  <a:off x="5277" y="2450"/>
                  <a:ext cx="3" cy="3"/>
                </a:xfrm>
                <a:custGeom>
                  <a:avLst/>
                  <a:gdLst/>
                  <a:ahLst/>
                  <a:cxnLst>
                    <a:cxn ang="0">
                      <a:pos x="3" y="0"/>
                    </a:cxn>
                    <a:cxn ang="0">
                      <a:pos x="0" y="3"/>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3" y="0"/>
                    </a:cxn>
                  </a:cxnLst>
                  <a:rect l="0" t="0" r="r" b="b"/>
                  <a:pathLst>
                    <a:path w="3" h="3">
                      <a:moveTo>
                        <a:pt x="3" y="0"/>
                      </a:moveTo>
                      <a:lnTo>
                        <a:pt x="0" y="3"/>
                      </a:lnTo>
                      <a:lnTo>
                        <a:pt x="0" y="3"/>
                      </a:lnTo>
                      <a:lnTo>
                        <a:pt x="3" y="3"/>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40" name="Freeform 495"/>
                <p:cNvSpPr>
                  <a:spLocks/>
                </p:cNvSpPr>
                <p:nvPr/>
              </p:nvSpPr>
              <p:spPr bwMode="auto">
                <a:xfrm>
                  <a:off x="5277" y="2450"/>
                  <a:ext cx="3" cy="3"/>
                </a:xfrm>
                <a:custGeom>
                  <a:avLst/>
                  <a:gdLst/>
                  <a:ahLst/>
                  <a:cxnLst>
                    <a:cxn ang="0">
                      <a:pos x="3" y="0"/>
                    </a:cxn>
                    <a:cxn ang="0">
                      <a:pos x="0" y="0"/>
                    </a:cxn>
                    <a:cxn ang="0">
                      <a:pos x="0"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41" name="Freeform 496"/>
                <p:cNvSpPr>
                  <a:spLocks/>
                </p:cNvSpPr>
                <p:nvPr/>
              </p:nvSpPr>
              <p:spPr bwMode="auto">
                <a:xfrm>
                  <a:off x="5277" y="2447"/>
                  <a:ext cx="3" cy="3"/>
                </a:xfrm>
                <a:custGeom>
                  <a:avLst/>
                  <a:gdLst/>
                  <a:ahLst/>
                  <a:cxnLst>
                    <a:cxn ang="0">
                      <a:pos x="0" y="3"/>
                    </a:cxn>
                    <a:cxn ang="0">
                      <a:pos x="0" y="3"/>
                    </a:cxn>
                    <a:cxn ang="0">
                      <a:pos x="0" y="3"/>
                    </a:cxn>
                    <a:cxn ang="0">
                      <a:pos x="3" y="3"/>
                    </a:cxn>
                    <a:cxn ang="0">
                      <a:pos x="3" y="3"/>
                    </a:cxn>
                    <a:cxn ang="0">
                      <a:pos x="0" y="3"/>
                    </a:cxn>
                    <a:cxn ang="0">
                      <a:pos x="3" y="3"/>
                    </a:cxn>
                    <a:cxn ang="0">
                      <a:pos x="3" y="3"/>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Lst>
                  <a:rect l="0" t="0" r="r" b="b"/>
                  <a:pathLst>
                    <a:path w="3" h="3">
                      <a:moveTo>
                        <a:pt x="0" y="3"/>
                      </a:moveTo>
                      <a:lnTo>
                        <a:pt x="0" y="3"/>
                      </a:lnTo>
                      <a:lnTo>
                        <a:pt x="0" y="3"/>
                      </a:lnTo>
                      <a:lnTo>
                        <a:pt x="3" y="3"/>
                      </a:lnTo>
                      <a:lnTo>
                        <a:pt x="3" y="3"/>
                      </a:lnTo>
                      <a:lnTo>
                        <a:pt x="0" y="3"/>
                      </a:lnTo>
                      <a:lnTo>
                        <a:pt x="3" y="3"/>
                      </a:lnTo>
                      <a:lnTo>
                        <a:pt x="3" y="3"/>
                      </a:lnTo>
                      <a:lnTo>
                        <a:pt x="3" y="0"/>
                      </a:lnTo>
                      <a:lnTo>
                        <a:pt x="3" y="0"/>
                      </a:lnTo>
                      <a:lnTo>
                        <a:pt x="3" y="0"/>
                      </a:lnTo>
                      <a:lnTo>
                        <a:pt x="3" y="0"/>
                      </a:lnTo>
                      <a:lnTo>
                        <a:pt x="0" y="0"/>
                      </a:lnTo>
                      <a:lnTo>
                        <a:pt x="0" y="0"/>
                      </a:lnTo>
                      <a:lnTo>
                        <a:pt x="0" y="0"/>
                      </a:lnTo>
                      <a:lnTo>
                        <a:pt x="0" y="0"/>
                      </a:lnTo>
                      <a:lnTo>
                        <a:pt x="0" y="0"/>
                      </a:lnTo>
                      <a:lnTo>
                        <a:pt x="0" y="0"/>
                      </a:lnTo>
                      <a:lnTo>
                        <a:pt x="0" y="0"/>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42" name="Freeform 497"/>
                <p:cNvSpPr>
                  <a:spLocks/>
                </p:cNvSpPr>
                <p:nvPr/>
              </p:nvSpPr>
              <p:spPr bwMode="auto">
                <a:xfrm>
                  <a:off x="5277" y="2447"/>
                  <a:ext cx="3" cy="3"/>
                </a:xfrm>
                <a:custGeom>
                  <a:avLst/>
                  <a:gdLst/>
                  <a:ahLst/>
                  <a:cxnLst>
                    <a:cxn ang="0">
                      <a:pos x="0" y="3"/>
                    </a:cxn>
                    <a:cxn ang="0">
                      <a:pos x="0" y="3"/>
                    </a:cxn>
                    <a:cxn ang="0">
                      <a:pos x="0" y="3"/>
                    </a:cxn>
                    <a:cxn ang="0">
                      <a:pos x="3" y="3"/>
                    </a:cxn>
                    <a:cxn ang="0">
                      <a:pos x="3" y="0"/>
                    </a:cxn>
                    <a:cxn ang="0">
                      <a:pos x="0" y="3"/>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3" h="3">
                      <a:moveTo>
                        <a:pt x="0" y="3"/>
                      </a:moveTo>
                      <a:lnTo>
                        <a:pt x="0" y="3"/>
                      </a:lnTo>
                      <a:lnTo>
                        <a:pt x="0" y="3"/>
                      </a:lnTo>
                      <a:lnTo>
                        <a:pt x="3" y="3"/>
                      </a:lnTo>
                      <a:lnTo>
                        <a:pt x="3" y="0"/>
                      </a:lnTo>
                      <a:lnTo>
                        <a:pt x="0" y="3"/>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43" name="Rectangle 498"/>
                <p:cNvSpPr>
                  <a:spLocks noChangeArrowheads="1"/>
                </p:cNvSpPr>
                <p:nvPr/>
              </p:nvSpPr>
              <p:spPr bwMode="auto">
                <a:xfrm>
                  <a:off x="5277" y="2447"/>
                  <a:ext cx="3" cy="3"/>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44" name="Freeform 499"/>
                <p:cNvSpPr>
                  <a:spLocks/>
                </p:cNvSpPr>
                <p:nvPr/>
              </p:nvSpPr>
              <p:spPr bwMode="auto">
                <a:xfrm>
                  <a:off x="5289" y="2456"/>
                  <a:ext cx="6" cy="16"/>
                </a:xfrm>
                <a:custGeom>
                  <a:avLst/>
                  <a:gdLst/>
                  <a:ahLst/>
                  <a:cxnLst>
                    <a:cxn ang="0">
                      <a:pos x="6" y="16"/>
                    </a:cxn>
                    <a:cxn ang="0">
                      <a:pos x="3" y="16"/>
                    </a:cxn>
                    <a:cxn ang="0">
                      <a:pos x="3" y="13"/>
                    </a:cxn>
                    <a:cxn ang="0">
                      <a:pos x="3" y="10"/>
                    </a:cxn>
                    <a:cxn ang="0">
                      <a:pos x="0" y="6"/>
                    </a:cxn>
                    <a:cxn ang="0">
                      <a:pos x="0" y="6"/>
                    </a:cxn>
                    <a:cxn ang="0">
                      <a:pos x="0" y="3"/>
                    </a:cxn>
                    <a:cxn ang="0">
                      <a:pos x="0" y="0"/>
                    </a:cxn>
                    <a:cxn ang="0">
                      <a:pos x="0" y="0"/>
                    </a:cxn>
                    <a:cxn ang="0">
                      <a:pos x="0" y="0"/>
                    </a:cxn>
                    <a:cxn ang="0">
                      <a:pos x="0" y="0"/>
                    </a:cxn>
                  </a:cxnLst>
                  <a:rect l="0" t="0" r="r" b="b"/>
                  <a:pathLst>
                    <a:path w="6" h="16">
                      <a:moveTo>
                        <a:pt x="6" y="16"/>
                      </a:moveTo>
                      <a:lnTo>
                        <a:pt x="3" y="16"/>
                      </a:lnTo>
                      <a:lnTo>
                        <a:pt x="3" y="13"/>
                      </a:lnTo>
                      <a:lnTo>
                        <a:pt x="3" y="10"/>
                      </a:lnTo>
                      <a:lnTo>
                        <a:pt x="0" y="6"/>
                      </a:lnTo>
                      <a:lnTo>
                        <a:pt x="0" y="6"/>
                      </a:lnTo>
                      <a:lnTo>
                        <a:pt x="0"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45" name="Freeform 500"/>
                <p:cNvSpPr>
                  <a:spLocks/>
                </p:cNvSpPr>
                <p:nvPr/>
              </p:nvSpPr>
              <p:spPr bwMode="auto">
                <a:xfrm>
                  <a:off x="5283" y="2450"/>
                  <a:ext cx="9" cy="12"/>
                </a:xfrm>
                <a:custGeom>
                  <a:avLst/>
                  <a:gdLst/>
                  <a:ahLst/>
                  <a:cxnLst>
                    <a:cxn ang="0">
                      <a:pos x="0" y="12"/>
                    </a:cxn>
                    <a:cxn ang="0">
                      <a:pos x="0" y="12"/>
                    </a:cxn>
                    <a:cxn ang="0">
                      <a:pos x="3" y="9"/>
                    </a:cxn>
                    <a:cxn ang="0">
                      <a:pos x="6" y="9"/>
                    </a:cxn>
                    <a:cxn ang="0">
                      <a:pos x="6" y="6"/>
                    </a:cxn>
                    <a:cxn ang="0">
                      <a:pos x="6" y="6"/>
                    </a:cxn>
                    <a:cxn ang="0">
                      <a:pos x="6" y="3"/>
                    </a:cxn>
                    <a:cxn ang="0">
                      <a:pos x="9" y="0"/>
                    </a:cxn>
                    <a:cxn ang="0">
                      <a:pos x="9" y="0"/>
                    </a:cxn>
                    <a:cxn ang="0">
                      <a:pos x="9" y="0"/>
                    </a:cxn>
                    <a:cxn ang="0">
                      <a:pos x="9" y="0"/>
                    </a:cxn>
                  </a:cxnLst>
                  <a:rect l="0" t="0" r="r" b="b"/>
                  <a:pathLst>
                    <a:path w="9" h="12">
                      <a:moveTo>
                        <a:pt x="0" y="12"/>
                      </a:moveTo>
                      <a:lnTo>
                        <a:pt x="0" y="12"/>
                      </a:lnTo>
                      <a:lnTo>
                        <a:pt x="3" y="9"/>
                      </a:lnTo>
                      <a:lnTo>
                        <a:pt x="6" y="9"/>
                      </a:lnTo>
                      <a:lnTo>
                        <a:pt x="6" y="6"/>
                      </a:lnTo>
                      <a:lnTo>
                        <a:pt x="6" y="6"/>
                      </a:lnTo>
                      <a:lnTo>
                        <a:pt x="6" y="3"/>
                      </a:lnTo>
                      <a:lnTo>
                        <a:pt x="9" y="0"/>
                      </a:lnTo>
                      <a:lnTo>
                        <a:pt x="9" y="0"/>
                      </a:lnTo>
                      <a:lnTo>
                        <a:pt x="9" y="0"/>
                      </a:lnTo>
                      <a:lnTo>
                        <a:pt x="9"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46" name="Freeform 501"/>
                <p:cNvSpPr>
                  <a:spLocks/>
                </p:cNvSpPr>
                <p:nvPr/>
              </p:nvSpPr>
              <p:spPr bwMode="auto">
                <a:xfrm>
                  <a:off x="5260" y="2434"/>
                  <a:ext cx="17" cy="13"/>
                </a:xfrm>
                <a:custGeom>
                  <a:avLst/>
                  <a:gdLst/>
                  <a:ahLst/>
                  <a:cxnLst>
                    <a:cxn ang="0">
                      <a:pos x="9" y="0"/>
                    </a:cxn>
                    <a:cxn ang="0">
                      <a:pos x="12" y="0"/>
                    </a:cxn>
                    <a:cxn ang="0">
                      <a:pos x="12" y="0"/>
                    </a:cxn>
                    <a:cxn ang="0">
                      <a:pos x="9" y="0"/>
                    </a:cxn>
                    <a:cxn ang="0">
                      <a:pos x="6" y="0"/>
                    </a:cxn>
                    <a:cxn ang="0">
                      <a:pos x="3" y="3"/>
                    </a:cxn>
                    <a:cxn ang="0">
                      <a:pos x="3" y="3"/>
                    </a:cxn>
                    <a:cxn ang="0">
                      <a:pos x="6" y="6"/>
                    </a:cxn>
                    <a:cxn ang="0">
                      <a:pos x="6" y="6"/>
                    </a:cxn>
                    <a:cxn ang="0">
                      <a:pos x="9" y="6"/>
                    </a:cxn>
                    <a:cxn ang="0">
                      <a:pos x="9" y="6"/>
                    </a:cxn>
                    <a:cxn ang="0">
                      <a:pos x="6" y="3"/>
                    </a:cxn>
                    <a:cxn ang="0">
                      <a:pos x="6" y="3"/>
                    </a:cxn>
                    <a:cxn ang="0">
                      <a:pos x="3" y="6"/>
                    </a:cxn>
                    <a:cxn ang="0">
                      <a:pos x="3" y="6"/>
                    </a:cxn>
                    <a:cxn ang="0">
                      <a:pos x="0" y="6"/>
                    </a:cxn>
                    <a:cxn ang="0">
                      <a:pos x="3" y="10"/>
                    </a:cxn>
                    <a:cxn ang="0">
                      <a:pos x="3" y="10"/>
                    </a:cxn>
                    <a:cxn ang="0">
                      <a:pos x="6" y="13"/>
                    </a:cxn>
                    <a:cxn ang="0">
                      <a:pos x="6" y="13"/>
                    </a:cxn>
                    <a:cxn ang="0">
                      <a:pos x="9" y="13"/>
                    </a:cxn>
                    <a:cxn ang="0">
                      <a:pos x="9" y="10"/>
                    </a:cxn>
                    <a:cxn ang="0">
                      <a:pos x="12" y="10"/>
                    </a:cxn>
                    <a:cxn ang="0">
                      <a:pos x="15" y="10"/>
                    </a:cxn>
                    <a:cxn ang="0">
                      <a:pos x="15" y="13"/>
                    </a:cxn>
                    <a:cxn ang="0">
                      <a:pos x="17" y="10"/>
                    </a:cxn>
                    <a:cxn ang="0">
                      <a:pos x="17" y="10"/>
                    </a:cxn>
                    <a:cxn ang="0">
                      <a:pos x="17" y="6"/>
                    </a:cxn>
                    <a:cxn ang="0">
                      <a:pos x="15" y="6"/>
                    </a:cxn>
                    <a:cxn ang="0">
                      <a:pos x="15" y="6"/>
                    </a:cxn>
                    <a:cxn ang="0">
                      <a:pos x="12" y="6"/>
                    </a:cxn>
                    <a:cxn ang="0">
                      <a:pos x="12" y="6"/>
                    </a:cxn>
                    <a:cxn ang="0">
                      <a:pos x="9" y="3"/>
                    </a:cxn>
                    <a:cxn ang="0">
                      <a:pos x="9" y="3"/>
                    </a:cxn>
                    <a:cxn ang="0">
                      <a:pos x="9" y="3"/>
                    </a:cxn>
                    <a:cxn ang="0">
                      <a:pos x="9" y="0"/>
                    </a:cxn>
                  </a:cxnLst>
                  <a:rect l="0" t="0" r="r" b="b"/>
                  <a:pathLst>
                    <a:path w="17" h="13">
                      <a:moveTo>
                        <a:pt x="9" y="0"/>
                      </a:moveTo>
                      <a:lnTo>
                        <a:pt x="12" y="0"/>
                      </a:lnTo>
                      <a:lnTo>
                        <a:pt x="12" y="0"/>
                      </a:lnTo>
                      <a:lnTo>
                        <a:pt x="9" y="0"/>
                      </a:lnTo>
                      <a:lnTo>
                        <a:pt x="6" y="0"/>
                      </a:lnTo>
                      <a:lnTo>
                        <a:pt x="3" y="3"/>
                      </a:lnTo>
                      <a:lnTo>
                        <a:pt x="3" y="3"/>
                      </a:lnTo>
                      <a:lnTo>
                        <a:pt x="6" y="6"/>
                      </a:lnTo>
                      <a:lnTo>
                        <a:pt x="6" y="6"/>
                      </a:lnTo>
                      <a:lnTo>
                        <a:pt x="9" y="6"/>
                      </a:lnTo>
                      <a:lnTo>
                        <a:pt x="9" y="6"/>
                      </a:lnTo>
                      <a:lnTo>
                        <a:pt x="6" y="3"/>
                      </a:lnTo>
                      <a:lnTo>
                        <a:pt x="6" y="3"/>
                      </a:lnTo>
                      <a:lnTo>
                        <a:pt x="3" y="6"/>
                      </a:lnTo>
                      <a:lnTo>
                        <a:pt x="3" y="6"/>
                      </a:lnTo>
                      <a:lnTo>
                        <a:pt x="0" y="6"/>
                      </a:lnTo>
                      <a:lnTo>
                        <a:pt x="3" y="10"/>
                      </a:lnTo>
                      <a:lnTo>
                        <a:pt x="3" y="10"/>
                      </a:lnTo>
                      <a:lnTo>
                        <a:pt x="6" y="13"/>
                      </a:lnTo>
                      <a:lnTo>
                        <a:pt x="6" y="13"/>
                      </a:lnTo>
                      <a:lnTo>
                        <a:pt x="9" y="13"/>
                      </a:lnTo>
                      <a:lnTo>
                        <a:pt x="9" y="10"/>
                      </a:lnTo>
                      <a:lnTo>
                        <a:pt x="12" y="10"/>
                      </a:lnTo>
                      <a:lnTo>
                        <a:pt x="15" y="10"/>
                      </a:lnTo>
                      <a:lnTo>
                        <a:pt x="15" y="13"/>
                      </a:lnTo>
                      <a:lnTo>
                        <a:pt x="17" y="10"/>
                      </a:lnTo>
                      <a:lnTo>
                        <a:pt x="17" y="10"/>
                      </a:lnTo>
                      <a:lnTo>
                        <a:pt x="17" y="6"/>
                      </a:lnTo>
                      <a:lnTo>
                        <a:pt x="15" y="6"/>
                      </a:lnTo>
                      <a:lnTo>
                        <a:pt x="15" y="6"/>
                      </a:lnTo>
                      <a:lnTo>
                        <a:pt x="12" y="6"/>
                      </a:lnTo>
                      <a:lnTo>
                        <a:pt x="12" y="6"/>
                      </a:lnTo>
                      <a:lnTo>
                        <a:pt x="9" y="3"/>
                      </a:lnTo>
                      <a:lnTo>
                        <a:pt x="9" y="3"/>
                      </a:lnTo>
                      <a:lnTo>
                        <a:pt x="9" y="3"/>
                      </a:lnTo>
                      <a:lnTo>
                        <a:pt x="9"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47" name="Freeform 502"/>
                <p:cNvSpPr>
                  <a:spLocks/>
                </p:cNvSpPr>
                <p:nvPr/>
              </p:nvSpPr>
              <p:spPr bwMode="auto">
                <a:xfrm>
                  <a:off x="5260" y="2434"/>
                  <a:ext cx="17" cy="13"/>
                </a:xfrm>
                <a:custGeom>
                  <a:avLst/>
                  <a:gdLst/>
                  <a:ahLst/>
                  <a:cxnLst>
                    <a:cxn ang="0">
                      <a:pos x="9" y="0"/>
                    </a:cxn>
                    <a:cxn ang="0">
                      <a:pos x="12" y="0"/>
                    </a:cxn>
                    <a:cxn ang="0">
                      <a:pos x="12" y="0"/>
                    </a:cxn>
                    <a:cxn ang="0">
                      <a:pos x="9" y="0"/>
                    </a:cxn>
                    <a:cxn ang="0">
                      <a:pos x="6" y="0"/>
                    </a:cxn>
                    <a:cxn ang="0">
                      <a:pos x="3" y="3"/>
                    </a:cxn>
                    <a:cxn ang="0">
                      <a:pos x="3" y="3"/>
                    </a:cxn>
                    <a:cxn ang="0">
                      <a:pos x="6" y="6"/>
                    </a:cxn>
                    <a:cxn ang="0">
                      <a:pos x="6" y="6"/>
                    </a:cxn>
                    <a:cxn ang="0">
                      <a:pos x="9" y="6"/>
                    </a:cxn>
                    <a:cxn ang="0">
                      <a:pos x="9" y="6"/>
                    </a:cxn>
                    <a:cxn ang="0">
                      <a:pos x="6" y="3"/>
                    </a:cxn>
                    <a:cxn ang="0">
                      <a:pos x="6" y="3"/>
                    </a:cxn>
                    <a:cxn ang="0">
                      <a:pos x="3" y="6"/>
                    </a:cxn>
                    <a:cxn ang="0">
                      <a:pos x="3" y="6"/>
                    </a:cxn>
                    <a:cxn ang="0">
                      <a:pos x="0" y="6"/>
                    </a:cxn>
                    <a:cxn ang="0">
                      <a:pos x="3" y="10"/>
                    </a:cxn>
                    <a:cxn ang="0">
                      <a:pos x="3" y="10"/>
                    </a:cxn>
                    <a:cxn ang="0">
                      <a:pos x="6" y="13"/>
                    </a:cxn>
                    <a:cxn ang="0">
                      <a:pos x="6" y="13"/>
                    </a:cxn>
                    <a:cxn ang="0">
                      <a:pos x="9" y="13"/>
                    </a:cxn>
                    <a:cxn ang="0">
                      <a:pos x="9" y="10"/>
                    </a:cxn>
                    <a:cxn ang="0">
                      <a:pos x="12" y="10"/>
                    </a:cxn>
                    <a:cxn ang="0">
                      <a:pos x="15" y="10"/>
                    </a:cxn>
                    <a:cxn ang="0">
                      <a:pos x="15" y="13"/>
                    </a:cxn>
                    <a:cxn ang="0">
                      <a:pos x="17" y="10"/>
                    </a:cxn>
                    <a:cxn ang="0">
                      <a:pos x="17" y="10"/>
                    </a:cxn>
                    <a:cxn ang="0">
                      <a:pos x="17" y="6"/>
                    </a:cxn>
                    <a:cxn ang="0">
                      <a:pos x="15" y="6"/>
                    </a:cxn>
                    <a:cxn ang="0">
                      <a:pos x="15" y="6"/>
                    </a:cxn>
                    <a:cxn ang="0">
                      <a:pos x="12" y="6"/>
                    </a:cxn>
                    <a:cxn ang="0">
                      <a:pos x="12" y="6"/>
                    </a:cxn>
                    <a:cxn ang="0">
                      <a:pos x="9" y="3"/>
                    </a:cxn>
                    <a:cxn ang="0">
                      <a:pos x="9" y="3"/>
                    </a:cxn>
                    <a:cxn ang="0">
                      <a:pos x="9" y="3"/>
                    </a:cxn>
                    <a:cxn ang="0">
                      <a:pos x="9" y="0"/>
                    </a:cxn>
                  </a:cxnLst>
                  <a:rect l="0" t="0" r="r" b="b"/>
                  <a:pathLst>
                    <a:path w="17" h="13">
                      <a:moveTo>
                        <a:pt x="9" y="0"/>
                      </a:moveTo>
                      <a:lnTo>
                        <a:pt x="12" y="0"/>
                      </a:lnTo>
                      <a:lnTo>
                        <a:pt x="12" y="0"/>
                      </a:lnTo>
                      <a:lnTo>
                        <a:pt x="9" y="0"/>
                      </a:lnTo>
                      <a:lnTo>
                        <a:pt x="6" y="0"/>
                      </a:lnTo>
                      <a:lnTo>
                        <a:pt x="3" y="3"/>
                      </a:lnTo>
                      <a:lnTo>
                        <a:pt x="3" y="3"/>
                      </a:lnTo>
                      <a:lnTo>
                        <a:pt x="6" y="6"/>
                      </a:lnTo>
                      <a:lnTo>
                        <a:pt x="6" y="6"/>
                      </a:lnTo>
                      <a:lnTo>
                        <a:pt x="9" y="6"/>
                      </a:lnTo>
                      <a:lnTo>
                        <a:pt x="9" y="6"/>
                      </a:lnTo>
                      <a:lnTo>
                        <a:pt x="6" y="3"/>
                      </a:lnTo>
                      <a:lnTo>
                        <a:pt x="6" y="3"/>
                      </a:lnTo>
                      <a:lnTo>
                        <a:pt x="3" y="6"/>
                      </a:lnTo>
                      <a:lnTo>
                        <a:pt x="3" y="6"/>
                      </a:lnTo>
                      <a:lnTo>
                        <a:pt x="0" y="6"/>
                      </a:lnTo>
                      <a:lnTo>
                        <a:pt x="3" y="10"/>
                      </a:lnTo>
                      <a:lnTo>
                        <a:pt x="3" y="10"/>
                      </a:lnTo>
                      <a:lnTo>
                        <a:pt x="6" y="13"/>
                      </a:lnTo>
                      <a:lnTo>
                        <a:pt x="6" y="13"/>
                      </a:lnTo>
                      <a:lnTo>
                        <a:pt x="9" y="13"/>
                      </a:lnTo>
                      <a:lnTo>
                        <a:pt x="9" y="10"/>
                      </a:lnTo>
                      <a:lnTo>
                        <a:pt x="12" y="10"/>
                      </a:lnTo>
                      <a:lnTo>
                        <a:pt x="15" y="10"/>
                      </a:lnTo>
                      <a:lnTo>
                        <a:pt x="15" y="13"/>
                      </a:lnTo>
                      <a:lnTo>
                        <a:pt x="17" y="10"/>
                      </a:lnTo>
                      <a:lnTo>
                        <a:pt x="17" y="10"/>
                      </a:lnTo>
                      <a:lnTo>
                        <a:pt x="17" y="6"/>
                      </a:lnTo>
                      <a:lnTo>
                        <a:pt x="15" y="6"/>
                      </a:lnTo>
                      <a:lnTo>
                        <a:pt x="15" y="6"/>
                      </a:lnTo>
                      <a:lnTo>
                        <a:pt x="12" y="6"/>
                      </a:lnTo>
                      <a:lnTo>
                        <a:pt x="12" y="6"/>
                      </a:lnTo>
                      <a:lnTo>
                        <a:pt x="9" y="3"/>
                      </a:lnTo>
                      <a:lnTo>
                        <a:pt x="9" y="3"/>
                      </a:lnTo>
                      <a:lnTo>
                        <a:pt x="9" y="3"/>
                      </a:lnTo>
                      <a:lnTo>
                        <a:pt x="9"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48" name="Freeform 503"/>
                <p:cNvSpPr>
                  <a:spLocks/>
                </p:cNvSpPr>
                <p:nvPr/>
              </p:nvSpPr>
              <p:spPr bwMode="auto">
                <a:xfrm>
                  <a:off x="5245" y="2450"/>
                  <a:ext cx="12" cy="12"/>
                </a:xfrm>
                <a:custGeom>
                  <a:avLst/>
                  <a:gdLst/>
                  <a:ahLst/>
                  <a:cxnLst>
                    <a:cxn ang="0">
                      <a:pos x="6" y="0"/>
                    </a:cxn>
                    <a:cxn ang="0">
                      <a:pos x="6" y="0"/>
                    </a:cxn>
                    <a:cxn ang="0">
                      <a:pos x="3" y="0"/>
                    </a:cxn>
                    <a:cxn ang="0">
                      <a:pos x="0" y="3"/>
                    </a:cxn>
                    <a:cxn ang="0">
                      <a:pos x="3" y="6"/>
                    </a:cxn>
                    <a:cxn ang="0">
                      <a:pos x="6" y="6"/>
                    </a:cxn>
                    <a:cxn ang="0">
                      <a:pos x="6" y="6"/>
                    </a:cxn>
                    <a:cxn ang="0">
                      <a:pos x="9" y="6"/>
                    </a:cxn>
                    <a:cxn ang="0">
                      <a:pos x="6" y="3"/>
                    </a:cxn>
                    <a:cxn ang="0">
                      <a:pos x="3" y="3"/>
                    </a:cxn>
                    <a:cxn ang="0">
                      <a:pos x="3" y="6"/>
                    </a:cxn>
                    <a:cxn ang="0">
                      <a:pos x="3" y="6"/>
                    </a:cxn>
                    <a:cxn ang="0">
                      <a:pos x="0" y="6"/>
                    </a:cxn>
                    <a:cxn ang="0">
                      <a:pos x="0" y="6"/>
                    </a:cxn>
                    <a:cxn ang="0">
                      <a:pos x="0" y="9"/>
                    </a:cxn>
                    <a:cxn ang="0">
                      <a:pos x="3" y="9"/>
                    </a:cxn>
                    <a:cxn ang="0">
                      <a:pos x="3" y="9"/>
                    </a:cxn>
                    <a:cxn ang="0">
                      <a:pos x="6" y="12"/>
                    </a:cxn>
                    <a:cxn ang="0">
                      <a:pos x="9" y="12"/>
                    </a:cxn>
                    <a:cxn ang="0">
                      <a:pos x="9" y="9"/>
                    </a:cxn>
                    <a:cxn ang="0">
                      <a:pos x="9" y="9"/>
                    </a:cxn>
                    <a:cxn ang="0">
                      <a:pos x="9" y="6"/>
                    </a:cxn>
                    <a:cxn ang="0">
                      <a:pos x="12" y="6"/>
                    </a:cxn>
                    <a:cxn ang="0">
                      <a:pos x="12" y="6"/>
                    </a:cxn>
                    <a:cxn ang="0">
                      <a:pos x="12" y="3"/>
                    </a:cxn>
                    <a:cxn ang="0">
                      <a:pos x="12" y="3"/>
                    </a:cxn>
                    <a:cxn ang="0">
                      <a:pos x="9" y="3"/>
                    </a:cxn>
                    <a:cxn ang="0">
                      <a:pos x="9" y="3"/>
                    </a:cxn>
                    <a:cxn ang="0">
                      <a:pos x="6" y="3"/>
                    </a:cxn>
                    <a:cxn ang="0">
                      <a:pos x="6" y="3"/>
                    </a:cxn>
                    <a:cxn ang="0">
                      <a:pos x="3" y="3"/>
                    </a:cxn>
                    <a:cxn ang="0">
                      <a:pos x="3" y="0"/>
                    </a:cxn>
                    <a:cxn ang="0">
                      <a:pos x="3" y="0"/>
                    </a:cxn>
                    <a:cxn ang="0">
                      <a:pos x="3" y="0"/>
                    </a:cxn>
                    <a:cxn ang="0">
                      <a:pos x="3" y="0"/>
                    </a:cxn>
                    <a:cxn ang="0">
                      <a:pos x="6" y="0"/>
                    </a:cxn>
                  </a:cxnLst>
                  <a:rect l="0" t="0" r="r" b="b"/>
                  <a:pathLst>
                    <a:path w="12" h="12">
                      <a:moveTo>
                        <a:pt x="6" y="0"/>
                      </a:moveTo>
                      <a:lnTo>
                        <a:pt x="6" y="0"/>
                      </a:lnTo>
                      <a:lnTo>
                        <a:pt x="3" y="0"/>
                      </a:lnTo>
                      <a:lnTo>
                        <a:pt x="0" y="3"/>
                      </a:lnTo>
                      <a:lnTo>
                        <a:pt x="3" y="6"/>
                      </a:lnTo>
                      <a:lnTo>
                        <a:pt x="6" y="6"/>
                      </a:lnTo>
                      <a:lnTo>
                        <a:pt x="6" y="6"/>
                      </a:lnTo>
                      <a:lnTo>
                        <a:pt x="9" y="6"/>
                      </a:lnTo>
                      <a:lnTo>
                        <a:pt x="6" y="3"/>
                      </a:lnTo>
                      <a:lnTo>
                        <a:pt x="3" y="3"/>
                      </a:lnTo>
                      <a:lnTo>
                        <a:pt x="3" y="6"/>
                      </a:lnTo>
                      <a:lnTo>
                        <a:pt x="3" y="6"/>
                      </a:lnTo>
                      <a:lnTo>
                        <a:pt x="0" y="6"/>
                      </a:lnTo>
                      <a:lnTo>
                        <a:pt x="0" y="6"/>
                      </a:lnTo>
                      <a:lnTo>
                        <a:pt x="0" y="9"/>
                      </a:lnTo>
                      <a:lnTo>
                        <a:pt x="3" y="9"/>
                      </a:lnTo>
                      <a:lnTo>
                        <a:pt x="3" y="9"/>
                      </a:lnTo>
                      <a:lnTo>
                        <a:pt x="6" y="12"/>
                      </a:lnTo>
                      <a:lnTo>
                        <a:pt x="9" y="12"/>
                      </a:lnTo>
                      <a:lnTo>
                        <a:pt x="9" y="9"/>
                      </a:lnTo>
                      <a:lnTo>
                        <a:pt x="9" y="9"/>
                      </a:lnTo>
                      <a:lnTo>
                        <a:pt x="9" y="6"/>
                      </a:lnTo>
                      <a:lnTo>
                        <a:pt x="12" y="6"/>
                      </a:lnTo>
                      <a:lnTo>
                        <a:pt x="12" y="6"/>
                      </a:lnTo>
                      <a:lnTo>
                        <a:pt x="12" y="3"/>
                      </a:lnTo>
                      <a:lnTo>
                        <a:pt x="12" y="3"/>
                      </a:lnTo>
                      <a:lnTo>
                        <a:pt x="9" y="3"/>
                      </a:lnTo>
                      <a:lnTo>
                        <a:pt x="9" y="3"/>
                      </a:lnTo>
                      <a:lnTo>
                        <a:pt x="6" y="3"/>
                      </a:lnTo>
                      <a:lnTo>
                        <a:pt x="6" y="3"/>
                      </a:lnTo>
                      <a:lnTo>
                        <a:pt x="3" y="3"/>
                      </a:lnTo>
                      <a:lnTo>
                        <a:pt x="3" y="0"/>
                      </a:lnTo>
                      <a:lnTo>
                        <a:pt x="3" y="0"/>
                      </a:lnTo>
                      <a:lnTo>
                        <a:pt x="3" y="0"/>
                      </a:lnTo>
                      <a:lnTo>
                        <a:pt x="3" y="0"/>
                      </a:lnTo>
                      <a:lnTo>
                        <a:pt x="6"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49" name="Freeform 504"/>
                <p:cNvSpPr>
                  <a:spLocks/>
                </p:cNvSpPr>
                <p:nvPr/>
              </p:nvSpPr>
              <p:spPr bwMode="auto">
                <a:xfrm>
                  <a:off x="5245" y="2450"/>
                  <a:ext cx="12" cy="12"/>
                </a:xfrm>
                <a:custGeom>
                  <a:avLst/>
                  <a:gdLst/>
                  <a:ahLst/>
                  <a:cxnLst>
                    <a:cxn ang="0">
                      <a:pos x="6" y="0"/>
                    </a:cxn>
                    <a:cxn ang="0">
                      <a:pos x="6" y="0"/>
                    </a:cxn>
                    <a:cxn ang="0">
                      <a:pos x="3" y="0"/>
                    </a:cxn>
                    <a:cxn ang="0">
                      <a:pos x="0" y="3"/>
                    </a:cxn>
                    <a:cxn ang="0">
                      <a:pos x="3" y="6"/>
                    </a:cxn>
                    <a:cxn ang="0">
                      <a:pos x="6" y="6"/>
                    </a:cxn>
                    <a:cxn ang="0">
                      <a:pos x="6" y="6"/>
                    </a:cxn>
                    <a:cxn ang="0">
                      <a:pos x="9" y="6"/>
                    </a:cxn>
                    <a:cxn ang="0">
                      <a:pos x="6" y="3"/>
                    </a:cxn>
                    <a:cxn ang="0">
                      <a:pos x="3" y="3"/>
                    </a:cxn>
                    <a:cxn ang="0">
                      <a:pos x="3" y="6"/>
                    </a:cxn>
                    <a:cxn ang="0">
                      <a:pos x="3" y="6"/>
                    </a:cxn>
                    <a:cxn ang="0">
                      <a:pos x="0" y="6"/>
                    </a:cxn>
                    <a:cxn ang="0">
                      <a:pos x="0" y="6"/>
                    </a:cxn>
                    <a:cxn ang="0">
                      <a:pos x="0" y="9"/>
                    </a:cxn>
                    <a:cxn ang="0">
                      <a:pos x="3" y="9"/>
                    </a:cxn>
                    <a:cxn ang="0">
                      <a:pos x="3" y="9"/>
                    </a:cxn>
                    <a:cxn ang="0">
                      <a:pos x="6" y="12"/>
                    </a:cxn>
                    <a:cxn ang="0">
                      <a:pos x="9" y="12"/>
                    </a:cxn>
                    <a:cxn ang="0">
                      <a:pos x="9" y="9"/>
                    </a:cxn>
                    <a:cxn ang="0">
                      <a:pos x="9" y="9"/>
                    </a:cxn>
                    <a:cxn ang="0">
                      <a:pos x="9" y="6"/>
                    </a:cxn>
                    <a:cxn ang="0">
                      <a:pos x="12" y="6"/>
                    </a:cxn>
                    <a:cxn ang="0">
                      <a:pos x="12" y="6"/>
                    </a:cxn>
                    <a:cxn ang="0">
                      <a:pos x="12" y="3"/>
                    </a:cxn>
                    <a:cxn ang="0">
                      <a:pos x="12" y="3"/>
                    </a:cxn>
                    <a:cxn ang="0">
                      <a:pos x="9" y="3"/>
                    </a:cxn>
                    <a:cxn ang="0">
                      <a:pos x="9" y="3"/>
                    </a:cxn>
                    <a:cxn ang="0">
                      <a:pos x="6" y="3"/>
                    </a:cxn>
                    <a:cxn ang="0">
                      <a:pos x="6" y="3"/>
                    </a:cxn>
                    <a:cxn ang="0">
                      <a:pos x="3" y="3"/>
                    </a:cxn>
                    <a:cxn ang="0">
                      <a:pos x="3" y="0"/>
                    </a:cxn>
                    <a:cxn ang="0">
                      <a:pos x="3" y="0"/>
                    </a:cxn>
                    <a:cxn ang="0">
                      <a:pos x="3" y="0"/>
                    </a:cxn>
                    <a:cxn ang="0">
                      <a:pos x="3" y="0"/>
                    </a:cxn>
                  </a:cxnLst>
                  <a:rect l="0" t="0" r="r" b="b"/>
                  <a:pathLst>
                    <a:path w="12" h="12">
                      <a:moveTo>
                        <a:pt x="6" y="0"/>
                      </a:moveTo>
                      <a:lnTo>
                        <a:pt x="6" y="0"/>
                      </a:lnTo>
                      <a:lnTo>
                        <a:pt x="3" y="0"/>
                      </a:lnTo>
                      <a:lnTo>
                        <a:pt x="0" y="3"/>
                      </a:lnTo>
                      <a:lnTo>
                        <a:pt x="3" y="6"/>
                      </a:lnTo>
                      <a:lnTo>
                        <a:pt x="6" y="6"/>
                      </a:lnTo>
                      <a:lnTo>
                        <a:pt x="6" y="6"/>
                      </a:lnTo>
                      <a:lnTo>
                        <a:pt x="9" y="6"/>
                      </a:lnTo>
                      <a:lnTo>
                        <a:pt x="6" y="3"/>
                      </a:lnTo>
                      <a:lnTo>
                        <a:pt x="3" y="3"/>
                      </a:lnTo>
                      <a:lnTo>
                        <a:pt x="3" y="6"/>
                      </a:lnTo>
                      <a:lnTo>
                        <a:pt x="3" y="6"/>
                      </a:lnTo>
                      <a:lnTo>
                        <a:pt x="0" y="6"/>
                      </a:lnTo>
                      <a:lnTo>
                        <a:pt x="0" y="6"/>
                      </a:lnTo>
                      <a:lnTo>
                        <a:pt x="0" y="9"/>
                      </a:lnTo>
                      <a:lnTo>
                        <a:pt x="3" y="9"/>
                      </a:lnTo>
                      <a:lnTo>
                        <a:pt x="3" y="9"/>
                      </a:lnTo>
                      <a:lnTo>
                        <a:pt x="6" y="12"/>
                      </a:lnTo>
                      <a:lnTo>
                        <a:pt x="9" y="12"/>
                      </a:lnTo>
                      <a:lnTo>
                        <a:pt x="9" y="9"/>
                      </a:lnTo>
                      <a:lnTo>
                        <a:pt x="9" y="9"/>
                      </a:lnTo>
                      <a:lnTo>
                        <a:pt x="9" y="6"/>
                      </a:lnTo>
                      <a:lnTo>
                        <a:pt x="12" y="6"/>
                      </a:lnTo>
                      <a:lnTo>
                        <a:pt x="12" y="6"/>
                      </a:lnTo>
                      <a:lnTo>
                        <a:pt x="12" y="3"/>
                      </a:lnTo>
                      <a:lnTo>
                        <a:pt x="12" y="3"/>
                      </a:lnTo>
                      <a:lnTo>
                        <a:pt x="9" y="3"/>
                      </a:lnTo>
                      <a:lnTo>
                        <a:pt x="9" y="3"/>
                      </a:lnTo>
                      <a:lnTo>
                        <a:pt x="6" y="3"/>
                      </a:lnTo>
                      <a:lnTo>
                        <a:pt x="6" y="3"/>
                      </a:lnTo>
                      <a:lnTo>
                        <a:pt x="3" y="3"/>
                      </a:lnTo>
                      <a:lnTo>
                        <a:pt x="3" y="0"/>
                      </a:lnTo>
                      <a:lnTo>
                        <a:pt x="3" y="0"/>
                      </a:lnTo>
                      <a:lnTo>
                        <a:pt x="3" y="0"/>
                      </a:lnTo>
                      <a:lnTo>
                        <a:pt x="3"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50" name="Freeform 505"/>
                <p:cNvSpPr>
                  <a:spLocks/>
                </p:cNvSpPr>
                <p:nvPr/>
              </p:nvSpPr>
              <p:spPr bwMode="auto">
                <a:xfrm>
                  <a:off x="5283" y="2444"/>
                  <a:ext cx="12" cy="6"/>
                </a:xfrm>
                <a:custGeom>
                  <a:avLst/>
                  <a:gdLst/>
                  <a:ahLst/>
                  <a:cxnLst>
                    <a:cxn ang="0">
                      <a:pos x="3" y="0"/>
                    </a:cxn>
                    <a:cxn ang="0">
                      <a:pos x="3" y="0"/>
                    </a:cxn>
                    <a:cxn ang="0">
                      <a:pos x="3" y="0"/>
                    </a:cxn>
                    <a:cxn ang="0">
                      <a:pos x="3" y="0"/>
                    </a:cxn>
                    <a:cxn ang="0">
                      <a:pos x="0" y="3"/>
                    </a:cxn>
                    <a:cxn ang="0">
                      <a:pos x="0" y="6"/>
                    </a:cxn>
                    <a:cxn ang="0">
                      <a:pos x="3" y="6"/>
                    </a:cxn>
                    <a:cxn ang="0">
                      <a:pos x="3" y="6"/>
                    </a:cxn>
                    <a:cxn ang="0">
                      <a:pos x="3" y="6"/>
                    </a:cxn>
                    <a:cxn ang="0">
                      <a:pos x="0" y="6"/>
                    </a:cxn>
                    <a:cxn ang="0">
                      <a:pos x="0" y="6"/>
                    </a:cxn>
                    <a:cxn ang="0">
                      <a:pos x="3" y="3"/>
                    </a:cxn>
                    <a:cxn ang="0">
                      <a:pos x="3" y="3"/>
                    </a:cxn>
                    <a:cxn ang="0">
                      <a:pos x="6" y="3"/>
                    </a:cxn>
                    <a:cxn ang="0">
                      <a:pos x="9" y="6"/>
                    </a:cxn>
                    <a:cxn ang="0">
                      <a:pos x="9" y="6"/>
                    </a:cxn>
                    <a:cxn ang="0">
                      <a:pos x="12" y="3"/>
                    </a:cxn>
                    <a:cxn ang="0">
                      <a:pos x="12" y="3"/>
                    </a:cxn>
                    <a:cxn ang="0">
                      <a:pos x="12" y="3"/>
                    </a:cxn>
                    <a:cxn ang="0">
                      <a:pos x="9" y="3"/>
                    </a:cxn>
                    <a:cxn ang="0">
                      <a:pos x="6" y="3"/>
                    </a:cxn>
                    <a:cxn ang="0">
                      <a:pos x="6" y="3"/>
                    </a:cxn>
                    <a:cxn ang="0">
                      <a:pos x="6" y="6"/>
                    </a:cxn>
                    <a:cxn ang="0">
                      <a:pos x="6" y="6"/>
                    </a:cxn>
                    <a:cxn ang="0">
                      <a:pos x="9" y="6"/>
                    </a:cxn>
                    <a:cxn ang="0">
                      <a:pos x="9" y="6"/>
                    </a:cxn>
                    <a:cxn ang="0">
                      <a:pos x="9" y="6"/>
                    </a:cxn>
                    <a:cxn ang="0">
                      <a:pos x="9" y="6"/>
                    </a:cxn>
                    <a:cxn ang="0">
                      <a:pos x="6" y="3"/>
                    </a:cxn>
                    <a:cxn ang="0">
                      <a:pos x="6" y="3"/>
                    </a:cxn>
                    <a:cxn ang="0">
                      <a:pos x="3" y="3"/>
                    </a:cxn>
                    <a:cxn ang="0">
                      <a:pos x="3" y="3"/>
                    </a:cxn>
                    <a:cxn ang="0">
                      <a:pos x="3" y="0"/>
                    </a:cxn>
                  </a:cxnLst>
                  <a:rect l="0" t="0" r="r" b="b"/>
                  <a:pathLst>
                    <a:path w="12" h="6">
                      <a:moveTo>
                        <a:pt x="3" y="0"/>
                      </a:moveTo>
                      <a:lnTo>
                        <a:pt x="3" y="0"/>
                      </a:lnTo>
                      <a:lnTo>
                        <a:pt x="3" y="0"/>
                      </a:lnTo>
                      <a:lnTo>
                        <a:pt x="3" y="0"/>
                      </a:lnTo>
                      <a:lnTo>
                        <a:pt x="0" y="3"/>
                      </a:lnTo>
                      <a:lnTo>
                        <a:pt x="0" y="6"/>
                      </a:lnTo>
                      <a:lnTo>
                        <a:pt x="3" y="6"/>
                      </a:lnTo>
                      <a:lnTo>
                        <a:pt x="3" y="6"/>
                      </a:lnTo>
                      <a:lnTo>
                        <a:pt x="3" y="6"/>
                      </a:lnTo>
                      <a:lnTo>
                        <a:pt x="0" y="6"/>
                      </a:lnTo>
                      <a:lnTo>
                        <a:pt x="0" y="6"/>
                      </a:lnTo>
                      <a:lnTo>
                        <a:pt x="3" y="3"/>
                      </a:lnTo>
                      <a:lnTo>
                        <a:pt x="3" y="3"/>
                      </a:lnTo>
                      <a:lnTo>
                        <a:pt x="6" y="3"/>
                      </a:lnTo>
                      <a:lnTo>
                        <a:pt x="9" y="6"/>
                      </a:lnTo>
                      <a:lnTo>
                        <a:pt x="9" y="6"/>
                      </a:lnTo>
                      <a:lnTo>
                        <a:pt x="12" y="3"/>
                      </a:lnTo>
                      <a:lnTo>
                        <a:pt x="12" y="3"/>
                      </a:lnTo>
                      <a:lnTo>
                        <a:pt x="12" y="3"/>
                      </a:lnTo>
                      <a:lnTo>
                        <a:pt x="9" y="3"/>
                      </a:lnTo>
                      <a:lnTo>
                        <a:pt x="6" y="3"/>
                      </a:lnTo>
                      <a:lnTo>
                        <a:pt x="6" y="3"/>
                      </a:lnTo>
                      <a:lnTo>
                        <a:pt x="6" y="6"/>
                      </a:lnTo>
                      <a:lnTo>
                        <a:pt x="6" y="6"/>
                      </a:lnTo>
                      <a:lnTo>
                        <a:pt x="9" y="6"/>
                      </a:lnTo>
                      <a:lnTo>
                        <a:pt x="9" y="6"/>
                      </a:lnTo>
                      <a:lnTo>
                        <a:pt x="9" y="6"/>
                      </a:lnTo>
                      <a:lnTo>
                        <a:pt x="9" y="6"/>
                      </a:lnTo>
                      <a:lnTo>
                        <a:pt x="6" y="3"/>
                      </a:lnTo>
                      <a:lnTo>
                        <a:pt x="6" y="3"/>
                      </a:lnTo>
                      <a:lnTo>
                        <a:pt x="3" y="3"/>
                      </a:lnTo>
                      <a:lnTo>
                        <a:pt x="3" y="3"/>
                      </a:lnTo>
                      <a:lnTo>
                        <a:pt x="3"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51" name="Freeform 506"/>
                <p:cNvSpPr>
                  <a:spLocks/>
                </p:cNvSpPr>
                <p:nvPr/>
              </p:nvSpPr>
              <p:spPr bwMode="auto">
                <a:xfrm>
                  <a:off x="5283" y="2444"/>
                  <a:ext cx="12" cy="6"/>
                </a:xfrm>
                <a:custGeom>
                  <a:avLst/>
                  <a:gdLst/>
                  <a:ahLst/>
                  <a:cxnLst>
                    <a:cxn ang="0">
                      <a:pos x="3" y="0"/>
                    </a:cxn>
                    <a:cxn ang="0">
                      <a:pos x="3" y="0"/>
                    </a:cxn>
                    <a:cxn ang="0">
                      <a:pos x="3" y="0"/>
                    </a:cxn>
                    <a:cxn ang="0">
                      <a:pos x="3" y="0"/>
                    </a:cxn>
                    <a:cxn ang="0">
                      <a:pos x="0" y="3"/>
                    </a:cxn>
                    <a:cxn ang="0">
                      <a:pos x="0" y="6"/>
                    </a:cxn>
                    <a:cxn ang="0">
                      <a:pos x="3" y="6"/>
                    </a:cxn>
                    <a:cxn ang="0">
                      <a:pos x="3" y="6"/>
                    </a:cxn>
                    <a:cxn ang="0">
                      <a:pos x="3" y="6"/>
                    </a:cxn>
                    <a:cxn ang="0">
                      <a:pos x="0" y="6"/>
                    </a:cxn>
                    <a:cxn ang="0">
                      <a:pos x="0" y="6"/>
                    </a:cxn>
                    <a:cxn ang="0">
                      <a:pos x="3" y="3"/>
                    </a:cxn>
                    <a:cxn ang="0">
                      <a:pos x="3" y="3"/>
                    </a:cxn>
                    <a:cxn ang="0">
                      <a:pos x="6" y="3"/>
                    </a:cxn>
                    <a:cxn ang="0">
                      <a:pos x="9" y="6"/>
                    </a:cxn>
                    <a:cxn ang="0">
                      <a:pos x="9" y="6"/>
                    </a:cxn>
                    <a:cxn ang="0">
                      <a:pos x="12" y="3"/>
                    </a:cxn>
                    <a:cxn ang="0">
                      <a:pos x="12" y="3"/>
                    </a:cxn>
                    <a:cxn ang="0">
                      <a:pos x="12" y="3"/>
                    </a:cxn>
                    <a:cxn ang="0">
                      <a:pos x="9" y="3"/>
                    </a:cxn>
                    <a:cxn ang="0">
                      <a:pos x="6" y="3"/>
                    </a:cxn>
                    <a:cxn ang="0">
                      <a:pos x="6" y="3"/>
                    </a:cxn>
                    <a:cxn ang="0">
                      <a:pos x="6" y="6"/>
                    </a:cxn>
                    <a:cxn ang="0">
                      <a:pos x="6" y="6"/>
                    </a:cxn>
                    <a:cxn ang="0">
                      <a:pos x="9" y="6"/>
                    </a:cxn>
                    <a:cxn ang="0">
                      <a:pos x="9" y="6"/>
                    </a:cxn>
                    <a:cxn ang="0">
                      <a:pos x="9" y="6"/>
                    </a:cxn>
                    <a:cxn ang="0">
                      <a:pos x="9" y="6"/>
                    </a:cxn>
                    <a:cxn ang="0">
                      <a:pos x="6" y="3"/>
                    </a:cxn>
                    <a:cxn ang="0">
                      <a:pos x="6" y="3"/>
                    </a:cxn>
                    <a:cxn ang="0">
                      <a:pos x="3" y="3"/>
                    </a:cxn>
                    <a:cxn ang="0">
                      <a:pos x="3" y="3"/>
                    </a:cxn>
                    <a:cxn ang="0">
                      <a:pos x="3" y="0"/>
                    </a:cxn>
                  </a:cxnLst>
                  <a:rect l="0" t="0" r="r" b="b"/>
                  <a:pathLst>
                    <a:path w="12" h="6">
                      <a:moveTo>
                        <a:pt x="3" y="0"/>
                      </a:moveTo>
                      <a:lnTo>
                        <a:pt x="3" y="0"/>
                      </a:lnTo>
                      <a:lnTo>
                        <a:pt x="3" y="0"/>
                      </a:lnTo>
                      <a:lnTo>
                        <a:pt x="3" y="0"/>
                      </a:lnTo>
                      <a:lnTo>
                        <a:pt x="0" y="3"/>
                      </a:lnTo>
                      <a:lnTo>
                        <a:pt x="0" y="6"/>
                      </a:lnTo>
                      <a:lnTo>
                        <a:pt x="3" y="6"/>
                      </a:lnTo>
                      <a:lnTo>
                        <a:pt x="3" y="6"/>
                      </a:lnTo>
                      <a:lnTo>
                        <a:pt x="3" y="6"/>
                      </a:lnTo>
                      <a:lnTo>
                        <a:pt x="0" y="6"/>
                      </a:lnTo>
                      <a:lnTo>
                        <a:pt x="0" y="6"/>
                      </a:lnTo>
                      <a:lnTo>
                        <a:pt x="3" y="3"/>
                      </a:lnTo>
                      <a:lnTo>
                        <a:pt x="3" y="3"/>
                      </a:lnTo>
                      <a:lnTo>
                        <a:pt x="6" y="3"/>
                      </a:lnTo>
                      <a:lnTo>
                        <a:pt x="9" y="6"/>
                      </a:lnTo>
                      <a:lnTo>
                        <a:pt x="9" y="6"/>
                      </a:lnTo>
                      <a:lnTo>
                        <a:pt x="12" y="3"/>
                      </a:lnTo>
                      <a:lnTo>
                        <a:pt x="12" y="3"/>
                      </a:lnTo>
                      <a:lnTo>
                        <a:pt x="12" y="3"/>
                      </a:lnTo>
                      <a:lnTo>
                        <a:pt x="9" y="3"/>
                      </a:lnTo>
                      <a:lnTo>
                        <a:pt x="6" y="3"/>
                      </a:lnTo>
                      <a:lnTo>
                        <a:pt x="6" y="3"/>
                      </a:lnTo>
                      <a:lnTo>
                        <a:pt x="6" y="6"/>
                      </a:lnTo>
                      <a:lnTo>
                        <a:pt x="6" y="6"/>
                      </a:lnTo>
                      <a:lnTo>
                        <a:pt x="9" y="6"/>
                      </a:lnTo>
                      <a:lnTo>
                        <a:pt x="9" y="6"/>
                      </a:lnTo>
                      <a:lnTo>
                        <a:pt x="9" y="6"/>
                      </a:lnTo>
                      <a:lnTo>
                        <a:pt x="9" y="6"/>
                      </a:lnTo>
                      <a:lnTo>
                        <a:pt x="6" y="3"/>
                      </a:lnTo>
                      <a:lnTo>
                        <a:pt x="6" y="3"/>
                      </a:lnTo>
                      <a:lnTo>
                        <a:pt x="3" y="3"/>
                      </a:lnTo>
                      <a:lnTo>
                        <a:pt x="3" y="3"/>
                      </a:lnTo>
                      <a:lnTo>
                        <a:pt x="3"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52" name="Freeform 507"/>
                <p:cNvSpPr>
                  <a:spLocks/>
                </p:cNvSpPr>
                <p:nvPr/>
              </p:nvSpPr>
              <p:spPr bwMode="auto">
                <a:xfrm>
                  <a:off x="5289" y="2453"/>
                  <a:ext cx="15" cy="13"/>
                </a:xfrm>
                <a:custGeom>
                  <a:avLst/>
                  <a:gdLst/>
                  <a:ahLst/>
                  <a:cxnLst>
                    <a:cxn ang="0">
                      <a:pos x="6" y="0"/>
                    </a:cxn>
                    <a:cxn ang="0">
                      <a:pos x="6" y="0"/>
                    </a:cxn>
                    <a:cxn ang="0">
                      <a:pos x="3" y="0"/>
                    </a:cxn>
                    <a:cxn ang="0">
                      <a:pos x="0" y="3"/>
                    </a:cxn>
                    <a:cxn ang="0">
                      <a:pos x="0" y="3"/>
                    </a:cxn>
                    <a:cxn ang="0">
                      <a:pos x="0" y="6"/>
                    </a:cxn>
                    <a:cxn ang="0">
                      <a:pos x="3" y="6"/>
                    </a:cxn>
                    <a:cxn ang="0">
                      <a:pos x="3" y="6"/>
                    </a:cxn>
                    <a:cxn ang="0">
                      <a:pos x="3" y="6"/>
                    </a:cxn>
                    <a:cxn ang="0">
                      <a:pos x="3" y="6"/>
                    </a:cxn>
                    <a:cxn ang="0">
                      <a:pos x="3" y="6"/>
                    </a:cxn>
                    <a:cxn ang="0">
                      <a:pos x="3" y="6"/>
                    </a:cxn>
                    <a:cxn ang="0">
                      <a:pos x="6" y="6"/>
                    </a:cxn>
                    <a:cxn ang="0">
                      <a:pos x="9" y="6"/>
                    </a:cxn>
                    <a:cxn ang="0">
                      <a:pos x="9" y="9"/>
                    </a:cxn>
                    <a:cxn ang="0">
                      <a:pos x="9" y="9"/>
                    </a:cxn>
                    <a:cxn ang="0">
                      <a:pos x="9" y="9"/>
                    </a:cxn>
                    <a:cxn ang="0">
                      <a:pos x="12" y="13"/>
                    </a:cxn>
                    <a:cxn ang="0">
                      <a:pos x="15" y="9"/>
                    </a:cxn>
                    <a:cxn ang="0">
                      <a:pos x="15" y="9"/>
                    </a:cxn>
                    <a:cxn ang="0">
                      <a:pos x="15" y="9"/>
                    </a:cxn>
                    <a:cxn ang="0">
                      <a:pos x="15" y="6"/>
                    </a:cxn>
                    <a:cxn ang="0">
                      <a:pos x="15" y="6"/>
                    </a:cxn>
                    <a:cxn ang="0">
                      <a:pos x="12" y="3"/>
                    </a:cxn>
                    <a:cxn ang="0">
                      <a:pos x="12" y="3"/>
                    </a:cxn>
                    <a:cxn ang="0">
                      <a:pos x="9" y="0"/>
                    </a:cxn>
                    <a:cxn ang="0">
                      <a:pos x="6" y="0"/>
                    </a:cxn>
                    <a:cxn ang="0">
                      <a:pos x="6" y="0"/>
                    </a:cxn>
                  </a:cxnLst>
                  <a:rect l="0" t="0" r="r" b="b"/>
                  <a:pathLst>
                    <a:path w="15" h="13">
                      <a:moveTo>
                        <a:pt x="6" y="0"/>
                      </a:moveTo>
                      <a:lnTo>
                        <a:pt x="6" y="0"/>
                      </a:lnTo>
                      <a:lnTo>
                        <a:pt x="3" y="0"/>
                      </a:lnTo>
                      <a:lnTo>
                        <a:pt x="0" y="3"/>
                      </a:lnTo>
                      <a:lnTo>
                        <a:pt x="0" y="3"/>
                      </a:lnTo>
                      <a:lnTo>
                        <a:pt x="0" y="6"/>
                      </a:lnTo>
                      <a:lnTo>
                        <a:pt x="3" y="6"/>
                      </a:lnTo>
                      <a:lnTo>
                        <a:pt x="3" y="6"/>
                      </a:lnTo>
                      <a:lnTo>
                        <a:pt x="3" y="6"/>
                      </a:lnTo>
                      <a:lnTo>
                        <a:pt x="3" y="6"/>
                      </a:lnTo>
                      <a:lnTo>
                        <a:pt x="3" y="6"/>
                      </a:lnTo>
                      <a:lnTo>
                        <a:pt x="3" y="6"/>
                      </a:lnTo>
                      <a:lnTo>
                        <a:pt x="6" y="6"/>
                      </a:lnTo>
                      <a:lnTo>
                        <a:pt x="9" y="6"/>
                      </a:lnTo>
                      <a:lnTo>
                        <a:pt x="9" y="9"/>
                      </a:lnTo>
                      <a:lnTo>
                        <a:pt x="9" y="9"/>
                      </a:lnTo>
                      <a:lnTo>
                        <a:pt x="9" y="9"/>
                      </a:lnTo>
                      <a:lnTo>
                        <a:pt x="12" y="13"/>
                      </a:lnTo>
                      <a:lnTo>
                        <a:pt x="15" y="9"/>
                      </a:lnTo>
                      <a:lnTo>
                        <a:pt x="15" y="9"/>
                      </a:lnTo>
                      <a:lnTo>
                        <a:pt x="15" y="9"/>
                      </a:lnTo>
                      <a:lnTo>
                        <a:pt x="15" y="6"/>
                      </a:lnTo>
                      <a:lnTo>
                        <a:pt x="15" y="6"/>
                      </a:lnTo>
                      <a:lnTo>
                        <a:pt x="12" y="3"/>
                      </a:lnTo>
                      <a:lnTo>
                        <a:pt x="12" y="3"/>
                      </a:lnTo>
                      <a:lnTo>
                        <a:pt x="9" y="0"/>
                      </a:lnTo>
                      <a:lnTo>
                        <a:pt x="6" y="0"/>
                      </a:lnTo>
                      <a:lnTo>
                        <a:pt x="6"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53" name="Freeform 508"/>
                <p:cNvSpPr>
                  <a:spLocks/>
                </p:cNvSpPr>
                <p:nvPr/>
              </p:nvSpPr>
              <p:spPr bwMode="auto">
                <a:xfrm>
                  <a:off x="5289" y="2453"/>
                  <a:ext cx="15" cy="13"/>
                </a:xfrm>
                <a:custGeom>
                  <a:avLst/>
                  <a:gdLst/>
                  <a:ahLst/>
                  <a:cxnLst>
                    <a:cxn ang="0">
                      <a:pos x="6" y="0"/>
                    </a:cxn>
                    <a:cxn ang="0">
                      <a:pos x="6" y="0"/>
                    </a:cxn>
                    <a:cxn ang="0">
                      <a:pos x="3" y="0"/>
                    </a:cxn>
                    <a:cxn ang="0">
                      <a:pos x="0" y="3"/>
                    </a:cxn>
                    <a:cxn ang="0">
                      <a:pos x="0" y="3"/>
                    </a:cxn>
                    <a:cxn ang="0">
                      <a:pos x="0" y="6"/>
                    </a:cxn>
                    <a:cxn ang="0">
                      <a:pos x="3" y="6"/>
                    </a:cxn>
                    <a:cxn ang="0">
                      <a:pos x="3" y="6"/>
                    </a:cxn>
                    <a:cxn ang="0">
                      <a:pos x="3" y="6"/>
                    </a:cxn>
                    <a:cxn ang="0">
                      <a:pos x="3" y="6"/>
                    </a:cxn>
                    <a:cxn ang="0">
                      <a:pos x="3" y="6"/>
                    </a:cxn>
                    <a:cxn ang="0">
                      <a:pos x="3" y="6"/>
                    </a:cxn>
                    <a:cxn ang="0">
                      <a:pos x="6" y="6"/>
                    </a:cxn>
                    <a:cxn ang="0">
                      <a:pos x="9" y="6"/>
                    </a:cxn>
                    <a:cxn ang="0">
                      <a:pos x="9" y="9"/>
                    </a:cxn>
                    <a:cxn ang="0">
                      <a:pos x="9" y="9"/>
                    </a:cxn>
                    <a:cxn ang="0">
                      <a:pos x="9" y="9"/>
                    </a:cxn>
                    <a:cxn ang="0">
                      <a:pos x="12" y="13"/>
                    </a:cxn>
                    <a:cxn ang="0">
                      <a:pos x="15" y="9"/>
                    </a:cxn>
                    <a:cxn ang="0">
                      <a:pos x="15" y="9"/>
                    </a:cxn>
                    <a:cxn ang="0">
                      <a:pos x="15" y="9"/>
                    </a:cxn>
                    <a:cxn ang="0">
                      <a:pos x="15" y="6"/>
                    </a:cxn>
                    <a:cxn ang="0">
                      <a:pos x="15" y="6"/>
                    </a:cxn>
                    <a:cxn ang="0">
                      <a:pos x="12" y="3"/>
                    </a:cxn>
                    <a:cxn ang="0">
                      <a:pos x="12" y="3"/>
                    </a:cxn>
                    <a:cxn ang="0">
                      <a:pos x="9" y="0"/>
                    </a:cxn>
                    <a:cxn ang="0">
                      <a:pos x="6" y="0"/>
                    </a:cxn>
                    <a:cxn ang="0">
                      <a:pos x="6" y="0"/>
                    </a:cxn>
                  </a:cxnLst>
                  <a:rect l="0" t="0" r="r" b="b"/>
                  <a:pathLst>
                    <a:path w="15" h="13">
                      <a:moveTo>
                        <a:pt x="6" y="0"/>
                      </a:moveTo>
                      <a:lnTo>
                        <a:pt x="6" y="0"/>
                      </a:lnTo>
                      <a:lnTo>
                        <a:pt x="3" y="0"/>
                      </a:lnTo>
                      <a:lnTo>
                        <a:pt x="0" y="3"/>
                      </a:lnTo>
                      <a:lnTo>
                        <a:pt x="0" y="3"/>
                      </a:lnTo>
                      <a:lnTo>
                        <a:pt x="0" y="6"/>
                      </a:lnTo>
                      <a:lnTo>
                        <a:pt x="3" y="6"/>
                      </a:lnTo>
                      <a:lnTo>
                        <a:pt x="3" y="6"/>
                      </a:lnTo>
                      <a:lnTo>
                        <a:pt x="3" y="6"/>
                      </a:lnTo>
                      <a:lnTo>
                        <a:pt x="3" y="6"/>
                      </a:lnTo>
                      <a:lnTo>
                        <a:pt x="3" y="6"/>
                      </a:lnTo>
                      <a:lnTo>
                        <a:pt x="3" y="6"/>
                      </a:lnTo>
                      <a:lnTo>
                        <a:pt x="6" y="6"/>
                      </a:lnTo>
                      <a:lnTo>
                        <a:pt x="9" y="6"/>
                      </a:lnTo>
                      <a:lnTo>
                        <a:pt x="9" y="9"/>
                      </a:lnTo>
                      <a:lnTo>
                        <a:pt x="9" y="9"/>
                      </a:lnTo>
                      <a:lnTo>
                        <a:pt x="9" y="9"/>
                      </a:lnTo>
                      <a:lnTo>
                        <a:pt x="12" y="13"/>
                      </a:lnTo>
                      <a:lnTo>
                        <a:pt x="15" y="9"/>
                      </a:lnTo>
                      <a:lnTo>
                        <a:pt x="15" y="9"/>
                      </a:lnTo>
                      <a:lnTo>
                        <a:pt x="15" y="9"/>
                      </a:lnTo>
                      <a:lnTo>
                        <a:pt x="15" y="6"/>
                      </a:lnTo>
                      <a:lnTo>
                        <a:pt x="15" y="6"/>
                      </a:lnTo>
                      <a:lnTo>
                        <a:pt x="12" y="3"/>
                      </a:lnTo>
                      <a:lnTo>
                        <a:pt x="12" y="3"/>
                      </a:lnTo>
                      <a:lnTo>
                        <a:pt x="9" y="0"/>
                      </a:lnTo>
                      <a:lnTo>
                        <a:pt x="6" y="0"/>
                      </a:lnTo>
                      <a:lnTo>
                        <a:pt x="6"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54" name="Freeform 509"/>
                <p:cNvSpPr>
                  <a:spLocks/>
                </p:cNvSpPr>
                <p:nvPr/>
              </p:nvSpPr>
              <p:spPr bwMode="auto">
                <a:xfrm>
                  <a:off x="5254" y="2444"/>
                  <a:ext cx="18" cy="12"/>
                </a:xfrm>
                <a:custGeom>
                  <a:avLst/>
                  <a:gdLst/>
                  <a:ahLst/>
                  <a:cxnLst>
                    <a:cxn ang="0">
                      <a:pos x="9" y="0"/>
                    </a:cxn>
                    <a:cxn ang="0">
                      <a:pos x="9" y="0"/>
                    </a:cxn>
                    <a:cxn ang="0">
                      <a:pos x="12" y="0"/>
                    </a:cxn>
                    <a:cxn ang="0">
                      <a:pos x="9" y="0"/>
                    </a:cxn>
                    <a:cxn ang="0">
                      <a:pos x="6" y="0"/>
                    </a:cxn>
                    <a:cxn ang="0">
                      <a:pos x="3" y="3"/>
                    </a:cxn>
                    <a:cxn ang="0">
                      <a:pos x="3" y="3"/>
                    </a:cxn>
                    <a:cxn ang="0">
                      <a:pos x="6" y="3"/>
                    </a:cxn>
                    <a:cxn ang="0">
                      <a:pos x="6" y="6"/>
                    </a:cxn>
                    <a:cxn ang="0">
                      <a:pos x="9" y="6"/>
                    </a:cxn>
                    <a:cxn ang="0">
                      <a:pos x="9" y="6"/>
                    </a:cxn>
                    <a:cxn ang="0">
                      <a:pos x="6" y="3"/>
                    </a:cxn>
                    <a:cxn ang="0">
                      <a:pos x="6" y="3"/>
                    </a:cxn>
                    <a:cxn ang="0">
                      <a:pos x="3" y="3"/>
                    </a:cxn>
                    <a:cxn ang="0">
                      <a:pos x="0" y="6"/>
                    </a:cxn>
                    <a:cxn ang="0">
                      <a:pos x="0" y="6"/>
                    </a:cxn>
                    <a:cxn ang="0">
                      <a:pos x="3" y="6"/>
                    </a:cxn>
                    <a:cxn ang="0">
                      <a:pos x="3" y="9"/>
                    </a:cxn>
                    <a:cxn ang="0">
                      <a:pos x="6" y="9"/>
                    </a:cxn>
                    <a:cxn ang="0">
                      <a:pos x="6" y="12"/>
                    </a:cxn>
                    <a:cxn ang="0">
                      <a:pos x="9" y="9"/>
                    </a:cxn>
                    <a:cxn ang="0">
                      <a:pos x="9" y="9"/>
                    </a:cxn>
                    <a:cxn ang="0">
                      <a:pos x="12" y="9"/>
                    </a:cxn>
                    <a:cxn ang="0">
                      <a:pos x="12" y="9"/>
                    </a:cxn>
                    <a:cxn ang="0">
                      <a:pos x="15" y="9"/>
                    </a:cxn>
                    <a:cxn ang="0">
                      <a:pos x="18" y="9"/>
                    </a:cxn>
                    <a:cxn ang="0">
                      <a:pos x="18" y="9"/>
                    </a:cxn>
                    <a:cxn ang="0">
                      <a:pos x="15" y="6"/>
                    </a:cxn>
                    <a:cxn ang="0">
                      <a:pos x="15" y="6"/>
                    </a:cxn>
                    <a:cxn ang="0">
                      <a:pos x="15" y="3"/>
                    </a:cxn>
                    <a:cxn ang="0">
                      <a:pos x="12" y="6"/>
                    </a:cxn>
                    <a:cxn ang="0">
                      <a:pos x="9" y="6"/>
                    </a:cxn>
                    <a:cxn ang="0">
                      <a:pos x="9" y="3"/>
                    </a:cxn>
                    <a:cxn ang="0">
                      <a:pos x="9" y="3"/>
                    </a:cxn>
                    <a:cxn ang="0">
                      <a:pos x="9" y="0"/>
                    </a:cxn>
                    <a:cxn ang="0">
                      <a:pos x="9" y="0"/>
                    </a:cxn>
                  </a:cxnLst>
                  <a:rect l="0" t="0" r="r" b="b"/>
                  <a:pathLst>
                    <a:path w="18" h="12">
                      <a:moveTo>
                        <a:pt x="9" y="0"/>
                      </a:moveTo>
                      <a:lnTo>
                        <a:pt x="9" y="0"/>
                      </a:lnTo>
                      <a:lnTo>
                        <a:pt x="12" y="0"/>
                      </a:lnTo>
                      <a:lnTo>
                        <a:pt x="9" y="0"/>
                      </a:lnTo>
                      <a:lnTo>
                        <a:pt x="6" y="0"/>
                      </a:lnTo>
                      <a:lnTo>
                        <a:pt x="3" y="3"/>
                      </a:lnTo>
                      <a:lnTo>
                        <a:pt x="3" y="3"/>
                      </a:lnTo>
                      <a:lnTo>
                        <a:pt x="6" y="3"/>
                      </a:lnTo>
                      <a:lnTo>
                        <a:pt x="6" y="6"/>
                      </a:lnTo>
                      <a:lnTo>
                        <a:pt x="9" y="6"/>
                      </a:lnTo>
                      <a:lnTo>
                        <a:pt x="9" y="6"/>
                      </a:lnTo>
                      <a:lnTo>
                        <a:pt x="6" y="3"/>
                      </a:lnTo>
                      <a:lnTo>
                        <a:pt x="6" y="3"/>
                      </a:lnTo>
                      <a:lnTo>
                        <a:pt x="3" y="3"/>
                      </a:lnTo>
                      <a:lnTo>
                        <a:pt x="0" y="6"/>
                      </a:lnTo>
                      <a:lnTo>
                        <a:pt x="0" y="6"/>
                      </a:lnTo>
                      <a:lnTo>
                        <a:pt x="3" y="6"/>
                      </a:lnTo>
                      <a:lnTo>
                        <a:pt x="3" y="9"/>
                      </a:lnTo>
                      <a:lnTo>
                        <a:pt x="6" y="9"/>
                      </a:lnTo>
                      <a:lnTo>
                        <a:pt x="6" y="12"/>
                      </a:lnTo>
                      <a:lnTo>
                        <a:pt x="9" y="9"/>
                      </a:lnTo>
                      <a:lnTo>
                        <a:pt x="9" y="9"/>
                      </a:lnTo>
                      <a:lnTo>
                        <a:pt x="12" y="9"/>
                      </a:lnTo>
                      <a:lnTo>
                        <a:pt x="12" y="9"/>
                      </a:lnTo>
                      <a:lnTo>
                        <a:pt x="15" y="9"/>
                      </a:lnTo>
                      <a:lnTo>
                        <a:pt x="18" y="9"/>
                      </a:lnTo>
                      <a:lnTo>
                        <a:pt x="18" y="9"/>
                      </a:lnTo>
                      <a:lnTo>
                        <a:pt x="15" y="6"/>
                      </a:lnTo>
                      <a:lnTo>
                        <a:pt x="15" y="6"/>
                      </a:lnTo>
                      <a:lnTo>
                        <a:pt x="15" y="3"/>
                      </a:lnTo>
                      <a:lnTo>
                        <a:pt x="12" y="6"/>
                      </a:lnTo>
                      <a:lnTo>
                        <a:pt x="9" y="6"/>
                      </a:lnTo>
                      <a:lnTo>
                        <a:pt x="9" y="3"/>
                      </a:lnTo>
                      <a:lnTo>
                        <a:pt x="9" y="3"/>
                      </a:lnTo>
                      <a:lnTo>
                        <a:pt x="9" y="0"/>
                      </a:lnTo>
                      <a:lnTo>
                        <a:pt x="9"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55" name="Freeform 510"/>
                <p:cNvSpPr>
                  <a:spLocks/>
                </p:cNvSpPr>
                <p:nvPr/>
              </p:nvSpPr>
              <p:spPr bwMode="auto">
                <a:xfrm>
                  <a:off x="5254" y="2444"/>
                  <a:ext cx="18" cy="12"/>
                </a:xfrm>
                <a:custGeom>
                  <a:avLst/>
                  <a:gdLst/>
                  <a:ahLst/>
                  <a:cxnLst>
                    <a:cxn ang="0">
                      <a:pos x="9" y="0"/>
                    </a:cxn>
                    <a:cxn ang="0">
                      <a:pos x="9" y="0"/>
                    </a:cxn>
                    <a:cxn ang="0">
                      <a:pos x="12" y="0"/>
                    </a:cxn>
                    <a:cxn ang="0">
                      <a:pos x="9" y="0"/>
                    </a:cxn>
                    <a:cxn ang="0">
                      <a:pos x="6" y="0"/>
                    </a:cxn>
                    <a:cxn ang="0">
                      <a:pos x="3" y="3"/>
                    </a:cxn>
                    <a:cxn ang="0">
                      <a:pos x="3" y="3"/>
                    </a:cxn>
                    <a:cxn ang="0">
                      <a:pos x="6" y="3"/>
                    </a:cxn>
                    <a:cxn ang="0">
                      <a:pos x="6" y="6"/>
                    </a:cxn>
                    <a:cxn ang="0">
                      <a:pos x="9" y="6"/>
                    </a:cxn>
                    <a:cxn ang="0">
                      <a:pos x="9" y="6"/>
                    </a:cxn>
                    <a:cxn ang="0">
                      <a:pos x="6" y="3"/>
                    </a:cxn>
                    <a:cxn ang="0">
                      <a:pos x="6" y="3"/>
                    </a:cxn>
                    <a:cxn ang="0">
                      <a:pos x="3" y="3"/>
                    </a:cxn>
                    <a:cxn ang="0">
                      <a:pos x="0" y="6"/>
                    </a:cxn>
                    <a:cxn ang="0">
                      <a:pos x="0" y="6"/>
                    </a:cxn>
                    <a:cxn ang="0">
                      <a:pos x="3" y="6"/>
                    </a:cxn>
                    <a:cxn ang="0">
                      <a:pos x="3" y="9"/>
                    </a:cxn>
                    <a:cxn ang="0">
                      <a:pos x="6" y="9"/>
                    </a:cxn>
                    <a:cxn ang="0">
                      <a:pos x="6" y="12"/>
                    </a:cxn>
                    <a:cxn ang="0">
                      <a:pos x="9" y="9"/>
                    </a:cxn>
                    <a:cxn ang="0">
                      <a:pos x="9" y="9"/>
                    </a:cxn>
                    <a:cxn ang="0">
                      <a:pos x="12" y="9"/>
                    </a:cxn>
                    <a:cxn ang="0">
                      <a:pos x="12" y="9"/>
                    </a:cxn>
                    <a:cxn ang="0">
                      <a:pos x="15" y="9"/>
                    </a:cxn>
                    <a:cxn ang="0">
                      <a:pos x="18" y="9"/>
                    </a:cxn>
                    <a:cxn ang="0">
                      <a:pos x="18" y="9"/>
                    </a:cxn>
                    <a:cxn ang="0">
                      <a:pos x="15" y="6"/>
                    </a:cxn>
                    <a:cxn ang="0">
                      <a:pos x="15" y="6"/>
                    </a:cxn>
                    <a:cxn ang="0">
                      <a:pos x="15" y="3"/>
                    </a:cxn>
                    <a:cxn ang="0">
                      <a:pos x="12" y="6"/>
                    </a:cxn>
                    <a:cxn ang="0">
                      <a:pos x="9" y="6"/>
                    </a:cxn>
                    <a:cxn ang="0">
                      <a:pos x="9" y="3"/>
                    </a:cxn>
                    <a:cxn ang="0">
                      <a:pos x="9" y="3"/>
                    </a:cxn>
                    <a:cxn ang="0">
                      <a:pos x="9" y="0"/>
                    </a:cxn>
                    <a:cxn ang="0">
                      <a:pos x="9" y="0"/>
                    </a:cxn>
                  </a:cxnLst>
                  <a:rect l="0" t="0" r="r" b="b"/>
                  <a:pathLst>
                    <a:path w="18" h="12">
                      <a:moveTo>
                        <a:pt x="9" y="0"/>
                      </a:moveTo>
                      <a:lnTo>
                        <a:pt x="9" y="0"/>
                      </a:lnTo>
                      <a:lnTo>
                        <a:pt x="12" y="0"/>
                      </a:lnTo>
                      <a:lnTo>
                        <a:pt x="9" y="0"/>
                      </a:lnTo>
                      <a:lnTo>
                        <a:pt x="6" y="0"/>
                      </a:lnTo>
                      <a:lnTo>
                        <a:pt x="3" y="3"/>
                      </a:lnTo>
                      <a:lnTo>
                        <a:pt x="3" y="3"/>
                      </a:lnTo>
                      <a:lnTo>
                        <a:pt x="6" y="3"/>
                      </a:lnTo>
                      <a:lnTo>
                        <a:pt x="6" y="6"/>
                      </a:lnTo>
                      <a:lnTo>
                        <a:pt x="9" y="6"/>
                      </a:lnTo>
                      <a:lnTo>
                        <a:pt x="9" y="6"/>
                      </a:lnTo>
                      <a:lnTo>
                        <a:pt x="6" y="3"/>
                      </a:lnTo>
                      <a:lnTo>
                        <a:pt x="6" y="3"/>
                      </a:lnTo>
                      <a:lnTo>
                        <a:pt x="3" y="3"/>
                      </a:lnTo>
                      <a:lnTo>
                        <a:pt x="0" y="6"/>
                      </a:lnTo>
                      <a:lnTo>
                        <a:pt x="0" y="6"/>
                      </a:lnTo>
                      <a:lnTo>
                        <a:pt x="3" y="6"/>
                      </a:lnTo>
                      <a:lnTo>
                        <a:pt x="3" y="9"/>
                      </a:lnTo>
                      <a:lnTo>
                        <a:pt x="6" y="9"/>
                      </a:lnTo>
                      <a:lnTo>
                        <a:pt x="6" y="12"/>
                      </a:lnTo>
                      <a:lnTo>
                        <a:pt x="9" y="9"/>
                      </a:lnTo>
                      <a:lnTo>
                        <a:pt x="9" y="9"/>
                      </a:lnTo>
                      <a:lnTo>
                        <a:pt x="12" y="9"/>
                      </a:lnTo>
                      <a:lnTo>
                        <a:pt x="12" y="9"/>
                      </a:lnTo>
                      <a:lnTo>
                        <a:pt x="15" y="9"/>
                      </a:lnTo>
                      <a:lnTo>
                        <a:pt x="18" y="9"/>
                      </a:lnTo>
                      <a:lnTo>
                        <a:pt x="18" y="9"/>
                      </a:lnTo>
                      <a:lnTo>
                        <a:pt x="15" y="6"/>
                      </a:lnTo>
                      <a:lnTo>
                        <a:pt x="15" y="6"/>
                      </a:lnTo>
                      <a:lnTo>
                        <a:pt x="15" y="3"/>
                      </a:lnTo>
                      <a:lnTo>
                        <a:pt x="12" y="6"/>
                      </a:lnTo>
                      <a:lnTo>
                        <a:pt x="9" y="6"/>
                      </a:lnTo>
                      <a:lnTo>
                        <a:pt x="9" y="3"/>
                      </a:lnTo>
                      <a:lnTo>
                        <a:pt x="9" y="3"/>
                      </a:lnTo>
                      <a:lnTo>
                        <a:pt x="9" y="0"/>
                      </a:lnTo>
                      <a:lnTo>
                        <a:pt x="9"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56" name="Freeform 511"/>
                <p:cNvSpPr>
                  <a:spLocks/>
                </p:cNvSpPr>
                <p:nvPr/>
              </p:nvSpPr>
              <p:spPr bwMode="auto">
                <a:xfrm>
                  <a:off x="5275" y="2440"/>
                  <a:ext cx="14" cy="7"/>
                </a:xfrm>
                <a:custGeom>
                  <a:avLst/>
                  <a:gdLst/>
                  <a:ahLst/>
                  <a:cxnLst>
                    <a:cxn ang="0">
                      <a:pos x="2" y="0"/>
                    </a:cxn>
                    <a:cxn ang="0">
                      <a:pos x="2" y="0"/>
                    </a:cxn>
                    <a:cxn ang="0">
                      <a:pos x="2" y="0"/>
                    </a:cxn>
                    <a:cxn ang="0">
                      <a:pos x="2" y="0"/>
                    </a:cxn>
                    <a:cxn ang="0">
                      <a:pos x="2" y="0"/>
                    </a:cxn>
                    <a:cxn ang="0">
                      <a:pos x="0" y="4"/>
                    </a:cxn>
                    <a:cxn ang="0">
                      <a:pos x="2" y="7"/>
                    </a:cxn>
                    <a:cxn ang="0">
                      <a:pos x="2" y="7"/>
                    </a:cxn>
                    <a:cxn ang="0">
                      <a:pos x="2" y="7"/>
                    </a:cxn>
                    <a:cxn ang="0">
                      <a:pos x="0" y="7"/>
                    </a:cxn>
                    <a:cxn ang="0">
                      <a:pos x="0" y="4"/>
                    </a:cxn>
                    <a:cxn ang="0">
                      <a:pos x="2" y="4"/>
                    </a:cxn>
                    <a:cxn ang="0">
                      <a:pos x="5" y="4"/>
                    </a:cxn>
                    <a:cxn ang="0">
                      <a:pos x="5" y="4"/>
                    </a:cxn>
                    <a:cxn ang="0">
                      <a:pos x="8" y="4"/>
                    </a:cxn>
                    <a:cxn ang="0">
                      <a:pos x="11" y="4"/>
                    </a:cxn>
                    <a:cxn ang="0">
                      <a:pos x="11" y="4"/>
                    </a:cxn>
                    <a:cxn ang="0">
                      <a:pos x="14" y="4"/>
                    </a:cxn>
                    <a:cxn ang="0">
                      <a:pos x="11" y="0"/>
                    </a:cxn>
                    <a:cxn ang="0">
                      <a:pos x="8" y="0"/>
                    </a:cxn>
                    <a:cxn ang="0">
                      <a:pos x="5" y="0"/>
                    </a:cxn>
                    <a:cxn ang="0">
                      <a:pos x="5" y="4"/>
                    </a:cxn>
                    <a:cxn ang="0">
                      <a:pos x="5" y="4"/>
                    </a:cxn>
                    <a:cxn ang="0">
                      <a:pos x="5" y="4"/>
                    </a:cxn>
                    <a:cxn ang="0">
                      <a:pos x="8" y="7"/>
                    </a:cxn>
                    <a:cxn ang="0">
                      <a:pos x="11" y="7"/>
                    </a:cxn>
                    <a:cxn ang="0">
                      <a:pos x="11" y="7"/>
                    </a:cxn>
                    <a:cxn ang="0">
                      <a:pos x="8" y="4"/>
                    </a:cxn>
                    <a:cxn ang="0">
                      <a:pos x="8" y="4"/>
                    </a:cxn>
                    <a:cxn ang="0">
                      <a:pos x="5" y="0"/>
                    </a:cxn>
                    <a:cxn ang="0">
                      <a:pos x="5" y="0"/>
                    </a:cxn>
                    <a:cxn ang="0">
                      <a:pos x="2" y="0"/>
                    </a:cxn>
                  </a:cxnLst>
                  <a:rect l="0" t="0" r="r" b="b"/>
                  <a:pathLst>
                    <a:path w="14" h="7">
                      <a:moveTo>
                        <a:pt x="2" y="0"/>
                      </a:moveTo>
                      <a:lnTo>
                        <a:pt x="2" y="0"/>
                      </a:lnTo>
                      <a:lnTo>
                        <a:pt x="2" y="0"/>
                      </a:lnTo>
                      <a:lnTo>
                        <a:pt x="2" y="0"/>
                      </a:lnTo>
                      <a:lnTo>
                        <a:pt x="2" y="0"/>
                      </a:lnTo>
                      <a:lnTo>
                        <a:pt x="0" y="4"/>
                      </a:lnTo>
                      <a:lnTo>
                        <a:pt x="2" y="7"/>
                      </a:lnTo>
                      <a:lnTo>
                        <a:pt x="2" y="7"/>
                      </a:lnTo>
                      <a:lnTo>
                        <a:pt x="2" y="7"/>
                      </a:lnTo>
                      <a:lnTo>
                        <a:pt x="0" y="7"/>
                      </a:lnTo>
                      <a:lnTo>
                        <a:pt x="0" y="4"/>
                      </a:lnTo>
                      <a:lnTo>
                        <a:pt x="2" y="4"/>
                      </a:lnTo>
                      <a:lnTo>
                        <a:pt x="5" y="4"/>
                      </a:lnTo>
                      <a:lnTo>
                        <a:pt x="5" y="4"/>
                      </a:lnTo>
                      <a:lnTo>
                        <a:pt x="8" y="4"/>
                      </a:lnTo>
                      <a:lnTo>
                        <a:pt x="11" y="4"/>
                      </a:lnTo>
                      <a:lnTo>
                        <a:pt x="11" y="4"/>
                      </a:lnTo>
                      <a:lnTo>
                        <a:pt x="14" y="4"/>
                      </a:lnTo>
                      <a:lnTo>
                        <a:pt x="11" y="0"/>
                      </a:lnTo>
                      <a:lnTo>
                        <a:pt x="8" y="0"/>
                      </a:lnTo>
                      <a:lnTo>
                        <a:pt x="5" y="0"/>
                      </a:lnTo>
                      <a:lnTo>
                        <a:pt x="5" y="4"/>
                      </a:lnTo>
                      <a:lnTo>
                        <a:pt x="5" y="4"/>
                      </a:lnTo>
                      <a:lnTo>
                        <a:pt x="5" y="4"/>
                      </a:lnTo>
                      <a:lnTo>
                        <a:pt x="8" y="7"/>
                      </a:lnTo>
                      <a:lnTo>
                        <a:pt x="11" y="7"/>
                      </a:lnTo>
                      <a:lnTo>
                        <a:pt x="11" y="7"/>
                      </a:lnTo>
                      <a:lnTo>
                        <a:pt x="8" y="4"/>
                      </a:lnTo>
                      <a:lnTo>
                        <a:pt x="8" y="4"/>
                      </a:lnTo>
                      <a:lnTo>
                        <a:pt x="5" y="0"/>
                      </a:lnTo>
                      <a:lnTo>
                        <a:pt x="5" y="0"/>
                      </a:lnTo>
                      <a:lnTo>
                        <a:pt x="2"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57" name="Freeform 512"/>
                <p:cNvSpPr>
                  <a:spLocks/>
                </p:cNvSpPr>
                <p:nvPr/>
              </p:nvSpPr>
              <p:spPr bwMode="auto">
                <a:xfrm>
                  <a:off x="5275" y="2440"/>
                  <a:ext cx="14" cy="7"/>
                </a:xfrm>
                <a:custGeom>
                  <a:avLst/>
                  <a:gdLst/>
                  <a:ahLst/>
                  <a:cxnLst>
                    <a:cxn ang="0">
                      <a:pos x="2" y="0"/>
                    </a:cxn>
                    <a:cxn ang="0">
                      <a:pos x="2" y="0"/>
                    </a:cxn>
                    <a:cxn ang="0">
                      <a:pos x="2" y="0"/>
                    </a:cxn>
                    <a:cxn ang="0">
                      <a:pos x="2" y="0"/>
                    </a:cxn>
                    <a:cxn ang="0">
                      <a:pos x="2" y="0"/>
                    </a:cxn>
                    <a:cxn ang="0">
                      <a:pos x="0" y="4"/>
                    </a:cxn>
                    <a:cxn ang="0">
                      <a:pos x="2" y="7"/>
                    </a:cxn>
                    <a:cxn ang="0">
                      <a:pos x="2" y="7"/>
                    </a:cxn>
                    <a:cxn ang="0">
                      <a:pos x="2" y="7"/>
                    </a:cxn>
                    <a:cxn ang="0">
                      <a:pos x="0" y="7"/>
                    </a:cxn>
                    <a:cxn ang="0">
                      <a:pos x="0" y="4"/>
                    </a:cxn>
                    <a:cxn ang="0">
                      <a:pos x="2" y="4"/>
                    </a:cxn>
                    <a:cxn ang="0">
                      <a:pos x="5" y="4"/>
                    </a:cxn>
                    <a:cxn ang="0">
                      <a:pos x="5" y="4"/>
                    </a:cxn>
                    <a:cxn ang="0">
                      <a:pos x="8" y="4"/>
                    </a:cxn>
                    <a:cxn ang="0">
                      <a:pos x="11" y="4"/>
                    </a:cxn>
                    <a:cxn ang="0">
                      <a:pos x="11" y="4"/>
                    </a:cxn>
                    <a:cxn ang="0">
                      <a:pos x="14" y="4"/>
                    </a:cxn>
                    <a:cxn ang="0">
                      <a:pos x="11" y="0"/>
                    </a:cxn>
                    <a:cxn ang="0">
                      <a:pos x="8" y="0"/>
                    </a:cxn>
                    <a:cxn ang="0">
                      <a:pos x="5" y="0"/>
                    </a:cxn>
                    <a:cxn ang="0">
                      <a:pos x="5" y="4"/>
                    </a:cxn>
                    <a:cxn ang="0">
                      <a:pos x="5" y="4"/>
                    </a:cxn>
                    <a:cxn ang="0">
                      <a:pos x="5" y="4"/>
                    </a:cxn>
                    <a:cxn ang="0">
                      <a:pos x="8" y="7"/>
                    </a:cxn>
                    <a:cxn ang="0">
                      <a:pos x="11" y="7"/>
                    </a:cxn>
                    <a:cxn ang="0">
                      <a:pos x="11" y="7"/>
                    </a:cxn>
                    <a:cxn ang="0">
                      <a:pos x="8" y="4"/>
                    </a:cxn>
                    <a:cxn ang="0">
                      <a:pos x="8" y="4"/>
                    </a:cxn>
                    <a:cxn ang="0">
                      <a:pos x="5" y="0"/>
                    </a:cxn>
                    <a:cxn ang="0">
                      <a:pos x="5" y="0"/>
                    </a:cxn>
                    <a:cxn ang="0">
                      <a:pos x="2" y="0"/>
                    </a:cxn>
                  </a:cxnLst>
                  <a:rect l="0" t="0" r="r" b="b"/>
                  <a:pathLst>
                    <a:path w="14" h="7">
                      <a:moveTo>
                        <a:pt x="2" y="0"/>
                      </a:moveTo>
                      <a:lnTo>
                        <a:pt x="2" y="0"/>
                      </a:lnTo>
                      <a:lnTo>
                        <a:pt x="2" y="0"/>
                      </a:lnTo>
                      <a:lnTo>
                        <a:pt x="2" y="0"/>
                      </a:lnTo>
                      <a:lnTo>
                        <a:pt x="2" y="0"/>
                      </a:lnTo>
                      <a:lnTo>
                        <a:pt x="0" y="4"/>
                      </a:lnTo>
                      <a:lnTo>
                        <a:pt x="2" y="7"/>
                      </a:lnTo>
                      <a:lnTo>
                        <a:pt x="2" y="7"/>
                      </a:lnTo>
                      <a:lnTo>
                        <a:pt x="2" y="7"/>
                      </a:lnTo>
                      <a:lnTo>
                        <a:pt x="0" y="7"/>
                      </a:lnTo>
                      <a:lnTo>
                        <a:pt x="0" y="4"/>
                      </a:lnTo>
                      <a:lnTo>
                        <a:pt x="2" y="4"/>
                      </a:lnTo>
                      <a:lnTo>
                        <a:pt x="5" y="4"/>
                      </a:lnTo>
                      <a:lnTo>
                        <a:pt x="5" y="4"/>
                      </a:lnTo>
                      <a:lnTo>
                        <a:pt x="8" y="4"/>
                      </a:lnTo>
                      <a:lnTo>
                        <a:pt x="11" y="4"/>
                      </a:lnTo>
                      <a:lnTo>
                        <a:pt x="11" y="4"/>
                      </a:lnTo>
                      <a:lnTo>
                        <a:pt x="14" y="4"/>
                      </a:lnTo>
                      <a:lnTo>
                        <a:pt x="11" y="0"/>
                      </a:lnTo>
                      <a:lnTo>
                        <a:pt x="8" y="0"/>
                      </a:lnTo>
                      <a:lnTo>
                        <a:pt x="5" y="0"/>
                      </a:lnTo>
                      <a:lnTo>
                        <a:pt x="5" y="4"/>
                      </a:lnTo>
                      <a:lnTo>
                        <a:pt x="5" y="4"/>
                      </a:lnTo>
                      <a:lnTo>
                        <a:pt x="5" y="4"/>
                      </a:lnTo>
                      <a:lnTo>
                        <a:pt x="8" y="7"/>
                      </a:lnTo>
                      <a:lnTo>
                        <a:pt x="11" y="7"/>
                      </a:lnTo>
                      <a:lnTo>
                        <a:pt x="11" y="7"/>
                      </a:lnTo>
                      <a:lnTo>
                        <a:pt x="8" y="4"/>
                      </a:lnTo>
                      <a:lnTo>
                        <a:pt x="8" y="4"/>
                      </a:lnTo>
                      <a:lnTo>
                        <a:pt x="5" y="0"/>
                      </a:lnTo>
                      <a:lnTo>
                        <a:pt x="5" y="0"/>
                      </a:lnTo>
                      <a:lnTo>
                        <a:pt x="2"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58" name="Freeform 513"/>
                <p:cNvSpPr>
                  <a:spLocks/>
                </p:cNvSpPr>
                <p:nvPr/>
              </p:nvSpPr>
              <p:spPr bwMode="auto">
                <a:xfrm>
                  <a:off x="5248" y="2459"/>
                  <a:ext cx="9" cy="13"/>
                </a:xfrm>
                <a:custGeom>
                  <a:avLst/>
                  <a:gdLst/>
                  <a:ahLst/>
                  <a:cxnLst>
                    <a:cxn ang="0">
                      <a:pos x="9" y="0"/>
                    </a:cxn>
                    <a:cxn ang="0">
                      <a:pos x="6" y="0"/>
                    </a:cxn>
                    <a:cxn ang="0">
                      <a:pos x="3" y="0"/>
                    </a:cxn>
                    <a:cxn ang="0">
                      <a:pos x="0" y="0"/>
                    </a:cxn>
                    <a:cxn ang="0">
                      <a:pos x="0" y="3"/>
                    </a:cxn>
                    <a:cxn ang="0">
                      <a:pos x="0" y="3"/>
                    </a:cxn>
                    <a:cxn ang="0">
                      <a:pos x="3" y="7"/>
                    </a:cxn>
                    <a:cxn ang="0">
                      <a:pos x="3" y="7"/>
                    </a:cxn>
                    <a:cxn ang="0">
                      <a:pos x="3" y="7"/>
                    </a:cxn>
                    <a:cxn ang="0">
                      <a:pos x="0" y="7"/>
                    </a:cxn>
                    <a:cxn ang="0">
                      <a:pos x="0" y="7"/>
                    </a:cxn>
                    <a:cxn ang="0">
                      <a:pos x="0" y="10"/>
                    </a:cxn>
                    <a:cxn ang="0">
                      <a:pos x="0" y="10"/>
                    </a:cxn>
                    <a:cxn ang="0">
                      <a:pos x="3" y="13"/>
                    </a:cxn>
                    <a:cxn ang="0">
                      <a:pos x="3" y="13"/>
                    </a:cxn>
                    <a:cxn ang="0">
                      <a:pos x="6" y="13"/>
                    </a:cxn>
                    <a:cxn ang="0">
                      <a:pos x="6" y="10"/>
                    </a:cxn>
                    <a:cxn ang="0">
                      <a:pos x="6" y="10"/>
                    </a:cxn>
                    <a:cxn ang="0">
                      <a:pos x="6" y="7"/>
                    </a:cxn>
                    <a:cxn ang="0">
                      <a:pos x="9" y="7"/>
                    </a:cxn>
                    <a:cxn ang="0">
                      <a:pos x="9" y="3"/>
                    </a:cxn>
                    <a:cxn ang="0">
                      <a:pos x="9" y="3"/>
                    </a:cxn>
                    <a:cxn ang="0">
                      <a:pos x="6" y="0"/>
                    </a:cxn>
                    <a:cxn ang="0">
                      <a:pos x="3" y="0"/>
                    </a:cxn>
                    <a:cxn ang="0">
                      <a:pos x="0" y="0"/>
                    </a:cxn>
                    <a:cxn ang="0">
                      <a:pos x="0" y="0"/>
                    </a:cxn>
                    <a:cxn ang="0">
                      <a:pos x="0" y="0"/>
                    </a:cxn>
                    <a:cxn ang="0">
                      <a:pos x="9" y="0"/>
                    </a:cxn>
                  </a:cxnLst>
                  <a:rect l="0" t="0" r="r" b="b"/>
                  <a:pathLst>
                    <a:path w="9" h="13">
                      <a:moveTo>
                        <a:pt x="9" y="0"/>
                      </a:moveTo>
                      <a:lnTo>
                        <a:pt x="6" y="0"/>
                      </a:lnTo>
                      <a:lnTo>
                        <a:pt x="3" y="0"/>
                      </a:lnTo>
                      <a:lnTo>
                        <a:pt x="0" y="0"/>
                      </a:lnTo>
                      <a:lnTo>
                        <a:pt x="0" y="3"/>
                      </a:lnTo>
                      <a:lnTo>
                        <a:pt x="0" y="3"/>
                      </a:lnTo>
                      <a:lnTo>
                        <a:pt x="3" y="7"/>
                      </a:lnTo>
                      <a:lnTo>
                        <a:pt x="3" y="7"/>
                      </a:lnTo>
                      <a:lnTo>
                        <a:pt x="3" y="7"/>
                      </a:lnTo>
                      <a:lnTo>
                        <a:pt x="0" y="7"/>
                      </a:lnTo>
                      <a:lnTo>
                        <a:pt x="0" y="7"/>
                      </a:lnTo>
                      <a:lnTo>
                        <a:pt x="0" y="10"/>
                      </a:lnTo>
                      <a:lnTo>
                        <a:pt x="0" y="10"/>
                      </a:lnTo>
                      <a:lnTo>
                        <a:pt x="3" y="13"/>
                      </a:lnTo>
                      <a:lnTo>
                        <a:pt x="3" y="13"/>
                      </a:lnTo>
                      <a:lnTo>
                        <a:pt x="6" y="13"/>
                      </a:lnTo>
                      <a:lnTo>
                        <a:pt x="6" y="10"/>
                      </a:lnTo>
                      <a:lnTo>
                        <a:pt x="6" y="10"/>
                      </a:lnTo>
                      <a:lnTo>
                        <a:pt x="6" y="7"/>
                      </a:lnTo>
                      <a:lnTo>
                        <a:pt x="9" y="7"/>
                      </a:lnTo>
                      <a:lnTo>
                        <a:pt x="9" y="3"/>
                      </a:lnTo>
                      <a:lnTo>
                        <a:pt x="9" y="3"/>
                      </a:lnTo>
                      <a:lnTo>
                        <a:pt x="6" y="0"/>
                      </a:lnTo>
                      <a:lnTo>
                        <a:pt x="3" y="0"/>
                      </a:lnTo>
                      <a:lnTo>
                        <a:pt x="0" y="0"/>
                      </a:lnTo>
                      <a:lnTo>
                        <a:pt x="0" y="0"/>
                      </a:lnTo>
                      <a:lnTo>
                        <a:pt x="0" y="0"/>
                      </a:lnTo>
                      <a:lnTo>
                        <a:pt x="9"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59" name="Freeform 514"/>
                <p:cNvSpPr>
                  <a:spLocks/>
                </p:cNvSpPr>
                <p:nvPr/>
              </p:nvSpPr>
              <p:spPr bwMode="auto">
                <a:xfrm>
                  <a:off x="5248" y="2459"/>
                  <a:ext cx="9" cy="13"/>
                </a:xfrm>
                <a:custGeom>
                  <a:avLst/>
                  <a:gdLst/>
                  <a:ahLst/>
                  <a:cxnLst>
                    <a:cxn ang="0">
                      <a:pos x="9" y="0"/>
                    </a:cxn>
                    <a:cxn ang="0">
                      <a:pos x="6" y="0"/>
                    </a:cxn>
                    <a:cxn ang="0">
                      <a:pos x="3" y="0"/>
                    </a:cxn>
                    <a:cxn ang="0">
                      <a:pos x="0" y="0"/>
                    </a:cxn>
                    <a:cxn ang="0">
                      <a:pos x="0" y="3"/>
                    </a:cxn>
                    <a:cxn ang="0">
                      <a:pos x="0" y="3"/>
                    </a:cxn>
                    <a:cxn ang="0">
                      <a:pos x="3" y="7"/>
                    </a:cxn>
                    <a:cxn ang="0">
                      <a:pos x="3" y="7"/>
                    </a:cxn>
                    <a:cxn ang="0">
                      <a:pos x="3" y="7"/>
                    </a:cxn>
                    <a:cxn ang="0">
                      <a:pos x="0" y="7"/>
                    </a:cxn>
                    <a:cxn ang="0">
                      <a:pos x="0" y="7"/>
                    </a:cxn>
                    <a:cxn ang="0">
                      <a:pos x="0" y="10"/>
                    </a:cxn>
                    <a:cxn ang="0">
                      <a:pos x="0" y="10"/>
                    </a:cxn>
                    <a:cxn ang="0">
                      <a:pos x="3" y="13"/>
                    </a:cxn>
                    <a:cxn ang="0">
                      <a:pos x="3" y="13"/>
                    </a:cxn>
                    <a:cxn ang="0">
                      <a:pos x="6" y="13"/>
                    </a:cxn>
                    <a:cxn ang="0">
                      <a:pos x="6" y="10"/>
                    </a:cxn>
                    <a:cxn ang="0">
                      <a:pos x="6" y="10"/>
                    </a:cxn>
                    <a:cxn ang="0">
                      <a:pos x="6" y="7"/>
                    </a:cxn>
                    <a:cxn ang="0">
                      <a:pos x="9" y="7"/>
                    </a:cxn>
                    <a:cxn ang="0">
                      <a:pos x="9" y="3"/>
                    </a:cxn>
                    <a:cxn ang="0">
                      <a:pos x="9" y="3"/>
                    </a:cxn>
                    <a:cxn ang="0">
                      <a:pos x="6" y="0"/>
                    </a:cxn>
                    <a:cxn ang="0">
                      <a:pos x="3" y="0"/>
                    </a:cxn>
                    <a:cxn ang="0">
                      <a:pos x="0" y="0"/>
                    </a:cxn>
                    <a:cxn ang="0">
                      <a:pos x="0" y="0"/>
                    </a:cxn>
                    <a:cxn ang="0">
                      <a:pos x="0" y="0"/>
                    </a:cxn>
                  </a:cxnLst>
                  <a:rect l="0" t="0" r="r" b="b"/>
                  <a:pathLst>
                    <a:path w="9" h="13">
                      <a:moveTo>
                        <a:pt x="9" y="0"/>
                      </a:moveTo>
                      <a:lnTo>
                        <a:pt x="6" y="0"/>
                      </a:lnTo>
                      <a:lnTo>
                        <a:pt x="3" y="0"/>
                      </a:lnTo>
                      <a:lnTo>
                        <a:pt x="0" y="0"/>
                      </a:lnTo>
                      <a:lnTo>
                        <a:pt x="0" y="3"/>
                      </a:lnTo>
                      <a:lnTo>
                        <a:pt x="0" y="3"/>
                      </a:lnTo>
                      <a:lnTo>
                        <a:pt x="3" y="7"/>
                      </a:lnTo>
                      <a:lnTo>
                        <a:pt x="3" y="7"/>
                      </a:lnTo>
                      <a:lnTo>
                        <a:pt x="3" y="7"/>
                      </a:lnTo>
                      <a:lnTo>
                        <a:pt x="0" y="7"/>
                      </a:lnTo>
                      <a:lnTo>
                        <a:pt x="0" y="7"/>
                      </a:lnTo>
                      <a:lnTo>
                        <a:pt x="0" y="10"/>
                      </a:lnTo>
                      <a:lnTo>
                        <a:pt x="0" y="10"/>
                      </a:lnTo>
                      <a:lnTo>
                        <a:pt x="3" y="13"/>
                      </a:lnTo>
                      <a:lnTo>
                        <a:pt x="3" y="13"/>
                      </a:lnTo>
                      <a:lnTo>
                        <a:pt x="6" y="13"/>
                      </a:lnTo>
                      <a:lnTo>
                        <a:pt x="6" y="10"/>
                      </a:lnTo>
                      <a:lnTo>
                        <a:pt x="6" y="10"/>
                      </a:lnTo>
                      <a:lnTo>
                        <a:pt x="6" y="7"/>
                      </a:lnTo>
                      <a:lnTo>
                        <a:pt x="9" y="7"/>
                      </a:lnTo>
                      <a:lnTo>
                        <a:pt x="9" y="3"/>
                      </a:lnTo>
                      <a:lnTo>
                        <a:pt x="9" y="3"/>
                      </a:lnTo>
                      <a:lnTo>
                        <a:pt x="6" y="0"/>
                      </a:lnTo>
                      <a:lnTo>
                        <a:pt x="3"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60" name="Freeform 515"/>
                <p:cNvSpPr>
                  <a:spLocks/>
                </p:cNvSpPr>
                <p:nvPr/>
              </p:nvSpPr>
              <p:spPr bwMode="auto">
                <a:xfrm>
                  <a:off x="5266" y="2472"/>
                  <a:ext cx="11" cy="6"/>
                </a:xfrm>
                <a:custGeom>
                  <a:avLst/>
                  <a:gdLst/>
                  <a:ahLst/>
                  <a:cxnLst>
                    <a:cxn ang="0">
                      <a:pos x="3" y="3"/>
                    </a:cxn>
                    <a:cxn ang="0">
                      <a:pos x="3" y="3"/>
                    </a:cxn>
                    <a:cxn ang="0">
                      <a:pos x="3" y="3"/>
                    </a:cxn>
                    <a:cxn ang="0">
                      <a:pos x="3" y="3"/>
                    </a:cxn>
                    <a:cxn ang="0">
                      <a:pos x="0" y="3"/>
                    </a:cxn>
                    <a:cxn ang="0">
                      <a:pos x="0" y="3"/>
                    </a:cxn>
                    <a:cxn ang="0">
                      <a:pos x="0" y="3"/>
                    </a:cxn>
                    <a:cxn ang="0">
                      <a:pos x="3" y="6"/>
                    </a:cxn>
                    <a:cxn ang="0">
                      <a:pos x="3" y="6"/>
                    </a:cxn>
                    <a:cxn ang="0">
                      <a:pos x="3" y="6"/>
                    </a:cxn>
                    <a:cxn ang="0">
                      <a:pos x="0" y="6"/>
                    </a:cxn>
                    <a:cxn ang="0">
                      <a:pos x="0" y="6"/>
                    </a:cxn>
                    <a:cxn ang="0">
                      <a:pos x="0" y="6"/>
                    </a:cxn>
                    <a:cxn ang="0">
                      <a:pos x="3" y="6"/>
                    </a:cxn>
                    <a:cxn ang="0">
                      <a:pos x="6" y="6"/>
                    </a:cxn>
                    <a:cxn ang="0">
                      <a:pos x="9" y="6"/>
                    </a:cxn>
                    <a:cxn ang="0">
                      <a:pos x="11" y="6"/>
                    </a:cxn>
                    <a:cxn ang="0">
                      <a:pos x="11" y="6"/>
                    </a:cxn>
                    <a:cxn ang="0">
                      <a:pos x="11" y="6"/>
                    </a:cxn>
                    <a:cxn ang="0">
                      <a:pos x="11" y="3"/>
                    </a:cxn>
                    <a:cxn ang="0">
                      <a:pos x="11" y="3"/>
                    </a:cxn>
                    <a:cxn ang="0">
                      <a:pos x="11" y="3"/>
                    </a:cxn>
                    <a:cxn ang="0">
                      <a:pos x="11" y="3"/>
                    </a:cxn>
                    <a:cxn ang="0">
                      <a:pos x="9" y="3"/>
                    </a:cxn>
                    <a:cxn ang="0">
                      <a:pos x="9" y="6"/>
                    </a:cxn>
                    <a:cxn ang="0">
                      <a:pos x="9" y="6"/>
                    </a:cxn>
                    <a:cxn ang="0">
                      <a:pos x="11" y="6"/>
                    </a:cxn>
                    <a:cxn ang="0">
                      <a:pos x="11" y="3"/>
                    </a:cxn>
                    <a:cxn ang="0">
                      <a:pos x="11" y="3"/>
                    </a:cxn>
                    <a:cxn ang="0">
                      <a:pos x="9" y="0"/>
                    </a:cxn>
                    <a:cxn ang="0">
                      <a:pos x="6" y="0"/>
                    </a:cxn>
                    <a:cxn ang="0">
                      <a:pos x="3" y="0"/>
                    </a:cxn>
                    <a:cxn ang="0">
                      <a:pos x="3" y="0"/>
                    </a:cxn>
                    <a:cxn ang="0">
                      <a:pos x="3" y="0"/>
                    </a:cxn>
                    <a:cxn ang="0">
                      <a:pos x="3" y="3"/>
                    </a:cxn>
                  </a:cxnLst>
                  <a:rect l="0" t="0" r="r" b="b"/>
                  <a:pathLst>
                    <a:path w="11" h="6">
                      <a:moveTo>
                        <a:pt x="3" y="3"/>
                      </a:moveTo>
                      <a:lnTo>
                        <a:pt x="3" y="3"/>
                      </a:lnTo>
                      <a:lnTo>
                        <a:pt x="3" y="3"/>
                      </a:lnTo>
                      <a:lnTo>
                        <a:pt x="3" y="3"/>
                      </a:lnTo>
                      <a:lnTo>
                        <a:pt x="0" y="3"/>
                      </a:lnTo>
                      <a:lnTo>
                        <a:pt x="0" y="3"/>
                      </a:lnTo>
                      <a:lnTo>
                        <a:pt x="0" y="3"/>
                      </a:lnTo>
                      <a:lnTo>
                        <a:pt x="3" y="6"/>
                      </a:lnTo>
                      <a:lnTo>
                        <a:pt x="3" y="6"/>
                      </a:lnTo>
                      <a:lnTo>
                        <a:pt x="3" y="6"/>
                      </a:lnTo>
                      <a:lnTo>
                        <a:pt x="0" y="6"/>
                      </a:lnTo>
                      <a:lnTo>
                        <a:pt x="0" y="6"/>
                      </a:lnTo>
                      <a:lnTo>
                        <a:pt x="0" y="6"/>
                      </a:lnTo>
                      <a:lnTo>
                        <a:pt x="3" y="6"/>
                      </a:lnTo>
                      <a:lnTo>
                        <a:pt x="6" y="6"/>
                      </a:lnTo>
                      <a:lnTo>
                        <a:pt x="9" y="6"/>
                      </a:lnTo>
                      <a:lnTo>
                        <a:pt x="11" y="6"/>
                      </a:lnTo>
                      <a:lnTo>
                        <a:pt x="11" y="6"/>
                      </a:lnTo>
                      <a:lnTo>
                        <a:pt x="11" y="6"/>
                      </a:lnTo>
                      <a:lnTo>
                        <a:pt x="11" y="3"/>
                      </a:lnTo>
                      <a:lnTo>
                        <a:pt x="11" y="3"/>
                      </a:lnTo>
                      <a:lnTo>
                        <a:pt x="11" y="3"/>
                      </a:lnTo>
                      <a:lnTo>
                        <a:pt x="11" y="3"/>
                      </a:lnTo>
                      <a:lnTo>
                        <a:pt x="9" y="3"/>
                      </a:lnTo>
                      <a:lnTo>
                        <a:pt x="9" y="6"/>
                      </a:lnTo>
                      <a:lnTo>
                        <a:pt x="9" y="6"/>
                      </a:lnTo>
                      <a:lnTo>
                        <a:pt x="11" y="6"/>
                      </a:lnTo>
                      <a:lnTo>
                        <a:pt x="11" y="3"/>
                      </a:lnTo>
                      <a:lnTo>
                        <a:pt x="11" y="3"/>
                      </a:lnTo>
                      <a:lnTo>
                        <a:pt x="9" y="0"/>
                      </a:lnTo>
                      <a:lnTo>
                        <a:pt x="6" y="0"/>
                      </a:lnTo>
                      <a:lnTo>
                        <a:pt x="3" y="0"/>
                      </a:lnTo>
                      <a:lnTo>
                        <a:pt x="3" y="0"/>
                      </a:lnTo>
                      <a:lnTo>
                        <a:pt x="3" y="0"/>
                      </a:lnTo>
                      <a:lnTo>
                        <a:pt x="3" y="3"/>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61" name="Freeform 516"/>
                <p:cNvSpPr>
                  <a:spLocks/>
                </p:cNvSpPr>
                <p:nvPr/>
              </p:nvSpPr>
              <p:spPr bwMode="auto">
                <a:xfrm>
                  <a:off x="5266" y="2472"/>
                  <a:ext cx="11" cy="6"/>
                </a:xfrm>
                <a:custGeom>
                  <a:avLst/>
                  <a:gdLst/>
                  <a:ahLst/>
                  <a:cxnLst>
                    <a:cxn ang="0">
                      <a:pos x="3" y="3"/>
                    </a:cxn>
                    <a:cxn ang="0">
                      <a:pos x="3" y="3"/>
                    </a:cxn>
                    <a:cxn ang="0">
                      <a:pos x="3" y="3"/>
                    </a:cxn>
                    <a:cxn ang="0">
                      <a:pos x="3" y="3"/>
                    </a:cxn>
                    <a:cxn ang="0">
                      <a:pos x="0" y="3"/>
                    </a:cxn>
                    <a:cxn ang="0">
                      <a:pos x="0" y="3"/>
                    </a:cxn>
                    <a:cxn ang="0">
                      <a:pos x="0" y="3"/>
                    </a:cxn>
                    <a:cxn ang="0">
                      <a:pos x="3" y="6"/>
                    </a:cxn>
                    <a:cxn ang="0">
                      <a:pos x="3" y="6"/>
                    </a:cxn>
                    <a:cxn ang="0">
                      <a:pos x="3" y="6"/>
                    </a:cxn>
                    <a:cxn ang="0">
                      <a:pos x="0" y="6"/>
                    </a:cxn>
                    <a:cxn ang="0">
                      <a:pos x="0" y="6"/>
                    </a:cxn>
                    <a:cxn ang="0">
                      <a:pos x="0" y="6"/>
                    </a:cxn>
                    <a:cxn ang="0">
                      <a:pos x="3" y="6"/>
                    </a:cxn>
                    <a:cxn ang="0">
                      <a:pos x="6" y="6"/>
                    </a:cxn>
                    <a:cxn ang="0">
                      <a:pos x="9" y="6"/>
                    </a:cxn>
                    <a:cxn ang="0">
                      <a:pos x="11" y="6"/>
                    </a:cxn>
                    <a:cxn ang="0">
                      <a:pos x="11" y="6"/>
                    </a:cxn>
                    <a:cxn ang="0">
                      <a:pos x="11" y="6"/>
                    </a:cxn>
                    <a:cxn ang="0">
                      <a:pos x="11" y="3"/>
                    </a:cxn>
                    <a:cxn ang="0">
                      <a:pos x="11" y="3"/>
                    </a:cxn>
                    <a:cxn ang="0">
                      <a:pos x="11" y="3"/>
                    </a:cxn>
                    <a:cxn ang="0">
                      <a:pos x="11" y="3"/>
                    </a:cxn>
                    <a:cxn ang="0">
                      <a:pos x="9" y="3"/>
                    </a:cxn>
                    <a:cxn ang="0">
                      <a:pos x="9" y="6"/>
                    </a:cxn>
                    <a:cxn ang="0">
                      <a:pos x="9" y="6"/>
                    </a:cxn>
                    <a:cxn ang="0">
                      <a:pos x="11" y="6"/>
                    </a:cxn>
                    <a:cxn ang="0">
                      <a:pos x="11" y="3"/>
                    </a:cxn>
                    <a:cxn ang="0">
                      <a:pos x="11" y="3"/>
                    </a:cxn>
                    <a:cxn ang="0">
                      <a:pos x="9" y="0"/>
                    </a:cxn>
                    <a:cxn ang="0">
                      <a:pos x="6" y="0"/>
                    </a:cxn>
                    <a:cxn ang="0">
                      <a:pos x="3" y="0"/>
                    </a:cxn>
                    <a:cxn ang="0">
                      <a:pos x="3" y="0"/>
                    </a:cxn>
                    <a:cxn ang="0">
                      <a:pos x="3" y="0"/>
                    </a:cxn>
                    <a:cxn ang="0">
                      <a:pos x="3" y="3"/>
                    </a:cxn>
                  </a:cxnLst>
                  <a:rect l="0" t="0" r="r" b="b"/>
                  <a:pathLst>
                    <a:path w="11" h="6">
                      <a:moveTo>
                        <a:pt x="3" y="3"/>
                      </a:moveTo>
                      <a:lnTo>
                        <a:pt x="3" y="3"/>
                      </a:lnTo>
                      <a:lnTo>
                        <a:pt x="3" y="3"/>
                      </a:lnTo>
                      <a:lnTo>
                        <a:pt x="3" y="3"/>
                      </a:lnTo>
                      <a:lnTo>
                        <a:pt x="0" y="3"/>
                      </a:lnTo>
                      <a:lnTo>
                        <a:pt x="0" y="3"/>
                      </a:lnTo>
                      <a:lnTo>
                        <a:pt x="0" y="3"/>
                      </a:lnTo>
                      <a:lnTo>
                        <a:pt x="3" y="6"/>
                      </a:lnTo>
                      <a:lnTo>
                        <a:pt x="3" y="6"/>
                      </a:lnTo>
                      <a:lnTo>
                        <a:pt x="3" y="6"/>
                      </a:lnTo>
                      <a:lnTo>
                        <a:pt x="0" y="6"/>
                      </a:lnTo>
                      <a:lnTo>
                        <a:pt x="0" y="6"/>
                      </a:lnTo>
                      <a:lnTo>
                        <a:pt x="0" y="6"/>
                      </a:lnTo>
                      <a:lnTo>
                        <a:pt x="3" y="6"/>
                      </a:lnTo>
                      <a:lnTo>
                        <a:pt x="6" y="6"/>
                      </a:lnTo>
                      <a:lnTo>
                        <a:pt x="9" y="6"/>
                      </a:lnTo>
                      <a:lnTo>
                        <a:pt x="11" y="6"/>
                      </a:lnTo>
                      <a:lnTo>
                        <a:pt x="11" y="6"/>
                      </a:lnTo>
                      <a:lnTo>
                        <a:pt x="11" y="6"/>
                      </a:lnTo>
                      <a:lnTo>
                        <a:pt x="11" y="3"/>
                      </a:lnTo>
                      <a:lnTo>
                        <a:pt x="11" y="3"/>
                      </a:lnTo>
                      <a:lnTo>
                        <a:pt x="11" y="3"/>
                      </a:lnTo>
                      <a:lnTo>
                        <a:pt x="11" y="3"/>
                      </a:lnTo>
                      <a:lnTo>
                        <a:pt x="9" y="3"/>
                      </a:lnTo>
                      <a:lnTo>
                        <a:pt x="9" y="6"/>
                      </a:lnTo>
                      <a:lnTo>
                        <a:pt x="9" y="6"/>
                      </a:lnTo>
                      <a:lnTo>
                        <a:pt x="11" y="6"/>
                      </a:lnTo>
                      <a:lnTo>
                        <a:pt x="11" y="3"/>
                      </a:lnTo>
                      <a:lnTo>
                        <a:pt x="11" y="3"/>
                      </a:lnTo>
                      <a:lnTo>
                        <a:pt x="9" y="0"/>
                      </a:lnTo>
                      <a:lnTo>
                        <a:pt x="6" y="0"/>
                      </a:lnTo>
                      <a:lnTo>
                        <a:pt x="3" y="0"/>
                      </a:lnTo>
                      <a:lnTo>
                        <a:pt x="3" y="0"/>
                      </a:lnTo>
                      <a:lnTo>
                        <a:pt x="3" y="0"/>
                      </a:lnTo>
                      <a:lnTo>
                        <a:pt x="3" y="3"/>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62" name="Freeform 517"/>
                <p:cNvSpPr>
                  <a:spLocks/>
                </p:cNvSpPr>
                <p:nvPr/>
              </p:nvSpPr>
              <p:spPr bwMode="auto">
                <a:xfrm>
                  <a:off x="5292" y="2478"/>
                  <a:ext cx="15" cy="7"/>
                </a:xfrm>
                <a:custGeom>
                  <a:avLst/>
                  <a:gdLst/>
                  <a:ahLst/>
                  <a:cxnLst>
                    <a:cxn ang="0">
                      <a:pos x="3" y="0"/>
                    </a:cxn>
                    <a:cxn ang="0">
                      <a:pos x="3" y="0"/>
                    </a:cxn>
                    <a:cxn ang="0">
                      <a:pos x="3" y="0"/>
                    </a:cxn>
                    <a:cxn ang="0">
                      <a:pos x="3" y="0"/>
                    </a:cxn>
                    <a:cxn ang="0">
                      <a:pos x="0" y="0"/>
                    </a:cxn>
                    <a:cxn ang="0">
                      <a:pos x="0" y="3"/>
                    </a:cxn>
                    <a:cxn ang="0">
                      <a:pos x="3" y="3"/>
                    </a:cxn>
                    <a:cxn ang="0">
                      <a:pos x="3" y="3"/>
                    </a:cxn>
                    <a:cxn ang="0">
                      <a:pos x="3" y="3"/>
                    </a:cxn>
                    <a:cxn ang="0">
                      <a:pos x="3" y="3"/>
                    </a:cxn>
                    <a:cxn ang="0">
                      <a:pos x="0" y="3"/>
                    </a:cxn>
                    <a:cxn ang="0">
                      <a:pos x="0" y="7"/>
                    </a:cxn>
                    <a:cxn ang="0">
                      <a:pos x="0" y="7"/>
                    </a:cxn>
                    <a:cxn ang="0">
                      <a:pos x="3" y="7"/>
                    </a:cxn>
                    <a:cxn ang="0">
                      <a:pos x="6" y="7"/>
                    </a:cxn>
                    <a:cxn ang="0">
                      <a:pos x="9" y="7"/>
                    </a:cxn>
                    <a:cxn ang="0">
                      <a:pos x="12" y="7"/>
                    </a:cxn>
                    <a:cxn ang="0">
                      <a:pos x="12" y="7"/>
                    </a:cxn>
                    <a:cxn ang="0">
                      <a:pos x="12" y="3"/>
                    </a:cxn>
                    <a:cxn ang="0">
                      <a:pos x="12" y="3"/>
                    </a:cxn>
                    <a:cxn ang="0">
                      <a:pos x="12" y="3"/>
                    </a:cxn>
                    <a:cxn ang="0">
                      <a:pos x="15" y="3"/>
                    </a:cxn>
                    <a:cxn ang="0">
                      <a:pos x="12" y="3"/>
                    </a:cxn>
                    <a:cxn ang="0">
                      <a:pos x="12" y="3"/>
                    </a:cxn>
                    <a:cxn ang="0">
                      <a:pos x="9" y="3"/>
                    </a:cxn>
                    <a:cxn ang="0">
                      <a:pos x="9" y="7"/>
                    </a:cxn>
                    <a:cxn ang="0">
                      <a:pos x="12" y="3"/>
                    </a:cxn>
                    <a:cxn ang="0">
                      <a:pos x="12" y="3"/>
                    </a:cxn>
                    <a:cxn ang="0">
                      <a:pos x="12" y="0"/>
                    </a:cxn>
                    <a:cxn ang="0">
                      <a:pos x="9" y="0"/>
                    </a:cxn>
                    <a:cxn ang="0">
                      <a:pos x="6" y="0"/>
                    </a:cxn>
                    <a:cxn ang="0">
                      <a:pos x="3" y="0"/>
                    </a:cxn>
                    <a:cxn ang="0">
                      <a:pos x="3" y="0"/>
                    </a:cxn>
                    <a:cxn ang="0">
                      <a:pos x="3" y="0"/>
                    </a:cxn>
                  </a:cxnLst>
                  <a:rect l="0" t="0" r="r" b="b"/>
                  <a:pathLst>
                    <a:path w="15" h="7">
                      <a:moveTo>
                        <a:pt x="3" y="0"/>
                      </a:moveTo>
                      <a:lnTo>
                        <a:pt x="3" y="0"/>
                      </a:lnTo>
                      <a:lnTo>
                        <a:pt x="3" y="0"/>
                      </a:lnTo>
                      <a:lnTo>
                        <a:pt x="3" y="0"/>
                      </a:lnTo>
                      <a:lnTo>
                        <a:pt x="0" y="0"/>
                      </a:lnTo>
                      <a:lnTo>
                        <a:pt x="0" y="3"/>
                      </a:lnTo>
                      <a:lnTo>
                        <a:pt x="3" y="3"/>
                      </a:lnTo>
                      <a:lnTo>
                        <a:pt x="3" y="3"/>
                      </a:lnTo>
                      <a:lnTo>
                        <a:pt x="3" y="3"/>
                      </a:lnTo>
                      <a:lnTo>
                        <a:pt x="3" y="3"/>
                      </a:lnTo>
                      <a:lnTo>
                        <a:pt x="0" y="3"/>
                      </a:lnTo>
                      <a:lnTo>
                        <a:pt x="0" y="7"/>
                      </a:lnTo>
                      <a:lnTo>
                        <a:pt x="0" y="7"/>
                      </a:lnTo>
                      <a:lnTo>
                        <a:pt x="3" y="7"/>
                      </a:lnTo>
                      <a:lnTo>
                        <a:pt x="6" y="7"/>
                      </a:lnTo>
                      <a:lnTo>
                        <a:pt x="9" y="7"/>
                      </a:lnTo>
                      <a:lnTo>
                        <a:pt x="12" y="7"/>
                      </a:lnTo>
                      <a:lnTo>
                        <a:pt x="12" y="7"/>
                      </a:lnTo>
                      <a:lnTo>
                        <a:pt x="12" y="3"/>
                      </a:lnTo>
                      <a:lnTo>
                        <a:pt x="12" y="3"/>
                      </a:lnTo>
                      <a:lnTo>
                        <a:pt x="12" y="3"/>
                      </a:lnTo>
                      <a:lnTo>
                        <a:pt x="15" y="3"/>
                      </a:lnTo>
                      <a:lnTo>
                        <a:pt x="12" y="3"/>
                      </a:lnTo>
                      <a:lnTo>
                        <a:pt x="12" y="3"/>
                      </a:lnTo>
                      <a:lnTo>
                        <a:pt x="9" y="3"/>
                      </a:lnTo>
                      <a:lnTo>
                        <a:pt x="9" y="7"/>
                      </a:lnTo>
                      <a:lnTo>
                        <a:pt x="12" y="3"/>
                      </a:lnTo>
                      <a:lnTo>
                        <a:pt x="12" y="3"/>
                      </a:lnTo>
                      <a:lnTo>
                        <a:pt x="12" y="0"/>
                      </a:lnTo>
                      <a:lnTo>
                        <a:pt x="9" y="0"/>
                      </a:lnTo>
                      <a:lnTo>
                        <a:pt x="6" y="0"/>
                      </a:lnTo>
                      <a:lnTo>
                        <a:pt x="3" y="0"/>
                      </a:lnTo>
                      <a:lnTo>
                        <a:pt x="3" y="0"/>
                      </a:lnTo>
                      <a:lnTo>
                        <a:pt x="3"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63" name="Freeform 518"/>
                <p:cNvSpPr>
                  <a:spLocks/>
                </p:cNvSpPr>
                <p:nvPr/>
              </p:nvSpPr>
              <p:spPr bwMode="auto">
                <a:xfrm>
                  <a:off x="5292" y="2478"/>
                  <a:ext cx="15" cy="7"/>
                </a:xfrm>
                <a:custGeom>
                  <a:avLst/>
                  <a:gdLst/>
                  <a:ahLst/>
                  <a:cxnLst>
                    <a:cxn ang="0">
                      <a:pos x="3" y="0"/>
                    </a:cxn>
                    <a:cxn ang="0">
                      <a:pos x="3" y="0"/>
                    </a:cxn>
                    <a:cxn ang="0">
                      <a:pos x="3" y="0"/>
                    </a:cxn>
                    <a:cxn ang="0">
                      <a:pos x="3" y="0"/>
                    </a:cxn>
                    <a:cxn ang="0">
                      <a:pos x="0" y="0"/>
                    </a:cxn>
                    <a:cxn ang="0">
                      <a:pos x="0" y="3"/>
                    </a:cxn>
                    <a:cxn ang="0">
                      <a:pos x="3" y="3"/>
                    </a:cxn>
                    <a:cxn ang="0">
                      <a:pos x="3" y="3"/>
                    </a:cxn>
                    <a:cxn ang="0">
                      <a:pos x="3" y="3"/>
                    </a:cxn>
                    <a:cxn ang="0">
                      <a:pos x="3" y="3"/>
                    </a:cxn>
                    <a:cxn ang="0">
                      <a:pos x="0" y="3"/>
                    </a:cxn>
                    <a:cxn ang="0">
                      <a:pos x="0" y="7"/>
                    </a:cxn>
                    <a:cxn ang="0">
                      <a:pos x="0" y="7"/>
                    </a:cxn>
                    <a:cxn ang="0">
                      <a:pos x="3" y="7"/>
                    </a:cxn>
                    <a:cxn ang="0">
                      <a:pos x="6" y="7"/>
                    </a:cxn>
                    <a:cxn ang="0">
                      <a:pos x="9" y="7"/>
                    </a:cxn>
                    <a:cxn ang="0">
                      <a:pos x="12" y="7"/>
                    </a:cxn>
                    <a:cxn ang="0">
                      <a:pos x="12" y="7"/>
                    </a:cxn>
                    <a:cxn ang="0">
                      <a:pos x="12" y="3"/>
                    </a:cxn>
                    <a:cxn ang="0">
                      <a:pos x="12" y="3"/>
                    </a:cxn>
                    <a:cxn ang="0">
                      <a:pos x="12" y="3"/>
                    </a:cxn>
                    <a:cxn ang="0">
                      <a:pos x="15" y="3"/>
                    </a:cxn>
                    <a:cxn ang="0">
                      <a:pos x="12" y="3"/>
                    </a:cxn>
                    <a:cxn ang="0">
                      <a:pos x="12" y="3"/>
                    </a:cxn>
                    <a:cxn ang="0">
                      <a:pos x="9" y="3"/>
                    </a:cxn>
                    <a:cxn ang="0">
                      <a:pos x="9" y="7"/>
                    </a:cxn>
                    <a:cxn ang="0">
                      <a:pos x="12" y="3"/>
                    </a:cxn>
                    <a:cxn ang="0">
                      <a:pos x="12" y="3"/>
                    </a:cxn>
                    <a:cxn ang="0">
                      <a:pos x="12" y="0"/>
                    </a:cxn>
                    <a:cxn ang="0">
                      <a:pos x="9" y="0"/>
                    </a:cxn>
                    <a:cxn ang="0">
                      <a:pos x="6" y="0"/>
                    </a:cxn>
                    <a:cxn ang="0">
                      <a:pos x="3" y="0"/>
                    </a:cxn>
                    <a:cxn ang="0">
                      <a:pos x="3" y="0"/>
                    </a:cxn>
                    <a:cxn ang="0">
                      <a:pos x="3" y="0"/>
                    </a:cxn>
                  </a:cxnLst>
                  <a:rect l="0" t="0" r="r" b="b"/>
                  <a:pathLst>
                    <a:path w="15" h="7">
                      <a:moveTo>
                        <a:pt x="3" y="0"/>
                      </a:moveTo>
                      <a:lnTo>
                        <a:pt x="3" y="0"/>
                      </a:lnTo>
                      <a:lnTo>
                        <a:pt x="3" y="0"/>
                      </a:lnTo>
                      <a:lnTo>
                        <a:pt x="3" y="0"/>
                      </a:lnTo>
                      <a:lnTo>
                        <a:pt x="0" y="0"/>
                      </a:lnTo>
                      <a:lnTo>
                        <a:pt x="0" y="3"/>
                      </a:lnTo>
                      <a:lnTo>
                        <a:pt x="3" y="3"/>
                      </a:lnTo>
                      <a:lnTo>
                        <a:pt x="3" y="3"/>
                      </a:lnTo>
                      <a:lnTo>
                        <a:pt x="3" y="3"/>
                      </a:lnTo>
                      <a:lnTo>
                        <a:pt x="3" y="3"/>
                      </a:lnTo>
                      <a:lnTo>
                        <a:pt x="0" y="3"/>
                      </a:lnTo>
                      <a:lnTo>
                        <a:pt x="0" y="7"/>
                      </a:lnTo>
                      <a:lnTo>
                        <a:pt x="0" y="7"/>
                      </a:lnTo>
                      <a:lnTo>
                        <a:pt x="3" y="7"/>
                      </a:lnTo>
                      <a:lnTo>
                        <a:pt x="6" y="7"/>
                      </a:lnTo>
                      <a:lnTo>
                        <a:pt x="9" y="7"/>
                      </a:lnTo>
                      <a:lnTo>
                        <a:pt x="12" y="7"/>
                      </a:lnTo>
                      <a:lnTo>
                        <a:pt x="12" y="7"/>
                      </a:lnTo>
                      <a:lnTo>
                        <a:pt x="12" y="3"/>
                      </a:lnTo>
                      <a:lnTo>
                        <a:pt x="12" y="3"/>
                      </a:lnTo>
                      <a:lnTo>
                        <a:pt x="12" y="3"/>
                      </a:lnTo>
                      <a:lnTo>
                        <a:pt x="15" y="3"/>
                      </a:lnTo>
                      <a:lnTo>
                        <a:pt x="12" y="3"/>
                      </a:lnTo>
                      <a:lnTo>
                        <a:pt x="12" y="3"/>
                      </a:lnTo>
                      <a:lnTo>
                        <a:pt x="9" y="3"/>
                      </a:lnTo>
                      <a:lnTo>
                        <a:pt x="9" y="7"/>
                      </a:lnTo>
                      <a:lnTo>
                        <a:pt x="12" y="3"/>
                      </a:lnTo>
                      <a:lnTo>
                        <a:pt x="12" y="3"/>
                      </a:lnTo>
                      <a:lnTo>
                        <a:pt x="12" y="0"/>
                      </a:lnTo>
                      <a:lnTo>
                        <a:pt x="9" y="0"/>
                      </a:lnTo>
                      <a:lnTo>
                        <a:pt x="6" y="0"/>
                      </a:lnTo>
                      <a:lnTo>
                        <a:pt x="3" y="0"/>
                      </a:lnTo>
                      <a:lnTo>
                        <a:pt x="3" y="0"/>
                      </a:lnTo>
                      <a:lnTo>
                        <a:pt x="3"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64" name="Freeform 519"/>
                <p:cNvSpPr>
                  <a:spLocks/>
                </p:cNvSpPr>
                <p:nvPr/>
              </p:nvSpPr>
              <p:spPr bwMode="auto">
                <a:xfrm>
                  <a:off x="5275" y="2462"/>
                  <a:ext cx="14" cy="7"/>
                </a:xfrm>
                <a:custGeom>
                  <a:avLst/>
                  <a:gdLst/>
                  <a:ahLst/>
                  <a:cxnLst>
                    <a:cxn ang="0">
                      <a:pos x="8" y="0"/>
                    </a:cxn>
                    <a:cxn ang="0">
                      <a:pos x="5" y="0"/>
                    </a:cxn>
                    <a:cxn ang="0">
                      <a:pos x="5" y="0"/>
                    </a:cxn>
                    <a:cxn ang="0">
                      <a:pos x="5" y="0"/>
                    </a:cxn>
                    <a:cxn ang="0">
                      <a:pos x="2" y="4"/>
                    </a:cxn>
                    <a:cxn ang="0">
                      <a:pos x="0" y="7"/>
                    </a:cxn>
                    <a:cxn ang="0">
                      <a:pos x="0" y="7"/>
                    </a:cxn>
                    <a:cxn ang="0">
                      <a:pos x="2" y="7"/>
                    </a:cxn>
                    <a:cxn ang="0">
                      <a:pos x="2" y="7"/>
                    </a:cxn>
                    <a:cxn ang="0">
                      <a:pos x="2" y="7"/>
                    </a:cxn>
                    <a:cxn ang="0">
                      <a:pos x="2" y="4"/>
                    </a:cxn>
                    <a:cxn ang="0">
                      <a:pos x="2" y="4"/>
                    </a:cxn>
                    <a:cxn ang="0">
                      <a:pos x="2" y="4"/>
                    </a:cxn>
                    <a:cxn ang="0">
                      <a:pos x="5" y="4"/>
                    </a:cxn>
                    <a:cxn ang="0">
                      <a:pos x="8" y="7"/>
                    </a:cxn>
                    <a:cxn ang="0">
                      <a:pos x="8" y="7"/>
                    </a:cxn>
                    <a:cxn ang="0">
                      <a:pos x="11" y="7"/>
                    </a:cxn>
                    <a:cxn ang="0">
                      <a:pos x="11" y="7"/>
                    </a:cxn>
                    <a:cxn ang="0">
                      <a:pos x="11" y="7"/>
                    </a:cxn>
                    <a:cxn ang="0">
                      <a:pos x="8" y="7"/>
                    </a:cxn>
                    <a:cxn ang="0">
                      <a:pos x="11" y="4"/>
                    </a:cxn>
                    <a:cxn ang="0">
                      <a:pos x="11" y="4"/>
                    </a:cxn>
                    <a:cxn ang="0">
                      <a:pos x="11" y="4"/>
                    </a:cxn>
                    <a:cxn ang="0">
                      <a:pos x="11" y="4"/>
                    </a:cxn>
                    <a:cxn ang="0">
                      <a:pos x="11" y="4"/>
                    </a:cxn>
                    <a:cxn ang="0">
                      <a:pos x="14" y="4"/>
                    </a:cxn>
                    <a:cxn ang="0">
                      <a:pos x="14" y="4"/>
                    </a:cxn>
                    <a:cxn ang="0">
                      <a:pos x="14" y="0"/>
                    </a:cxn>
                    <a:cxn ang="0">
                      <a:pos x="14" y="0"/>
                    </a:cxn>
                    <a:cxn ang="0">
                      <a:pos x="11" y="0"/>
                    </a:cxn>
                    <a:cxn ang="0">
                      <a:pos x="8" y="0"/>
                    </a:cxn>
                    <a:cxn ang="0">
                      <a:pos x="8" y="0"/>
                    </a:cxn>
                  </a:cxnLst>
                  <a:rect l="0" t="0" r="r" b="b"/>
                  <a:pathLst>
                    <a:path w="14" h="7">
                      <a:moveTo>
                        <a:pt x="8" y="0"/>
                      </a:moveTo>
                      <a:lnTo>
                        <a:pt x="5" y="0"/>
                      </a:lnTo>
                      <a:lnTo>
                        <a:pt x="5" y="0"/>
                      </a:lnTo>
                      <a:lnTo>
                        <a:pt x="5" y="0"/>
                      </a:lnTo>
                      <a:lnTo>
                        <a:pt x="2" y="4"/>
                      </a:lnTo>
                      <a:lnTo>
                        <a:pt x="0" y="7"/>
                      </a:lnTo>
                      <a:lnTo>
                        <a:pt x="0" y="7"/>
                      </a:lnTo>
                      <a:lnTo>
                        <a:pt x="2" y="7"/>
                      </a:lnTo>
                      <a:lnTo>
                        <a:pt x="2" y="7"/>
                      </a:lnTo>
                      <a:lnTo>
                        <a:pt x="2" y="7"/>
                      </a:lnTo>
                      <a:lnTo>
                        <a:pt x="2" y="4"/>
                      </a:lnTo>
                      <a:lnTo>
                        <a:pt x="2" y="4"/>
                      </a:lnTo>
                      <a:lnTo>
                        <a:pt x="2" y="4"/>
                      </a:lnTo>
                      <a:lnTo>
                        <a:pt x="5" y="4"/>
                      </a:lnTo>
                      <a:lnTo>
                        <a:pt x="8" y="7"/>
                      </a:lnTo>
                      <a:lnTo>
                        <a:pt x="8" y="7"/>
                      </a:lnTo>
                      <a:lnTo>
                        <a:pt x="11" y="7"/>
                      </a:lnTo>
                      <a:lnTo>
                        <a:pt x="11" y="7"/>
                      </a:lnTo>
                      <a:lnTo>
                        <a:pt x="11" y="7"/>
                      </a:lnTo>
                      <a:lnTo>
                        <a:pt x="8" y="7"/>
                      </a:lnTo>
                      <a:lnTo>
                        <a:pt x="11" y="4"/>
                      </a:lnTo>
                      <a:lnTo>
                        <a:pt x="11" y="4"/>
                      </a:lnTo>
                      <a:lnTo>
                        <a:pt x="11" y="4"/>
                      </a:lnTo>
                      <a:lnTo>
                        <a:pt x="11" y="4"/>
                      </a:lnTo>
                      <a:lnTo>
                        <a:pt x="11" y="4"/>
                      </a:lnTo>
                      <a:lnTo>
                        <a:pt x="14" y="4"/>
                      </a:lnTo>
                      <a:lnTo>
                        <a:pt x="14" y="4"/>
                      </a:lnTo>
                      <a:lnTo>
                        <a:pt x="14" y="0"/>
                      </a:lnTo>
                      <a:lnTo>
                        <a:pt x="14" y="0"/>
                      </a:lnTo>
                      <a:lnTo>
                        <a:pt x="11" y="0"/>
                      </a:lnTo>
                      <a:lnTo>
                        <a:pt x="8" y="0"/>
                      </a:lnTo>
                      <a:lnTo>
                        <a:pt x="8"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65" name="Freeform 520"/>
                <p:cNvSpPr>
                  <a:spLocks/>
                </p:cNvSpPr>
                <p:nvPr/>
              </p:nvSpPr>
              <p:spPr bwMode="auto">
                <a:xfrm>
                  <a:off x="5275" y="2462"/>
                  <a:ext cx="14" cy="7"/>
                </a:xfrm>
                <a:custGeom>
                  <a:avLst/>
                  <a:gdLst/>
                  <a:ahLst/>
                  <a:cxnLst>
                    <a:cxn ang="0">
                      <a:pos x="8" y="0"/>
                    </a:cxn>
                    <a:cxn ang="0">
                      <a:pos x="5" y="0"/>
                    </a:cxn>
                    <a:cxn ang="0">
                      <a:pos x="5" y="0"/>
                    </a:cxn>
                    <a:cxn ang="0">
                      <a:pos x="5" y="0"/>
                    </a:cxn>
                    <a:cxn ang="0">
                      <a:pos x="2" y="4"/>
                    </a:cxn>
                    <a:cxn ang="0">
                      <a:pos x="0" y="7"/>
                    </a:cxn>
                    <a:cxn ang="0">
                      <a:pos x="0" y="7"/>
                    </a:cxn>
                    <a:cxn ang="0">
                      <a:pos x="2" y="7"/>
                    </a:cxn>
                    <a:cxn ang="0">
                      <a:pos x="2" y="7"/>
                    </a:cxn>
                    <a:cxn ang="0">
                      <a:pos x="2" y="7"/>
                    </a:cxn>
                    <a:cxn ang="0">
                      <a:pos x="2" y="4"/>
                    </a:cxn>
                    <a:cxn ang="0">
                      <a:pos x="2" y="4"/>
                    </a:cxn>
                    <a:cxn ang="0">
                      <a:pos x="2" y="4"/>
                    </a:cxn>
                    <a:cxn ang="0">
                      <a:pos x="5" y="4"/>
                    </a:cxn>
                    <a:cxn ang="0">
                      <a:pos x="8" y="7"/>
                    </a:cxn>
                    <a:cxn ang="0">
                      <a:pos x="8" y="7"/>
                    </a:cxn>
                    <a:cxn ang="0">
                      <a:pos x="11" y="7"/>
                    </a:cxn>
                    <a:cxn ang="0">
                      <a:pos x="11" y="7"/>
                    </a:cxn>
                    <a:cxn ang="0">
                      <a:pos x="11" y="7"/>
                    </a:cxn>
                    <a:cxn ang="0">
                      <a:pos x="8" y="7"/>
                    </a:cxn>
                    <a:cxn ang="0">
                      <a:pos x="11" y="4"/>
                    </a:cxn>
                    <a:cxn ang="0">
                      <a:pos x="11" y="4"/>
                    </a:cxn>
                    <a:cxn ang="0">
                      <a:pos x="11" y="4"/>
                    </a:cxn>
                    <a:cxn ang="0">
                      <a:pos x="11" y="4"/>
                    </a:cxn>
                    <a:cxn ang="0">
                      <a:pos x="11" y="4"/>
                    </a:cxn>
                    <a:cxn ang="0">
                      <a:pos x="14" y="4"/>
                    </a:cxn>
                    <a:cxn ang="0">
                      <a:pos x="14" y="4"/>
                    </a:cxn>
                    <a:cxn ang="0">
                      <a:pos x="14" y="0"/>
                    </a:cxn>
                    <a:cxn ang="0">
                      <a:pos x="14" y="0"/>
                    </a:cxn>
                    <a:cxn ang="0">
                      <a:pos x="11" y="0"/>
                    </a:cxn>
                    <a:cxn ang="0">
                      <a:pos x="8" y="0"/>
                    </a:cxn>
                    <a:cxn ang="0">
                      <a:pos x="8" y="0"/>
                    </a:cxn>
                  </a:cxnLst>
                  <a:rect l="0" t="0" r="r" b="b"/>
                  <a:pathLst>
                    <a:path w="14" h="7">
                      <a:moveTo>
                        <a:pt x="8" y="0"/>
                      </a:moveTo>
                      <a:lnTo>
                        <a:pt x="5" y="0"/>
                      </a:lnTo>
                      <a:lnTo>
                        <a:pt x="5" y="0"/>
                      </a:lnTo>
                      <a:lnTo>
                        <a:pt x="5" y="0"/>
                      </a:lnTo>
                      <a:lnTo>
                        <a:pt x="2" y="4"/>
                      </a:lnTo>
                      <a:lnTo>
                        <a:pt x="0" y="7"/>
                      </a:lnTo>
                      <a:lnTo>
                        <a:pt x="0" y="7"/>
                      </a:lnTo>
                      <a:lnTo>
                        <a:pt x="2" y="7"/>
                      </a:lnTo>
                      <a:lnTo>
                        <a:pt x="2" y="7"/>
                      </a:lnTo>
                      <a:lnTo>
                        <a:pt x="2" y="7"/>
                      </a:lnTo>
                      <a:lnTo>
                        <a:pt x="2" y="4"/>
                      </a:lnTo>
                      <a:lnTo>
                        <a:pt x="2" y="4"/>
                      </a:lnTo>
                      <a:lnTo>
                        <a:pt x="2" y="4"/>
                      </a:lnTo>
                      <a:lnTo>
                        <a:pt x="5" y="4"/>
                      </a:lnTo>
                      <a:lnTo>
                        <a:pt x="8" y="7"/>
                      </a:lnTo>
                      <a:lnTo>
                        <a:pt x="8" y="7"/>
                      </a:lnTo>
                      <a:lnTo>
                        <a:pt x="11" y="7"/>
                      </a:lnTo>
                      <a:lnTo>
                        <a:pt x="11" y="7"/>
                      </a:lnTo>
                      <a:lnTo>
                        <a:pt x="11" y="7"/>
                      </a:lnTo>
                      <a:lnTo>
                        <a:pt x="8" y="7"/>
                      </a:lnTo>
                      <a:lnTo>
                        <a:pt x="11" y="4"/>
                      </a:lnTo>
                      <a:lnTo>
                        <a:pt x="11" y="4"/>
                      </a:lnTo>
                      <a:lnTo>
                        <a:pt x="11" y="4"/>
                      </a:lnTo>
                      <a:lnTo>
                        <a:pt x="11" y="4"/>
                      </a:lnTo>
                      <a:lnTo>
                        <a:pt x="11" y="4"/>
                      </a:lnTo>
                      <a:lnTo>
                        <a:pt x="14" y="4"/>
                      </a:lnTo>
                      <a:lnTo>
                        <a:pt x="14" y="4"/>
                      </a:lnTo>
                      <a:lnTo>
                        <a:pt x="14" y="0"/>
                      </a:lnTo>
                      <a:lnTo>
                        <a:pt x="14" y="0"/>
                      </a:lnTo>
                      <a:lnTo>
                        <a:pt x="11" y="0"/>
                      </a:lnTo>
                      <a:lnTo>
                        <a:pt x="8" y="0"/>
                      </a:lnTo>
                      <a:lnTo>
                        <a:pt x="8"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66" name="Freeform 521"/>
                <p:cNvSpPr>
                  <a:spLocks/>
                </p:cNvSpPr>
                <p:nvPr/>
              </p:nvSpPr>
              <p:spPr bwMode="auto">
                <a:xfrm>
                  <a:off x="5248" y="2475"/>
                  <a:ext cx="18" cy="6"/>
                </a:xfrm>
                <a:custGeom>
                  <a:avLst/>
                  <a:gdLst/>
                  <a:ahLst/>
                  <a:cxnLst>
                    <a:cxn ang="0">
                      <a:pos x="9" y="0"/>
                    </a:cxn>
                    <a:cxn ang="0">
                      <a:pos x="9" y="0"/>
                    </a:cxn>
                    <a:cxn ang="0">
                      <a:pos x="9" y="0"/>
                    </a:cxn>
                    <a:cxn ang="0">
                      <a:pos x="6" y="0"/>
                    </a:cxn>
                    <a:cxn ang="0">
                      <a:pos x="3" y="3"/>
                    </a:cxn>
                    <a:cxn ang="0">
                      <a:pos x="0" y="6"/>
                    </a:cxn>
                    <a:cxn ang="0">
                      <a:pos x="3" y="6"/>
                    </a:cxn>
                    <a:cxn ang="0">
                      <a:pos x="3" y="6"/>
                    </a:cxn>
                    <a:cxn ang="0">
                      <a:pos x="3" y="6"/>
                    </a:cxn>
                    <a:cxn ang="0">
                      <a:pos x="3" y="6"/>
                    </a:cxn>
                    <a:cxn ang="0">
                      <a:pos x="3" y="3"/>
                    </a:cxn>
                    <a:cxn ang="0">
                      <a:pos x="3" y="3"/>
                    </a:cxn>
                    <a:cxn ang="0">
                      <a:pos x="6" y="3"/>
                    </a:cxn>
                    <a:cxn ang="0">
                      <a:pos x="9" y="6"/>
                    </a:cxn>
                    <a:cxn ang="0">
                      <a:pos x="9" y="6"/>
                    </a:cxn>
                    <a:cxn ang="0">
                      <a:pos x="12" y="6"/>
                    </a:cxn>
                    <a:cxn ang="0">
                      <a:pos x="12" y="6"/>
                    </a:cxn>
                    <a:cxn ang="0">
                      <a:pos x="12" y="6"/>
                    </a:cxn>
                    <a:cxn ang="0">
                      <a:pos x="12" y="6"/>
                    </a:cxn>
                    <a:cxn ang="0">
                      <a:pos x="12" y="6"/>
                    </a:cxn>
                    <a:cxn ang="0">
                      <a:pos x="12" y="3"/>
                    </a:cxn>
                    <a:cxn ang="0">
                      <a:pos x="12" y="3"/>
                    </a:cxn>
                    <a:cxn ang="0">
                      <a:pos x="12" y="3"/>
                    </a:cxn>
                    <a:cxn ang="0">
                      <a:pos x="12" y="3"/>
                    </a:cxn>
                    <a:cxn ang="0">
                      <a:pos x="12" y="3"/>
                    </a:cxn>
                    <a:cxn ang="0">
                      <a:pos x="15" y="3"/>
                    </a:cxn>
                    <a:cxn ang="0">
                      <a:pos x="18" y="3"/>
                    </a:cxn>
                    <a:cxn ang="0">
                      <a:pos x="18" y="0"/>
                    </a:cxn>
                    <a:cxn ang="0">
                      <a:pos x="15" y="0"/>
                    </a:cxn>
                    <a:cxn ang="0">
                      <a:pos x="12" y="0"/>
                    </a:cxn>
                    <a:cxn ang="0">
                      <a:pos x="12" y="0"/>
                    </a:cxn>
                    <a:cxn ang="0">
                      <a:pos x="9" y="0"/>
                    </a:cxn>
                  </a:cxnLst>
                  <a:rect l="0" t="0" r="r" b="b"/>
                  <a:pathLst>
                    <a:path w="18" h="6">
                      <a:moveTo>
                        <a:pt x="9" y="0"/>
                      </a:moveTo>
                      <a:lnTo>
                        <a:pt x="9" y="0"/>
                      </a:lnTo>
                      <a:lnTo>
                        <a:pt x="9" y="0"/>
                      </a:lnTo>
                      <a:lnTo>
                        <a:pt x="6" y="0"/>
                      </a:lnTo>
                      <a:lnTo>
                        <a:pt x="3" y="3"/>
                      </a:lnTo>
                      <a:lnTo>
                        <a:pt x="0" y="6"/>
                      </a:lnTo>
                      <a:lnTo>
                        <a:pt x="3" y="6"/>
                      </a:lnTo>
                      <a:lnTo>
                        <a:pt x="3" y="6"/>
                      </a:lnTo>
                      <a:lnTo>
                        <a:pt x="3" y="6"/>
                      </a:lnTo>
                      <a:lnTo>
                        <a:pt x="3" y="6"/>
                      </a:lnTo>
                      <a:lnTo>
                        <a:pt x="3" y="3"/>
                      </a:lnTo>
                      <a:lnTo>
                        <a:pt x="3" y="3"/>
                      </a:lnTo>
                      <a:lnTo>
                        <a:pt x="6" y="3"/>
                      </a:lnTo>
                      <a:lnTo>
                        <a:pt x="9" y="6"/>
                      </a:lnTo>
                      <a:lnTo>
                        <a:pt x="9" y="6"/>
                      </a:lnTo>
                      <a:lnTo>
                        <a:pt x="12" y="6"/>
                      </a:lnTo>
                      <a:lnTo>
                        <a:pt x="12" y="6"/>
                      </a:lnTo>
                      <a:lnTo>
                        <a:pt x="12" y="6"/>
                      </a:lnTo>
                      <a:lnTo>
                        <a:pt x="12" y="6"/>
                      </a:lnTo>
                      <a:lnTo>
                        <a:pt x="12" y="6"/>
                      </a:lnTo>
                      <a:lnTo>
                        <a:pt x="12" y="3"/>
                      </a:lnTo>
                      <a:lnTo>
                        <a:pt x="12" y="3"/>
                      </a:lnTo>
                      <a:lnTo>
                        <a:pt x="12" y="3"/>
                      </a:lnTo>
                      <a:lnTo>
                        <a:pt x="12" y="3"/>
                      </a:lnTo>
                      <a:lnTo>
                        <a:pt x="12" y="3"/>
                      </a:lnTo>
                      <a:lnTo>
                        <a:pt x="15" y="3"/>
                      </a:lnTo>
                      <a:lnTo>
                        <a:pt x="18" y="3"/>
                      </a:lnTo>
                      <a:lnTo>
                        <a:pt x="18" y="0"/>
                      </a:lnTo>
                      <a:lnTo>
                        <a:pt x="15" y="0"/>
                      </a:lnTo>
                      <a:lnTo>
                        <a:pt x="12" y="0"/>
                      </a:lnTo>
                      <a:lnTo>
                        <a:pt x="12" y="0"/>
                      </a:lnTo>
                      <a:lnTo>
                        <a:pt x="9"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67" name="Freeform 522"/>
                <p:cNvSpPr>
                  <a:spLocks/>
                </p:cNvSpPr>
                <p:nvPr/>
              </p:nvSpPr>
              <p:spPr bwMode="auto">
                <a:xfrm>
                  <a:off x="5248" y="2475"/>
                  <a:ext cx="18" cy="6"/>
                </a:xfrm>
                <a:custGeom>
                  <a:avLst/>
                  <a:gdLst/>
                  <a:ahLst/>
                  <a:cxnLst>
                    <a:cxn ang="0">
                      <a:pos x="9" y="0"/>
                    </a:cxn>
                    <a:cxn ang="0">
                      <a:pos x="9" y="0"/>
                    </a:cxn>
                    <a:cxn ang="0">
                      <a:pos x="9" y="0"/>
                    </a:cxn>
                    <a:cxn ang="0">
                      <a:pos x="6" y="0"/>
                    </a:cxn>
                    <a:cxn ang="0">
                      <a:pos x="3" y="3"/>
                    </a:cxn>
                    <a:cxn ang="0">
                      <a:pos x="0" y="6"/>
                    </a:cxn>
                    <a:cxn ang="0">
                      <a:pos x="3" y="6"/>
                    </a:cxn>
                    <a:cxn ang="0">
                      <a:pos x="3" y="6"/>
                    </a:cxn>
                    <a:cxn ang="0">
                      <a:pos x="3" y="6"/>
                    </a:cxn>
                    <a:cxn ang="0">
                      <a:pos x="3" y="6"/>
                    </a:cxn>
                    <a:cxn ang="0">
                      <a:pos x="3" y="3"/>
                    </a:cxn>
                    <a:cxn ang="0">
                      <a:pos x="3" y="3"/>
                    </a:cxn>
                    <a:cxn ang="0">
                      <a:pos x="6" y="3"/>
                    </a:cxn>
                    <a:cxn ang="0">
                      <a:pos x="9" y="6"/>
                    </a:cxn>
                    <a:cxn ang="0">
                      <a:pos x="9" y="6"/>
                    </a:cxn>
                    <a:cxn ang="0">
                      <a:pos x="12" y="6"/>
                    </a:cxn>
                    <a:cxn ang="0">
                      <a:pos x="12" y="6"/>
                    </a:cxn>
                    <a:cxn ang="0">
                      <a:pos x="12" y="6"/>
                    </a:cxn>
                    <a:cxn ang="0">
                      <a:pos x="12" y="6"/>
                    </a:cxn>
                    <a:cxn ang="0">
                      <a:pos x="12" y="6"/>
                    </a:cxn>
                    <a:cxn ang="0">
                      <a:pos x="12" y="3"/>
                    </a:cxn>
                    <a:cxn ang="0">
                      <a:pos x="12" y="3"/>
                    </a:cxn>
                    <a:cxn ang="0">
                      <a:pos x="12" y="3"/>
                    </a:cxn>
                    <a:cxn ang="0">
                      <a:pos x="12" y="3"/>
                    </a:cxn>
                    <a:cxn ang="0">
                      <a:pos x="12" y="3"/>
                    </a:cxn>
                    <a:cxn ang="0">
                      <a:pos x="15" y="3"/>
                    </a:cxn>
                    <a:cxn ang="0">
                      <a:pos x="18" y="3"/>
                    </a:cxn>
                    <a:cxn ang="0">
                      <a:pos x="18" y="0"/>
                    </a:cxn>
                    <a:cxn ang="0">
                      <a:pos x="15" y="0"/>
                    </a:cxn>
                    <a:cxn ang="0">
                      <a:pos x="12" y="0"/>
                    </a:cxn>
                    <a:cxn ang="0">
                      <a:pos x="12" y="0"/>
                    </a:cxn>
                    <a:cxn ang="0">
                      <a:pos x="9" y="0"/>
                    </a:cxn>
                  </a:cxnLst>
                  <a:rect l="0" t="0" r="r" b="b"/>
                  <a:pathLst>
                    <a:path w="18" h="6">
                      <a:moveTo>
                        <a:pt x="9" y="0"/>
                      </a:moveTo>
                      <a:lnTo>
                        <a:pt x="9" y="0"/>
                      </a:lnTo>
                      <a:lnTo>
                        <a:pt x="9" y="0"/>
                      </a:lnTo>
                      <a:lnTo>
                        <a:pt x="6" y="0"/>
                      </a:lnTo>
                      <a:lnTo>
                        <a:pt x="3" y="3"/>
                      </a:lnTo>
                      <a:lnTo>
                        <a:pt x="0" y="6"/>
                      </a:lnTo>
                      <a:lnTo>
                        <a:pt x="3" y="6"/>
                      </a:lnTo>
                      <a:lnTo>
                        <a:pt x="3" y="6"/>
                      </a:lnTo>
                      <a:lnTo>
                        <a:pt x="3" y="6"/>
                      </a:lnTo>
                      <a:lnTo>
                        <a:pt x="3" y="6"/>
                      </a:lnTo>
                      <a:lnTo>
                        <a:pt x="3" y="3"/>
                      </a:lnTo>
                      <a:lnTo>
                        <a:pt x="3" y="3"/>
                      </a:lnTo>
                      <a:lnTo>
                        <a:pt x="6" y="3"/>
                      </a:lnTo>
                      <a:lnTo>
                        <a:pt x="9" y="6"/>
                      </a:lnTo>
                      <a:lnTo>
                        <a:pt x="9" y="6"/>
                      </a:lnTo>
                      <a:lnTo>
                        <a:pt x="12" y="6"/>
                      </a:lnTo>
                      <a:lnTo>
                        <a:pt x="12" y="6"/>
                      </a:lnTo>
                      <a:lnTo>
                        <a:pt x="12" y="6"/>
                      </a:lnTo>
                      <a:lnTo>
                        <a:pt x="12" y="6"/>
                      </a:lnTo>
                      <a:lnTo>
                        <a:pt x="12" y="6"/>
                      </a:lnTo>
                      <a:lnTo>
                        <a:pt x="12" y="3"/>
                      </a:lnTo>
                      <a:lnTo>
                        <a:pt x="12" y="3"/>
                      </a:lnTo>
                      <a:lnTo>
                        <a:pt x="12" y="3"/>
                      </a:lnTo>
                      <a:lnTo>
                        <a:pt x="12" y="3"/>
                      </a:lnTo>
                      <a:lnTo>
                        <a:pt x="12" y="3"/>
                      </a:lnTo>
                      <a:lnTo>
                        <a:pt x="15" y="3"/>
                      </a:lnTo>
                      <a:lnTo>
                        <a:pt x="18" y="3"/>
                      </a:lnTo>
                      <a:lnTo>
                        <a:pt x="18" y="0"/>
                      </a:lnTo>
                      <a:lnTo>
                        <a:pt x="15" y="0"/>
                      </a:lnTo>
                      <a:lnTo>
                        <a:pt x="12" y="0"/>
                      </a:lnTo>
                      <a:lnTo>
                        <a:pt x="12" y="0"/>
                      </a:lnTo>
                      <a:lnTo>
                        <a:pt x="9"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68" name="Freeform 523"/>
                <p:cNvSpPr>
                  <a:spLocks/>
                </p:cNvSpPr>
                <p:nvPr/>
              </p:nvSpPr>
              <p:spPr bwMode="auto">
                <a:xfrm>
                  <a:off x="5275" y="2485"/>
                  <a:ext cx="17" cy="9"/>
                </a:xfrm>
                <a:custGeom>
                  <a:avLst/>
                  <a:gdLst/>
                  <a:ahLst/>
                  <a:cxnLst>
                    <a:cxn ang="0">
                      <a:pos x="8" y="0"/>
                    </a:cxn>
                    <a:cxn ang="0">
                      <a:pos x="8" y="0"/>
                    </a:cxn>
                    <a:cxn ang="0">
                      <a:pos x="8" y="0"/>
                    </a:cxn>
                    <a:cxn ang="0">
                      <a:pos x="5" y="0"/>
                    </a:cxn>
                    <a:cxn ang="0">
                      <a:pos x="2" y="3"/>
                    </a:cxn>
                    <a:cxn ang="0">
                      <a:pos x="0" y="6"/>
                    </a:cxn>
                    <a:cxn ang="0">
                      <a:pos x="2" y="6"/>
                    </a:cxn>
                    <a:cxn ang="0">
                      <a:pos x="2" y="9"/>
                    </a:cxn>
                    <a:cxn ang="0">
                      <a:pos x="2" y="6"/>
                    </a:cxn>
                    <a:cxn ang="0">
                      <a:pos x="2" y="6"/>
                    </a:cxn>
                    <a:cxn ang="0">
                      <a:pos x="2" y="3"/>
                    </a:cxn>
                    <a:cxn ang="0">
                      <a:pos x="2" y="3"/>
                    </a:cxn>
                    <a:cxn ang="0">
                      <a:pos x="5" y="3"/>
                    </a:cxn>
                    <a:cxn ang="0">
                      <a:pos x="5" y="6"/>
                    </a:cxn>
                    <a:cxn ang="0">
                      <a:pos x="8" y="6"/>
                    </a:cxn>
                    <a:cxn ang="0">
                      <a:pos x="11" y="6"/>
                    </a:cxn>
                    <a:cxn ang="0">
                      <a:pos x="11" y="6"/>
                    </a:cxn>
                    <a:cxn ang="0">
                      <a:pos x="11" y="6"/>
                    </a:cxn>
                    <a:cxn ang="0">
                      <a:pos x="11" y="6"/>
                    </a:cxn>
                    <a:cxn ang="0">
                      <a:pos x="8" y="6"/>
                    </a:cxn>
                    <a:cxn ang="0">
                      <a:pos x="11" y="6"/>
                    </a:cxn>
                    <a:cxn ang="0">
                      <a:pos x="11" y="3"/>
                    </a:cxn>
                    <a:cxn ang="0">
                      <a:pos x="11" y="3"/>
                    </a:cxn>
                    <a:cxn ang="0">
                      <a:pos x="11" y="3"/>
                    </a:cxn>
                    <a:cxn ang="0">
                      <a:pos x="11" y="3"/>
                    </a:cxn>
                    <a:cxn ang="0">
                      <a:pos x="14" y="3"/>
                    </a:cxn>
                    <a:cxn ang="0">
                      <a:pos x="14" y="3"/>
                    </a:cxn>
                    <a:cxn ang="0">
                      <a:pos x="17" y="3"/>
                    </a:cxn>
                    <a:cxn ang="0">
                      <a:pos x="14" y="0"/>
                    </a:cxn>
                    <a:cxn ang="0">
                      <a:pos x="11" y="0"/>
                    </a:cxn>
                    <a:cxn ang="0">
                      <a:pos x="11" y="0"/>
                    </a:cxn>
                    <a:cxn ang="0">
                      <a:pos x="8" y="0"/>
                    </a:cxn>
                  </a:cxnLst>
                  <a:rect l="0" t="0" r="r" b="b"/>
                  <a:pathLst>
                    <a:path w="17" h="9">
                      <a:moveTo>
                        <a:pt x="8" y="0"/>
                      </a:moveTo>
                      <a:lnTo>
                        <a:pt x="8" y="0"/>
                      </a:lnTo>
                      <a:lnTo>
                        <a:pt x="8" y="0"/>
                      </a:lnTo>
                      <a:lnTo>
                        <a:pt x="5" y="0"/>
                      </a:lnTo>
                      <a:lnTo>
                        <a:pt x="2" y="3"/>
                      </a:lnTo>
                      <a:lnTo>
                        <a:pt x="0" y="6"/>
                      </a:lnTo>
                      <a:lnTo>
                        <a:pt x="2" y="6"/>
                      </a:lnTo>
                      <a:lnTo>
                        <a:pt x="2" y="9"/>
                      </a:lnTo>
                      <a:lnTo>
                        <a:pt x="2" y="6"/>
                      </a:lnTo>
                      <a:lnTo>
                        <a:pt x="2" y="6"/>
                      </a:lnTo>
                      <a:lnTo>
                        <a:pt x="2" y="3"/>
                      </a:lnTo>
                      <a:lnTo>
                        <a:pt x="2" y="3"/>
                      </a:lnTo>
                      <a:lnTo>
                        <a:pt x="5" y="3"/>
                      </a:lnTo>
                      <a:lnTo>
                        <a:pt x="5" y="6"/>
                      </a:lnTo>
                      <a:lnTo>
                        <a:pt x="8" y="6"/>
                      </a:lnTo>
                      <a:lnTo>
                        <a:pt x="11" y="6"/>
                      </a:lnTo>
                      <a:lnTo>
                        <a:pt x="11" y="6"/>
                      </a:lnTo>
                      <a:lnTo>
                        <a:pt x="11" y="6"/>
                      </a:lnTo>
                      <a:lnTo>
                        <a:pt x="11" y="6"/>
                      </a:lnTo>
                      <a:lnTo>
                        <a:pt x="8" y="6"/>
                      </a:lnTo>
                      <a:lnTo>
                        <a:pt x="11" y="6"/>
                      </a:lnTo>
                      <a:lnTo>
                        <a:pt x="11" y="3"/>
                      </a:lnTo>
                      <a:lnTo>
                        <a:pt x="11" y="3"/>
                      </a:lnTo>
                      <a:lnTo>
                        <a:pt x="11" y="3"/>
                      </a:lnTo>
                      <a:lnTo>
                        <a:pt x="11" y="3"/>
                      </a:lnTo>
                      <a:lnTo>
                        <a:pt x="14" y="3"/>
                      </a:lnTo>
                      <a:lnTo>
                        <a:pt x="14" y="3"/>
                      </a:lnTo>
                      <a:lnTo>
                        <a:pt x="17" y="3"/>
                      </a:lnTo>
                      <a:lnTo>
                        <a:pt x="14" y="0"/>
                      </a:lnTo>
                      <a:lnTo>
                        <a:pt x="11" y="0"/>
                      </a:lnTo>
                      <a:lnTo>
                        <a:pt x="11" y="0"/>
                      </a:lnTo>
                      <a:lnTo>
                        <a:pt x="8"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69" name="Freeform 524"/>
                <p:cNvSpPr>
                  <a:spLocks/>
                </p:cNvSpPr>
                <p:nvPr/>
              </p:nvSpPr>
              <p:spPr bwMode="auto">
                <a:xfrm>
                  <a:off x="5275" y="2485"/>
                  <a:ext cx="17" cy="9"/>
                </a:xfrm>
                <a:custGeom>
                  <a:avLst/>
                  <a:gdLst/>
                  <a:ahLst/>
                  <a:cxnLst>
                    <a:cxn ang="0">
                      <a:pos x="8" y="0"/>
                    </a:cxn>
                    <a:cxn ang="0">
                      <a:pos x="8" y="0"/>
                    </a:cxn>
                    <a:cxn ang="0">
                      <a:pos x="8" y="0"/>
                    </a:cxn>
                    <a:cxn ang="0">
                      <a:pos x="5" y="0"/>
                    </a:cxn>
                    <a:cxn ang="0">
                      <a:pos x="2" y="3"/>
                    </a:cxn>
                    <a:cxn ang="0">
                      <a:pos x="0" y="6"/>
                    </a:cxn>
                    <a:cxn ang="0">
                      <a:pos x="2" y="6"/>
                    </a:cxn>
                    <a:cxn ang="0">
                      <a:pos x="2" y="9"/>
                    </a:cxn>
                    <a:cxn ang="0">
                      <a:pos x="2" y="6"/>
                    </a:cxn>
                    <a:cxn ang="0">
                      <a:pos x="2" y="6"/>
                    </a:cxn>
                    <a:cxn ang="0">
                      <a:pos x="2" y="3"/>
                    </a:cxn>
                    <a:cxn ang="0">
                      <a:pos x="2" y="3"/>
                    </a:cxn>
                    <a:cxn ang="0">
                      <a:pos x="5" y="3"/>
                    </a:cxn>
                    <a:cxn ang="0">
                      <a:pos x="5" y="6"/>
                    </a:cxn>
                    <a:cxn ang="0">
                      <a:pos x="8" y="6"/>
                    </a:cxn>
                    <a:cxn ang="0">
                      <a:pos x="11" y="6"/>
                    </a:cxn>
                    <a:cxn ang="0">
                      <a:pos x="11" y="6"/>
                    </a:cxn>
                    <a:cxn ang="0">
                      <a:pos x="11" y="6"/>
                    </a:cxn>
                    <a:cxn ang="0">
                      <a:pos x="11" y="6"/>
                    </a:cxn>
                    <a:cxn ang="0">
                      <a:pos x="8" y="6"/>
                    </a:cxn>
                    <a:cxn ang="0">
                      <a:pos x="11" y="6"/>
                    </a:cxn>
                    <a:cxn ang="0">
                      <a:pos x="11" y="3"/>
                    </a:cxn>
                    <a:cxn ang="0">
                      <a:pos x="11" y="3"/>
                    </a:cxn>
                    <a:cxn ang="0">
                      <a:pos x="11" y="3"/>
                    </a:cxn>
                    <a:cxn ang="0">
                      <a:pos x="11" y="3"/>
                    </a:cxn>
                    <a:cxn ang="0">
                      <a:pos x="14" y="3"/>
                    </a:cxn>
                    <a:cxn ang="0">
                      <a:pos x="14" y="3"/>
                    </a:cxn>
                    <a:cxn ang="0">
                      <a:pos x="17" y="3"/>
                    </a:cxn>
                    <a:cxn ang="0">
                      <a:pos x="14" y="0"/>
                    </a:cxn>
                    <a:cxn ang="0">
                      <a:pos x="11" y="0"/>
                    </a:cxn>
                    <a:cxn ang="0">
                      <a:pos x="11" y="0"/>
                    </a:cxn>
                    <a:cxn ang="0">
                      <a:pos x="8" y="0"/>
                    </a:cxn>
                  </a:cxnLst>
                  <a:rect l="0" t="0" r="r" b="b"/>
                  <a:pathLst>
                    <a:path w="17" h="9">
                      <a:moveTo>
                        <a:pt x="8" y="0"/>
                      </a:moveTo>
                      <a:lnTo>
                        <a:pt x="8" y="0"/>
                      </a:lnTo>
                      <a:lnTo>
                        <a:pt x="8" y="0"/>
                      </a:lnTo>
                      <a:lnTo>
                        <a:pt x="5" y="0"/>
                      </a:lnTo>
                      <a:lnTo>
                        <a:pt x="2" y="3"/>
                      </a:lnTo>
                      <a:lnTo>
                        <a:pt x="0" y="6"/>
                      </a:lnTo>
                      <a:lnTo>
                        <a:pt x="2" y="6"/>
                      </a:lnTo>
                      <a:lnTo>
                        <a:pt x="2" y="9"/>
                      </a:lnTo>
                      <a:lnTo>
                        <a:pt x="2" y="6"/>
                      </a:lnTo>
                      <a:lnTo>
                        <a:pt x="2" y="6"/>
                      </a:lnTo>
                      <a:lnTo>
                        <a:pt x="2" y="3"/>
                      </a:lnTo>
                      <a:lnTo>
                        <a:pt x="2" y="3"/>
                      </a:lnTo>
                      <a:lnTo>
                        <a:pt x="5" y="3"/>
                      </a:lnTo>
                      <a:lnTo>
                        <a:pt x="5" y="6"/>
                      </a:lnTo>
                      <a:lnTo>
                        <a:pt x="8" y="6"/>
                      </a:lnTo>
                      <a:lnTo>
                        <a:pt x="11" y="6"/>
                      </a:lnTo>
                      <a:lnTo>
                        <a:pt x="11" y="6"/>
                      </a:lnTo>
                      <a:lnTo>
                        <a:pt x="11" y="6"/>
                      </a:lnTo>
                      <a:lnTo>
                        <a:pt x="11" y="6"/>
                      </a:lnTo>
                      <a:lnTo>
                        <a:pt x="8" y="6"/>
                      </a:lnTo>
                      <a:lnTo>
                        <a:pt x="11" y="6"/>
                      </a:lnTo>
                      <a:lnTo>
                        <a:pt x="11" y="3"/>
                      </a:lnTo>
                      <a:lnTo>
                        <a:pt x="11" y="3"/>
                      </a:lnTo>
                      <a:lnTo>
                        <a:pt x="11" y="3"/>
                      </a:lnTo>
                      <a:lnTo>
                        <a:pt x="11" y="3"/>
                      </a:lnTo>
                      <a:lnTo>
                        <a:pt x="14" y="3"/>
                      </a:lnTo>
                      <a:lnTo>
                        <a:pt x="14" y="3"/>
                      </a:lnTo>
                      <a:lnTo>
                        <a:pt x="17" y="3"/>
                      </a:lnTo>
                      <a:lnTo>
                        <a:pt x="14" y="0"/>
                      </a:lnTo>
                      <a:lnTo>
                        <a:pt x="11" y="0"/>
                      </a:lnTo>
                      <a:lnTo>
                        <a:pt x="11" y="0"/>
                      </a:lnTo>
                      <a:lnTo>
                        <a:pt x="8"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70" name="Freeform 525"/>
                <p:cNvSpPr>
                  <a:spLocks/>
                </p:cNvSpPr>
                <p:nvPr/>
              </p:nvSpPr>
              <p:spPr bwMode="auto">
                <a:xfrm>
                  <a:off x="5254" y="2462"/>
                  <a:ext cx="15" cy="10"/>
                </a:xfrm>
                <a:custGeom>
                  <a:avLst/>
                  <a:gdLst/>
                  <a:ahLst/>
                  <a:cxnLst>
                    <a:cxn ang="0">
                      <a:pos x="3" y="4"/>
                    </a:cxn>
                    <a:cxn ang="0">
                      <a:pos x="3" y="4"/>
                    </a:cxn>
                    <a:cxn ang="0">
                      <a:pos x="3" y="4"/>
                    </a:cxn>
                    <a:cxn ang="0">
                      <a:pos x="3" y="4"/>
                    </a:cxn>
                    <a:cxn ang="0">
                      <a:pos x="3" y="4"/>
                    </a:cxn>
                    <a:cxn ang="0">
                      <a:pos x="0" y="4"/>
                    </a:cxn>
                    <a:cxn ang="0">
                      <a:pos x="3" y="4"/>
                    </a:cxn>
                    <a:cxn ang="0">
                      <a:pos x="3" y="7"/>
                    </a:cxn>
                    <a:cxn ang="0">
                      <a:pos x="3" y="7"/>
                    </a:cxn>
                    <a:cxn ang="0">
                      <a:pos x="3" y="7"/>
                    </a:cxn>
                    <a:cxn ang="0">
                      <a:pos x="0" y="7"/>
                    </a:cxn>
                    <a:cxn ang="0">
                      <a:pos x="0" y="7"/>
                    </a:cxn>
                    <a:cxn ang="0">
                      <a:pos x="3" y="7"/>
                    </a:cxn>
                    <a:cxn ang="0">
                      <a:pos x="3" y="7"/>
                    </a:cxn>
                    <a:cxn ang="0">
                      <a:pos x="6" y="10"/>
                    </a:cxn>
                    <a:cxn ang="0">
                      <a:pos x="9" y="7"/>
                    </a:cxn>
                    <a:cxn ang="0">
                      <a:pos x="12" y="7"/>
                    </a:cxn>
                    <a:cxn ang="0">
                      <a:pos x="12" y="7"/>
                    </a:cxn>
                    <a:cxn ang="0">
                      <a:pos x="12" y="7"/>
                    </a:cxn>
                    <a:cxn ang="0">
                      <a:pos x="12" y="4"/>
                    </a:cxn>
                    <a:cxn ang="0">
                      <a:pos x="12" y="4"/>
                    </a:cxn>
                    <a:cxn ang="0">
                      <a:pos x="15" y="4"/>
                    </a:cxn>
                    <a:cxn ang="0">
                      <a:pos x="12" y="4"/>
                    </a:cxn>
                    <a:cxn ang="0">
                      <a:pos x="12" y="4"/>
                    </a:cxn>
                    <a:cxn ang="0">
                      <a:pos x="9" y="7"/>
                    </a:cxn>
                    <a:cxn ang="0">
                      <a:pos x="9" y="7"/>
                    </a:cxn>
                    <a:cxn ang="0">
                      <a:pos x="12" y="7"/>
                    </a:cxn>
                    <a:cxn ang="0">
                      <a:pos x="12" y="4"/>
                    </a:cxn>
                    <a:cxn ang="0">
                      <a:pos x="12" y="4"/>
                    </a:cxn>
                    <a:cxn ang="0">
                      <a:pos x="9" y="0"/>
                    </a:cxn>
                    <a:cxn ang="0">
                      <a:pos x="6" y="0"/>
                    </a:cxn>
                    <a:cxn ang="0">
                      <a:pos x="3" y="0"/>
                    </a:cxn>
                    <a:cxn ang="0">
                      <a:pos x="3" y="0"/>
                    </a:cxn>
                    <a:cxn ang="0">
                      <a:pos x="3" y="4"/>
                    </a:cxn>
                  </a:cxnLst>
                  <a:rect l="0" t="0" r="r" b="b"/>
                  <a:pathLst>
                    <a:path w="15" h="10">
                      <a:moveTo>
                        <a:pt x="3" y="4"/>
                      </a:moveTo>
                      <a:lnTo>
                        <a:pt x="3" y="4"/>
                      </a:lnTo>
                      <a:lnTo>
                        <a:pt x="3" y="4"/>
                      </a:lnTo>
                      <a:lnTo>
                        <a:pt x="3" y="4"/>
                      </a:lnTo>
                      <a:lnTo>
                        <a:pt x="3" y="4"/>
                      </a:lnTo>
                      <a:lnTo>
                        <a:pt x="0" y="4"/>
                      </a:lnTo>
                      <a:lnTo>
                        <a:pt x="3" y="4"/>
                      </a:lnTo>
                      <a:lnTo>
                        <a:pt x="3" y="7"/>
                      </a:lnTo>
                      <a:lnTo>
                        <a:pt x="3" y="7"/>
                      </a:lnTo>
                      <a:lnTo>
                        <a:pt x="3" y="7"/>
                      </a:lnTo>
                      <a:lnTo>
                        <a:pt x="0" y="7"/>
                      </a:lnTo>
                      <a:lnTo>
                        <a:pt x="0" y="7"/>
                      </a:lnTo>
                      <a:lnTo>
                        <a:pt x="3" y="7"/>
                      </a:lnTo>
                      <a:lnTo>
                        <a:pt x="3" y="7"/>
                      </a:lnTo>
                      <a:lnTo>
                        <a:pt x="6" y="10"/>
                      </a:lnTo>
                      <a:lnTo>
                        <a:pt x="9" y="7"/>
                      </a:lnTo>
                      <a:lnTo>
                        <a:pt x="12" y="7"/>
                      </a:lnTo>
                      <a:lnTo>
                        <a:pt x="12" y="7"/>
                      </a:lnTo>
                      <a:lnTo>
                        <a:pt x="12" y="7"/>
                      </a:lnTo>
                      <a:lnTo>
                        <a:pt x="12" y="4"/>
                      </a:lnTo>
                      <a:lnTo>
                        <a:pt x="12" y="4"/>
                      </a:lnTo>
                      <a:lnTo>
                        <a:pt x="15" y="4"/>
                      </a:lnTo>
                      <a:lnTo>
                        <a:pt x="12" y="4"/>
                      </a:lnTo>
                      <a:lnTo>
                        <a:pt x="12" y="4"/>
                      </a:lnTo>
                      <a:lnTo>
                        <a:pt x="9" y="7"/>
                      </a:lnTo>
                      <a:lnTo>
                        <a:pt x="9" y="7"/>
                      </a:lnTo>
                      <a:lnTo>
                        <a:pt x="12" y="7"/>
                      </a:lnTo>
                      <a:lnTo>
                        <a:pt x="12" y="4"/>
                      </a:lnTo>
                      <a:lnTo>
                        <a:pt x="12" y="4"/>
                      </a:lnTo>
                      <a:lnTo>
                        <a:pt x="9" y="0"/>
                      </a:lnTo>
                      <a:lnTo>
                        <a:pt x="6" y="0"/>
                      </a:lnTo>
                      <a:lnTo>
                        <a:pt x="3" y="0"/>
                      </a:lnTo>
                      <a:lnTo>
                        <a:pt x="3" y="0"/>
                      </a:lnTo>
                      <a:lnTo>
                        <a:pt x="3" y="4"/>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71" name="Freeform 526"/>
                <p:cNvSpPr>
                  <a:spLocks/>
                </p:cNvSpPr>
                <p:nvPr/>
              </p:nvSpPr>
              <p:spPr bwMode="auto">
                <a:xfrm>
                  <a:off x="5254" y="2462"/>
                  <a:ext cx="15" cy="10"/>
                </a:xfrm>
                <a:custGeom>
                  <a:avLst/>
                  <a:gdLst/>
                  <a:ahLst/>
                  <a:cxnLst>
                    <a:cxn ang="0">
                      <a:pos x="3" y="4"/>
                    </a:cxn>
                    <a:cxn ang="0">
                      <a:pos x="3" y="4"/>
                    </a:cxn>
                    <a:cxn ang="0">
                      <a:pos x="3" y="4"/>
                    </a:cxn>
                    <a:cxn ang="0">
                      <a:pos x="3" y="4"/>
                    </a:cxn>
                    <a:cxn ang="0">
                      <a:pos x="3" y="4"/>
                    </a:cxn>
                    <a:cxn ang="0">
                      <a:pos x="0" y="4"/>
                    </a:cxn>
                    <a:cxn ang="0">
                      <a:pos x="3" y="4"/>
                    </a:cxn>
                    <a:cxn ang="0">
                      <a:pos x="3" y="7"/>
                    </a:cxn>
                    <a:cxn ang="0">
                      <a:pos x="3" y="7"/>
                    </a:cxn>
                    <a:cxn ang="0">
                      <a:pos x="3" y="7"/>
                    </a:cxn>
                    <a:cxn ang="0">
                      <a:pos x="0" y="7"/>
                    </a:cxn>
                    <a:cxn ang="0">
                      <a:pos x="0" y="7"/>
                    </a:cxn>
                    <a:cxn ang="0">
                      <a:pos x="3" y="7"/>
                    </a:cxn>
                    <a:cxn ang="0">
                      <a:pos x="3" y="7"/>
                    </a:cxn>
                    <a:cxn ang="0">
                      <a:pos x="6" y="10"/>
                    </a:cxn>
                    <a:cxn ang="0">
                      <a:pos x="9" y="7"/>
                    </a:cxn>
                    <a:cxn ang="0">
                      <a:pos x="12" y="7"/>
                    </a:cxn>
                    <a:cxn ang="0">
                      <a:pos x="12" y="7"/>
                    </a:cxn>
                    <a:cxn ang="0">
                      <a:pos x="12" y="7"/>
                    </a:cxn>
                    <a:cxn ang="0">
                      <a:pos x="12" y="4"/>
                    </a:cxn>
                    <a:cxn ang="0">
                      <a:pos x="12" y="4"/>
                    </a:cxn>
                    <a:cxn ang="0">
                      <a:pos x="15" y="4"/>
                    </a:cxn>
                    <a:cxn ang="0">
                      <a:pos x="12" y="4"/>
                    </a:cxn>
                    <a:cxn ang="0">
                      <a:pos x="12" y="4"/>
                    </a:cxn>
                    <a:cxn ang="0">
                      <a:pos x="9" y="7"/>
                    </a:cxn>
                    <a:cxn ang="0">
                      <a:pos x="9" y="7"/>
                    </a:cxn>
                    <a:cxn ang="0">
                      <a:pos x="12" y="7"/>
                    </a:cxn>
                    <a:cxn ang="0">
                      <a:pos x="12" y="4"/>
                    </a:cxn>
                    <a:cxn ang="0">
                      <a:pos x="12" y="4"/>
                    </a:cxn>
                    <a:cxn ang="0">
                      <a:pos x="9" y="0"/>
                    </a:cxn>
                    <a:cxn ang="0">
                      <a:pos x="6" y="0"/>
                    </a:cxn>
                    <a:cxn ang="0">
                      <a:pos x="3" y="0"/>
                    </a:cxn>
                    <a:cxn ang="0">
                      <a:pos x="3" y="0"/>
                    </a:cxn>
                    <a:cxn ang="0">
                      <a:pos x="3" y="4"/>
                    </a:cxn>
                  </a:cxnLst>
                  <a:rect l="0" t="0" r="r" b="b"/>
                  <a:pathLst>
                    <a:path w="15" h="10">
                      <a:moveTo>
                        <a:pt x="3" y="4"/>
                      </a:moveTo>
                      <a:lnTo>
                        <a:pt x="3" y="4"/>
                      </a:lnTo>
                      <a:lnTo>
                        <a:pt x="3" y="4"/>
                      </a:lnTo>
                      <a:lnTo>
                        <a:pt x="3" y="4"/>
                      </a:lnTo>
                      <a:lnTo>
                        <a:pt x="3" y="4"/>
                      </a:lnTo>
                      <a:lnTo>
                        <a:pt x="0" y="4"/>
                      </a:lnTo>
                      <a:lnTo>
                        <a:pt x="3" y="4"/>
                      </a:lnTo>
                      <a:lnTo>
                        <a:pt x="3" y="7"/>
                      </a:lnTo>
                      <a:lnTo>
                        <a:pt x="3" y="7"/>
                      </a:lnTo>
                      <a:lnTo>
                        <a:pt x="3" y="7"/>
                      </a:lnTo>
                      <a:lnTo>
                        <a:pt x="0" y="7"/>
                      </a:lnTo>
                      <a:lnTo>
                        <a:pt x="0" y="7"/>
                      </a:lnTo>
                      <a:lnTo>
                        <a:pt x="3" y="7"/>
                      </a:lnTo>
                      <a:lnTo>
                        <a:pt x="3" y="7"/>
                      </a:lnTo>
                      <a:lnTo>
                        <a:pt x="6" y="10"/>
                      </a:lnTo>
                      <a:lnTo>
                        <a:pt x="9" y="7"/>
                      </a:lnTo>
                      <a:lnTo>
                        <a:pt x="12" y="7"/>
                      </a:lnTo>
                      <a:lnTo>
                        <a:pt x="12" y="7"/>
                      </a:lnTo>
                      <a:lnTo>
                        <a:pt x="12" y="7"/>
                      </a:lnTo>
                      <a:lnTo>
                        <a:pt x="12" y="4"/>
                      </a:lnTo>
                      <a:lnTo>
                        <a:pt x="12" y="4"/>
                      </a:lnTo>
                      <a:lnTo>
                        <a:pt x="15" y="4"/>
                      </a:lnTo>
                      <a:lnTo>
                        <a:pt x="12" y="4"/>
                      </a:lnTo>
                      <a:lnTo>
                        <a:pt x="12" y="4"/>
                      </a:lnTo>
                      <a:lnTo>
                        <a:pt x="9" y="7"/>
                      </a:lnTo>
                      <a:lnTo>
                        <a:pt x="9" y="7"/>
                      </a:lnTo>
                      <a:lnTo>
                        <a:pt x="12" y="7"/>
                      </a:lnTo>
                      <a:lnTo>
                        <a:pt x="12" y="4"/>
                      </a:lnTo>
                      <a:lnTo>
                        <a:pt x="12" y="4"/>
                      </a:lnTo>
                      <a:lnTo>
                        <a:pt x="9" y="0"/>
                      </a:lnTo>
                      <a:lnTo>
                        <a:pt x="6" y="0"/>
                      </a:lnTo>
                      <a:lnTo>
                        <a:pt x="3" y="0"/>
                      </a:lnTo>
                      <a:lnTo>
                        <a:pt x="3" y="0"/>
                      </a:lnTo>
                      <a:lnTo>
                        <a:pt x="3" y="4"/>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72" name="Freeform 527"/>
                <p:cNvSpPr>
                  <a:spLocks/>
                </p:cNvSpPr>
                <p:nvPr/>
              </p:nvSpPr>
              <p:spPr bwMode="auto">
                <a:xfrm>
                  <a:off x="5289" y="2469"/>
                  <a:ext cx="12" cy="6"/>
                </a:xfrm>
                <a:custGeom>
                  <a:avLst/>
                  <a:gdLst/>
                  <a:ahLst/>
                  <a:cxnLst>
                    <a:cxn ang="0">
                      <a:pos x="3" y="0"/>
                    </a:cxn>
                    <a:cxn ang="0">
                      <a:pos x="3" y="0"/>
                    </a:cxn>
                    <a:cxn ang="0">
                      <a:pos x="3" y="0"/>
                    </a:cxn>
                    <a:cxn ang="0">
                      <a:pos x="3" y="0"/>
                    </a:cxn>
                    <a:cxn ang="0">
                      <a:pos x="3" y="3"/>
                    </a:cxn>
                    <a:cxn ang="0">
                      <a:pos x="0" y="3"/>
                    </a:cxn>
                    <a:cxn ang="0">
                      <a:pos x="3" y="6"/>
                    </a:cxn>
                    <a:cxn ang="0">
                      <a:pos x="3" y="6"/>
                    </a:cxn>
                    <a:cxn ang="0">
                      <a:pos x="3" y="6"/>
                    </a:cxn>
                    <a:cxn ang="0">
                      <a:pos x="0" y="6"/>
                    </a:cxn>
                    <a:cxn ang="0">
                      <a:pos x="0" y="3"/>
                    </a:cxn>
                    <a:cxn ang="0">
                      <a:pos x="3" y="3"/>
                    </a:cxn>
                    <a:cxn ang="0">
                      <a:pos x="3" y="3"/>
                    </a:cxn>
                    <a:cxn ang="0">
                      <a:pos x="6" y="3"/>
                    </a:cxn>
                    <a:cxn ang="0">
                      <a:pos x="9" y="3"/>
                    </a:cxn>
                    <a:cxn ang="0">
                      <a:pos x="9" y="3"/>
                    </a:cxn>
                    <a:cxn ang="0">
                      <a:pos x="12" y="3"/>
                    </a:cxn>
                    <a:cxn ang="0">
                      <a:pos x="12" y="3"/>
                    </a:cxn>
                    <a:cxn ang="0">
                      <a:pos x="12" y="0"/>
                    </a:cxn>
                    <a:cxn ang="0">
                      <a:pos x="9" y="0"/>
                    </a:cxn>
                    <a:cxn ang="0">
                      <a:pos x="6" y="0"/>
                    </a:cxn>
                    <a:cxn ang="0">
                      <a:pos x="6" y="3"/>
                    </a:cxn>
                    <a:cxn ang="0">
                      <a:pos x="6" y="3"/>
                    </a:cxn>
                    <a:cxn ang="0">
                      <a:pos x="6" y="6"/>
                    </a:cxn>
                    <a:cxn ang="0">
                      <a:pos x="9" y="6"/>
                    </a:cxn>
                    <a:cxn ang="0">
                      <a:pos x="12" y="6"/>
                    </a:cxn>
                    <a:cxn ang="0">
                      <a:pos x="12" y="6"/>
                    </a:cxn>
                    <a:cxn ang="0">
                      <a:pos x="9" y="3"/>
                    </a:cxn>
                    <a:cxn ang="0">
                      <a:pos x="9" y="3"/>
                    </a:cxn>
                    <a:cxn ang="0">
                      <a:pos x="6" y="3"/>
                    </a:cxn>
                    <a:cxn ang="0">
                      <a:pos x="6" y="0"/>
                    </a:cxn>
                    <a:cxn ang="0">
                      <a:pos x="3" y="0"/>
                    </a:cxn>
                  </a:cxnLst>
                  <a:rect l="0" t="0" r="r" b="b"/>
                  <a:pathLst>
                    <a:path w="12" h="6">
                      <a:moveTo>
                        <a:pt x="3" y="0"/>
                      </a:moveTo>
                      <a:lnTo>
                        <a:pt x="3" y="0"/>
                      </a:lnTo>
                      <a:lnTo>
                        <a:pt x="3" y="0"/>
                      </a:lnTo>
                      <a:lnTo>
                        <a:pt x="3" y="0"/>
                      </a:lnTo>
                      <a:lnTo>
                        <a:pt x="3" y="3"/>
                      </a:lnTo>
                      <a:lnTo>
                        <a:pt x="0" y="3"/>
                      </a:lnTo>
                      <a:lnTo>
                        <a:pt x="3" y="6"/>
                      </a:lnTo>
                      <a:lnTo>
                        <a:pt x="3" y="6"/>
                      </a:lnTo>
                      <a:lnTo>
                        <a:pt x="3" y="6"/>
                      </a:lnTo>
                      <a:lnTo>
                        <a:pt x="0" y="6"/>
                      </a:lnTo>
                      <a:lnTo>
                        <a:pt x="0" y="3"/>
                      </a:lnTo>
                      <a:lnTo>
                        <a:pt x="3" y="3"/>
                      </a:lnTo>
                      <a:lnTo>
                        <a:pt x="3" y="3"/>
                      </a:lnTo>
                      <a:lnTo>
                        <a:pt x="6" y="3"/>
                      </a:lnTo>
                      <a:lnTo>
                        <a:pt x="9" y="3"/>
                      </a:lnTo>
                      <a:lnTo>
                        <a:pt x="9" y="3"/>
                      </a:lnTo>
                      <a:lnTo>
                        <a:pt x="12" y="3"/>
                      </a:lnTo>
                      <a:lnTo>
                        <a:pt x="12" y="3"/>
                      </a:lnTo>
                      <a:lnTo>
                        <a:pt x="12" y="0"/>
                      </a:lnTo>
                      <a:lnTo>
                        <a:pt x="9" y="0"/>
                      </a:lnTo>
                      <a:lnTo>
                        <a:pt x="6" y="0"/>
                      </a:lnTo>
                      <a:lnTo>
                        <a:pt x="6" y="3"/>
                      </a:lnTo>
                      <a:lnTo>
                        <a:pt x="6" y="3"/>
                      </a:lnTo>
                      <a:lnTo>
                        <a:pt x="6" y="6"/>
                      </a:lnTo>
                      <a:lnTo>
                        <a:pt x="9" y="6"/>
                      </a:lnTo>
                      <a:lnTo>
                        <a:pt x="12" y="6"/>
                      </a:lnTo>
                      <a:lnTo>
                        <a:pt x="12" y="6"/>
                      </a:lnTo>
                      <a:lnTo>
                        <a:pt x="9" y="3"/>
                      </a:lnTo>
                      <a:lnTo>
                        <a:pt x="9" y="3"/>
                      </a:lnTo>
                      <a:lnTo>
                        <a:pt x="6" y="3"/>
                      </a:lnTo>
                      <a:lnTo>
                        <a:pt x="6" y="0"/>
                      </a:lnTo>
                      <a:lnTo>
                        <a:pt x="3"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73" name="Freeform 528"/>
                <p:cNvSpPr>
                  <a:spLocks/>
                </p:cNvSpPr>
                <p:nvPr/>
              </p:nvSpPr>
              <p:spPr bwMode="auto">
                <a:xfrm>
                  <a:off x="5289" y="2469"/>
                  <a:ext cx="12" cy="6"/>
                </a:xfrm>
                <a:custGeom>
                  <a:avLst/>
                  <a:gdLst/>
                  <a:ahLst/>
                  <a:cxnLst>
                    <a:cxn ang="0">
                      <a:pos x="3" y="0"/>
                    </a:cxn>
                    <a:cxn ang="0">
                      <a:pos x="3" y="0"/>
                    </a:cxn>
                    <a:cxn ang="0">
                      <a:pos x="3" y="0"/>
                    </a:cxn>
                    <a:cxn ang="0">
                      <a:pos x="3" y="0"/>
                    </a:cxn>
                    <a:cxn ang="0">
                      <a:pos x="3" y="3"/>
                    </a:cxn>
                    <a:cxn ang="0">
                      <a:pos x="0" y="3"/>
                    </a:cxn>
                    <a:cxn ang="0">
                      <a:pos x="3" y="6"/>
                    </a:cxn>
                    <a:cxn ang="0">
                      <a:pos x="3" y="6"/>
                    </a:cxn>
                    <a:cxn ang="0">
                      <a:pos x="3" y="6"/>
                    </a:cxn>
                    <a:cxn ang="0">
                      <a:pos x="0" y="6"/>
                    </a:cxn>
                    <a:cxn ang="0">
                      <a:pos x="0" y="3"/>
                    </a:cxn>
                    <a:cxn ang="0">
                      <a:pos x="3" y="3"/>
                    </a:cxn>
                    <a:cxn ang="0">
                      <a:pos x="3" y="3"/>
                    </a:cxn>
                    <a:cxn ang="0">
                      <a:pos x="6" y="3"/>
                    </a:cxn>
                    <a:cxn ang="0">
                      <a:pos x="9" y="3"/>
                    </a:cxn>
                    <a:cxn ang="0">
                      <a:pos x="9" y="3"/>
                    </a:cxn>
                    <a:cxn ang="0">
                      <a:pos x="12" y="3"/>
                    </a:cxn>
                    <a:cxn ang="0">
                      <a:pos x="12" y="3"/>
                    </a:cxn>
                    <a:cxn ang="0">
                      <a:pos x="12" y="0"/>
                    </a:cxn>
                    <a:cxn ang="0">
                      <a:pos x="9" y="0"/>
                    </a:cxn>
                    <a:cxn ang="0">
                      <a:pos x="6" y="0"/>
                    </a:cxn>
                    <a:cxn ang="0">
                      <a:pos x="6" y="3"/>
                    </a:cxn>
                    <a:cxn ang="0">
                      <a:pos x="6" y="3"/>
                    </a:cxn>
                    <a:cxn ang="0">
                      <a:pos x="6" y="6"/>
                    </a:cxn>
                    <a:cxn ang="0">
                      <a:pos x="9" y="6"/>
                    </a:cxn>
                    <a:cxn ang="0">
                      <a:pos x="12" y="6"/>
                    </a:cxn>
                    <a:cxn ang="0">
                      <a:pos x="12" y="6"/>
                    </a:cxn>
                    <a:cxn ang="0">
                      <a:pos x="9" y="3"/>
                    </a:cxn>
                    <a:cxn ang="0">
                      <a:pos x="9" y="3"/>
                    </a:cxn>
                    <a:cxn ang="0">
                      <a:pos x="6" y="3"/>
                    </a:cxn>
                    <a:cxn ang="0">
                      <a:pos x="6" y="0"/>
                    </a:cxn>
                    <a:cxn ang="0">
                      <a:pos x="3" y="0"/>
                    </a:cxn>
                  </a:cxnLst>
                  <a:rect l="0" t="0" r="r" b="b"/>
                  <a:pathLst>
                    <a:path w="12" h="6">
                      <a:moveTo>
                        <a:pt x="3" y="0"/>
                      </a:moveTo>
                      <a:lnTo>
                        <a:pt x="3" y="0"/>
                      </a:lnTo>
                      <a:lnTo>
                        <a:pt x="3" y="0"/>
                      </a:lnTo>
                      <a:lnTo>
                        <a:pt x="3" y="0"/>
                      </a:lnTo>
                      <a:lnTo>
                        <a:pt x="3" y="3"/>
                      </a:lnTo>
                      <a:lnTo>
                        <a:pt x="0" y="3"/>
                      </a:lnTo>
                      <a:lnTo>
                        <a:pt x="3" y="6"/>
                      </a:lnTo>
                      <a:lnTo>
                        <a:pt x="3" y="6"/>
                      </a:lnTo>
                      <a:lnTo>
                        <a:pt x="3" y="6"/>
                      </a:lnTo>
                      <a:lnTo>
                        <a:pt x="0" y="6"/>
                      </a:lnTo>
                      <a:lnTo>
                        <a:pt x="0" y="3"/>
                      </a:lnTo>
                      <a:lnTo>
                        <a:pt x="3" y="3"/>
                      </a:lnTo>
                      <a:lnTo>
                        <a:pt x="3" y="3"/>
                      </a:lnTo>
                      <a:lnTo>
                        <a:pt x="6" y="3"/>
                      </a:lnTo>
                      <a:lnTo>
                        <a:pt x="9" y="3"/>
                      </a:lnTo>
                      <a:lnTo>
                        <a:pt x="9" y="3"/>
                      </a:lnTo>
                      <a:lnTo>
                        <a:pt x="12" y="3"/>
                      </a:lnTo>
                      <a:lnTo>
                        <a:pt x="12" y="3"/>
                      </a:lnTo>
                      <a:lnTo>
                        <a:pt x="12" y="0"/>
                      </a:lnTo>
                      <a:lnTo>
                        <a:pt x="9" y="0"/>
                      </a:lnTo>
                      <a:lnTo>
                        <a:pt x="6" y="0"/>
                      </a:lnTo>
                      <a:lnTo>
                        <a:pt x="6" y="3"/>
                      </a:lnTo>
                      <a:lnTo>
                        <a:pt x="6" y="3"/>
                      </a:lnTo>
                      <a:lnTo>
                        <a:pt x="6" y="6"/>
                      </a:lnTo>
                      <a:lnTo>
                        <a:pt x="9" y="6"/>
                      </a:lnTo>
                      <a:lnTo>
                        <a:pt x="12" y="6"/>
                      </a:lnTo>
                      <a:lnTo>
                        <a:pt x="12" y="6"/>
                      </a:lnTo>
                      <a:lnTo>
                        <a:pt x="9" y="3"/>
                      </a:lnTo>
                      <a:lnTo>
                        <a:pt x="9" y="3"/>
                      </a:lnTo>
                      <a:lnTo>
                        <a:pt x="6" y="3"/>
                      </a:lnTo>
                      <a:lnTo>
                        <a:pt x="6" y="0"/>
                      </a:lnTo>
                      <a:lnTo>
                        <a:pt x="3"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74" name="Freeform 529"/>
                <p:cNvSpPr>
                  <a:spLocks/>
                </p:cNvSpPr>
                <p:nvPr/>
              </p:nvSpPr>
              <p:spPr bwMode="auto">
                <a:xfrm>
                  <a:off x="5272" y="2450"/>
                  <a:ext cx="20" cy="9"/>
                </a:xfrm>
                <a:custGeom>
                  <a:avLst/>
                  <a:gdLst/>
                  <a:ahLst/>
                  <a:cxnLst>
                    <a:cxn ang="0">
                      <a:pos x="8" y="0"/>
                    </a:cxn>
                    <a:cxn ang="0">
                      <a:pos x="8" y="0"/>
                    </a:cxn>
                    <a:cxn ang="0">
                      <a:pos x="3" y="0"/>
                    </a:cxn>
                    <a:cxn ang="0">
                      <a:pos x="0" y="0"/>
                    </a:cxn>
                    <a:cxn ang="0">
                      <a:pos x="0" y="0"/>
                    </a:cxn>
                    <a:cxn ang="0">
                      <a:pos x="0" y="3"/>
                    </a:cxn>
                    <a:cxn ang="0">
                      <a:pos x="0" y="3"/>
                    </a:cxn>
                    <a:cxn ang="0">
                      <a:pos x="0" y="6"/>
                    </a:cxn>
                    <a:cxn ang="0">
                      <a:pos x="3" y="6"/>
                    </a:cxn>
                    <a:cxn ang="0">
                      <a:pos x="5" y="6"/>
                    </a:cxn>
                    <a:cxn ang="0">
                      <a:pos x="5" y="3"/>
                    </a:cxn>
                    <a:cxn ang="0">
                      <a:pos x="8" y="3"/>
                    </a:cxn>
                    <a:cxn ang="0">
                      <a:pos x="8" y="3"/>
                    </a:cxn>
                    <a:cxn ang="0">
                      <a:pos x="8" y="0"/>
                    </a:cxn>
                    <a:cxn ang="0">
                      <a:pos x="5" y="0"/>
                    </a:cxn>
                    <a:cxn ang="0">
                      <a:pos x="5" y="0"/>
                    </a:cxn>
                    <a:cxn ang="0">
                      <a:pos x="5" y="0"/>
                    </a:cxn>
                    <a:cxn ang="0">
                      <a:pos x="5" y="3"/>
                    </a:cxn>
                    <a:cxn ang="0">
                      <a:pos x="8" y="3"/>
                    </a:cxn>
                    <a:cxn ang="0">
                      <a:pos x="11" y="3"/>
                    </a:cxn>
                    <a:cxn ang="0">
                      <a:pos x="14" y="0"/>
                    </a:cxn>
                    <a:cxn ang="0">
                      <a:pos x="14" y="0"/>
                    </a:cxn>
                    <a:cxn ang="0">
                      <a:pos x="17" y="3"/>
                    </a:cxn>
                    <a:cxn ang="0">
                      <a:pos x="14" y="3"/>
                    </a:cxn>
                    <a:cxn ang="0">
                      <a:pos x="14" y="3"/>
                    </a:cxn>
                    <a:cxn ang="0">
                      <a:pos x="11" y="6"/>
                    </a:cxn>
                    <a:cxn ang="0">
                      <a:pos x="11" y="6"/>
                    </a:cxn>
                    <a:cxn ang="0">
                      <a:pos x="11" y="6"/>
                    </a:cxn>
                    <a:cxn ang="0">
                      <a:pos x="14" y="9"/>
                    </a:cxn>
                    <a:cxn ang="0">
                      <a:pos x="14" y="9"/>
                    </a:cxn>
                    <a:cxn ang="0">
                      <a:pos x="17" y="9"/>
                    </a:cxn>
                    <a:cxn ang="0">
                      <a:pos x="20" y="9"/>
                    </a:cxn>
                    <a:cxn ang="0">
                      <a:pos x="20" y="9"/>
                    </a:cxn>
                    <a:cxn ang="0">
                      <a:pos x="20" y="6"/>
                    </a:cxn>
                    <a:cxn ang="0">
                      <a:pos x="20" y="6"/>
                    </a:cxn>
                    <a:cxn ang="0">
                      <a:pos x="17" y="6"/>
                    </a:cxn>
                    <a:cxn ang="0">
                      <a:pos x="14" y="3"/>
                    </a:cxn>
                    <a:cxn ang="0">
                      <a:pos x="11" y="3"/>
                    </a:cxn>
                    <a:cxn ang="0">
                      <a:pos x="11" y="3"/>
                    </a:cxn>
                    <a:cxn ang="0">
                      <a:pos x="8" y="0"/>
                    </a:cxn>
                    <a:cxn ang="0">
                      <a:pos x="5" y="0"/>
                    </a:cxn>
                    <a:cxn ang="0">
                      <a:pos x="5" y="0"/>
                    </a:cxn>
                    <a:cxn ang="0">
                      <a:pos x="5" y="0"/>
                    </a:cxn>
                    <a:cxn ang="0">
                      <a:pos x="8" y="0"/>
                    </a:cxn>
                  </a:cxnLst>
                  <a:rect l="0" t="0" r="r" b="b"/>
                  <a:pathLst>
                    <a:path w="20" h="9">
                      <a:moveTo>
                        <a:pt x="8" y="0"/>
                      </a:moveTo>
                      <a:lnTo>
                        <a:pt x="8" y="0"/>
                      </a:lnTo>
                      <a:lnTo>
                        <a:pt x="3" y="0"/>
                      </a:lnTo>
                      <a:lnTo>
                        <a:pt x="0" y="0"/>
                      </a:lnTo>
                      <a:lnTo>
                        <a:pt x="0" y="0"/>
                      </a:lnTo>
                      <a:lnTo>
                        <a:pt x="0" y="3"/>
                      </a:lnTo>
                      <a:lnTo>
                        <a:pt x="0" y="3"/>
                      </a:lnTo>
                      <a:lnTo>
                        <a:pt x="0" y="6"/>
                      </a:lnTo>
                      <a:lnTo>
                        <a:pt x="3" y="6"/>
                      </a:lnTo>
                      <a:lnTo>
                        <a:pt x="5" y="6"/>
                      </a:lnTo>
                      <a:lnTo>
                        <a:pt x="5" y="3"/>
                      </a:lnTo>
                      <a:lnTo>
                        <a:pt x="8" y="3"/>
                      </a:lnTo>
                      <a:lnTo>
                        <a:pt x="8" y="3"/>
                      </a:lnTo>
                      <a:lnTo>
                        <a:pt x="8" y="0"/>
                      </a:lnTo>
                      <a:lnTo>
                        <a:pt x="5" y="0"/>
                      </a:lnTo>
                      <a:lnTo>
                        <a:pt x="5" y="0"/>
                      </a:lnTo>
                      <a:lnTo>
                        <a:pt x="5" y="0"/>
                      </a:lnTo>
                      <a:lnTo>
                        <a:pt x="5" y="3"/>
                      </a:lnTo>
                      <a:lnTo>
                        <a:pt x="8" y="3"/>
                      </a:lnTo>
                      <a:lnTo>
                        <a:pt x="11" y="3"/>
                      </a:lnTo>
                      <a:lnTo>
                        <a:pt x="14" y="0"/>
                      </a:lnTo>
                      <a:lnTo>
                        <a:pt x="14" y="0"/>
                      </a:lnTo>
                      <a:lnTo>
                        <a:pt x="17" y="3"/>
                      </a:lnTo>
                      <a:lnTo>
                        <a:pt x="14" y="3"/>
                      </a:lnTo>
                      <a:lnTo>
                        <a:pt x="14" y="3"/>
                      </a:lnTo>
                      <a:lnTo>
                        <a:pt x="11" y="6"/>
                      </a:lnTo>
                      <a:lnTo>
                        <a:pt x="11" y="6"/>
                      </a:lnTo>
                      <a:lnTo>
                        <a:pt x="11" y="6"/>
                      </a:lnTo>
                      <a:lnTo>
                        <a:pt x="14" y="9"/>
                      </a:lnTo>
                      <a:lnTo>
                        <a:pt x="14" y="9"/>
                      </a:lnTo>
                      <a:lnTo>
                        <a:pt x="17" y="9"/>
                      </a:lnTo>
                      <a:lnTo>
                        <a:pt x="20" y="9"/>
                      </a:lnTo>
                      <a:lnTo>
                        <a:pt x="20" y="9"/>
                      </a:lnTo>
                      <a:lnTo>
                        <a:pt x="20" y="6"/>
                      </a:lnTo>
                      <a:lnTo>
                        <a:pt x="20" y="6"/>
                      </a:lnTo>
                      <a:lnTo>
                        <a:pt x="17" y="6"/>
                      </a:lnTo>
                      <a:lnTo>
                        <a:pt x="14" y="3"/>
                      </a:lnTo>
                      <a:lnTo>
                        <a:pt x="11" y="3"/>
                      </a:lnTo>
                      <a:lnTo>
                        <a:pt x="11" y="3"/>
                      </a:lnTo>
                      <a:lnTo>
                        <a:pt x="8" y="0"/>
                      </a:lnTo>
                      <a:lnTo>
                        <a:pt x="5" y="0"/>
                      </a:lnTo>
                      <a:lnTo>
                        <a:pt x="5" y="0"/>
                      </a:lnTo>
                      <a:lnTo>
                        <a:pt x="5" y="0"/>
                      </a:lnTo>
                      <a:lnTo>
                        <a:pt x="8"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75" name="Freeform 530"/>
                <p:cNvSpPr>
                  <a:spLocks/>
                </p:cNvSpPr>
                <p:nvPr/>
              </p:nvSpPr>
              <p:spPr bwMode="auto">
                <a:xfrm>
                  <a:off x="5272" y="2450"/>
                  <a:ext cx="20" cy="9"/>
                </a:xfrm>
                <a:custGeom>
                  <a:avLst/>
                  <a:gdLst/>
                  <a:ahLst/>
                  <a:cxnLst>
                    <a:cxn ang="0">
                      <a:pos x="8" y="0"/>
                    </a:cxn>
                    <a:cxn ang="0">
                      <a:pos x="8" y="0"/>
                    </a:cxn>
                    <a:cxn ang="0">
                      <a:pos x="3" y="0"/>
                    </a:cxn>
                    <a:cxn ang="0">
                      <a:pos x="0" y="0"/>
                    </a:cxn>
                    <a:cxn ang="0">
                      <a:pos x="0" y="0"/>
                    </a:cxn>
                    <a:cxn ang="0">
                      <a:pos x="0" y="3"/>
                    </a:cxn>
                    <a:cxn ang="0">
                      <a:pos x="0" y="3"/>
                    </a:cxn>
                    <a:cxn ang="0">
                      <a:pos x="0" y="6"/>
                    </a:cxn>
                    <a:cxn ang="0">
                      <a:pos x="3" y="6"/>
                    </a:cxn>
                    <a:cxn ang="0">
                      <a:pos x="5" y="6"/>
                    </a:cxn>
                    <a:cxn ang="0">
                      <a:pos x="5" y="3"/>
                    </a:cxn>
                    <a:cxn ang="0">
                      <a:pos x="8" y="3"/>
                    </a:cxn>
                    <a:cxn ang="0">
                      <a:pos x="8" y="3"/>
                    </a:cxn>
                    <a:cxn ang="0">
                      <a:pos x="8" y="0"/>
                    </a:cxn>
                    <a:cxn ang="0">
                      <a:pos x="5" y="0"/>
                    </a:cxn>
                    <a:cxn ang="0">
                      <a:pos x="5" y="0"/>
                    </a:cxn>
                    <a:cxn ang="0">
                      <a:pos x="5" y="0"/>
                    </a:cxn>
                    <a:cxn ang="0">
                      <a:pos x="5" y="3"/>
                    </a:cxn>
                    <a:cxn ang="0">
                      <a:pos x="8" y="3"/>
                    </a:cxn>
                    <a:cxn ang="0">
                      <a:pos x="11" y="3"/>
                    </a:cxn>
                    <a:cxn ang="0">
                      <a:pos x="14" y="0"/>
                    </a:cxn>
                    <a:cxn ang="0">
                      <a:pos x="14" y="0"/>
                    </a:cxn>
                    <a:cxn ang="0">
                      <a:pos x="17" y="3"/>
                    </a:cxn>
                    <a:cxn ang="0">
                      <a:pos x="14" y="3"/>
                    </a:cxn>
                    <a:cxn ang="0">
                      <a:pos x="14" y="3"/>
                    </a:cxn>
                    <a:cxn ang="0">
                      <a:pos x="11" y="6"/>
                    </a:cxn>
                    <a:cxn ang="0">
                      <a:pos x="11" y="6"/>
                    </a:cxn>
                    <a:cxn ang="0">
                      <a:pos x="11" y="6"/>
                    </a:cxn>
                    <a:cxn ang="0">
                      <a:pos x="14" y="9"/>
                    </a:cxn>
                    <a:cxn ang="0">
                      <a:pos x="14" y="9"/>
                    </a:cxn>
                    <a:cxn ang="0">
                      <a:pos x="17" y="9"/>
                    </a:cxn>
                    <a:cxn ang="0">
                      <a:pos x="20" y="9"/>
                    </a:cxn>
                    <a:cxn ang="0">
                      <a:pos x="20" y="9"/>
                    </a:cxn>
                    <a:cxn ang="0">
                      <a:pos x="20" y="6"/>
                    </a:cxn>
                    <a:cxn ang="0">
                      <a:pos x="20" y="6"/>
                    </a:cxn>
                    <a:cxn ang="0">
                      <a:pos x="17" y="6"/>
                    </a:cxn>
                    <a:cxn ang="0">
                      <a:pos x="14" y="3"/>
                    </a:cxn>
                    <a:cxn ang="0">
                      <a:pos x="11" y="3"/>
                    </a:cxn>
                    <a:cxn ang="0">
                      <a:pos x="11" y="3"/>
                    </a:cxn>
                    <a:cxn ang="0">
                      <a:pos x="8" y="0"/>
                    </a:cxn>
                    <a:cxn ang="0">
                      <a:pos x="5" y="0"/>
                    </a:cxn>
                    <a:cxn ang="0">
                      <a:pos x="5" y="0"/>
                    </a:cxn>
                    <a:cxn ang="0">
                      <a:pos x="5" y="0"/>
                    </a:cxn>
                  </a:cxnLst>
                  <a:rect l="0" t="0" r="r" b="b"/>
                  <a:pathLst>
                    <a:path w="20" h="9">
                      <a:moveTo>
                        <a:pt x="8" y="0"/>
                      </a:moveTo>
                      <a:lnTo>
                        <a:pt x="8" y="0"/>
                      </a:lnTo>
                      <a:lnTo>
                        <a:pt x="3" y="0"/>
                      </a:lnTo>
                      <a:lnTo>
                        <a:pt x="0" y="0"/>
                      </a:lnTo>
                      <a:lnTo>
                        <a:pt x="0" y="0"/>
                      </a:lnTo>
                      <a:lnTo>
                        <a:pt x="0" y="3"/>
                      </a:lnTo>
                      <a:lnTo>
                        <a:pt x="0" y="3"/>
                      </a:lnTo>
                      <a:lnTo>
                        <a:pt x="0" y="6"/>
                      </a:lnTo>
                      <a:lnTo>
                        <a:pt x="3" y="6"/>
                      </a:lnTo>
                      <a:lnTo>
                        <a:pt x="5" y="6"/>
                      </a:lnTo>
                      <a:lnTo>
                        <a:pt x="5" y="3"/>
                      </a:lnTo>
                      <a:lnTo>
                        <a:pt x="8" y="3"/>
                      </a:lnTo>
                      <a:lnTo>
                        <a:pt x="8" y="3"/>
                      </a:lnTo>
                      <a:lnTo>
                        <a:pt x="8" y="0"/>
                      </a:lnTo>
                      <a:lnTo>
                        <a:pt x="5" y="0"/>
                      </a:lnTo>
                      <a:lnTo>
                        <a:pt x="5" y="0"/>
                      </a:lnTo>
                      <a:lnTo>
                        <a:pt x="5" y="0"/>
                      </a:lnTo>
                      <a:lnTo>
                        <a:pt x="5" y="3"/>
                      </a:lnTo>
                      <a:lnTo>
                        <a:pt x="8" y="3"/>
                      </a:lnTo>
                      <a:lnTo>
                        <a:pt x="11" y="3"/>
                      </a:lnTo>
                      <a:lnTo>
                        <a:pt x="14" y="0"/>
                      </a:lnTo>
                      <a:lnTo>
                        <a:pt x="14" y="0"/>
                      </a:lnTo>
                      <a:lnTo>
                        <a:pt x="17" y="3"/>
                      </a:lnTo>
                      <a:lnTo>
                        <a:pt x="14" y="3"/>
                      </a:lnTo>
                      <a:lnTo>
                        <a:pt x="14" y="3"/>
                      </a:lnTo>
                      <a:lnTo>
                        <a:pt x="11" y="6"/>
                      </a:lnTo>
                      <a:lnTo>
                        <a:pt x="11" y="6"/>
                      </a:lnTo>
                      <a:lnTo>
                        <a:pt x="11" y="6"/>
                      </a:lnTo>
                      <a:lnTo>
                        <a:pt x="14" y="9"/>
                      </a:lnTo>
                      <a:lnTo>
                        <a:pt x="14" y="9"/>
                      </a:lnTo>
                      <a:lnTo>
                        <a:pt x="17" y="9"/>
                      </a:lnTo>
                      <a:lnTo>
                        <a:pt x="20" y="9"/>
                      </a:lnTo>
                      <a:lnTo>
                        <a:pt x="20" y="9"/>
                      </a:lnTo>
                      <a:lnTo>
                        <a:pt x="20" y="6"/>
                      </a:lnTo>
                      <a:lnTo>
                        <a:pt x="20" y="6"/>
                      </a:lnTo>
                      <a:lnTo>
                        <a:pt x="17" y="6"/>
                      </a:lnTo>
                      <a:lnTo>
                        <a:pt x="14" y="3"/>
                      </a:lnTo>
                      <a:lnTo>
                        <a:pt x="11" y="3"/>
                      </a:lnTo>
                      <a:lnTo>
                        <a:pt x="11" y="3"/>
                      </a:lnTo>
                      <a:lnTo>
                        <a:pt x="8" y="0"/>
                      </a:lnTo>
                      <a:lnTo>
                        <a:pt x="5" y="0"/>
                      </a:lnTo>
                      <a:lnTo>
                        <a:pt x="5" y="0"/>
                      </a:lnTo>
                      <a:lnTo>
                        <a:pt x="5"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76" name="Freeform 531"/>
                <p:cNvSpPr>
                  <a:spLocks/>
                </p:cNvSpPr>
                <p:nvPr/>
              </p:nvSpPr>
              <p:spPr bwMode="auto">
                <a:xfrm>
                  <a:off x="5260" y="2453"/>
                  <a:ext cx="17" cy="13"/>
                </a:xfrm>
                <a:custGeom>
                  <a:avLst/>
                  <a:gdLst/>
                  <a:ahLst/>
                  <a:cxnLst>
                    <a:cxn ang="0">
                      <a:pos x="6" y="0"/>
                    </a:cxn>
                    <a:cxn ang="0">
                      <a:pos x="6" y="3"/>
                    </a:cxn>
                    <a:cxn ang="0">
                      <a:pos x="3" y="3"/>
                    </a:cxn>
                    <a:cxn ang="0">
                      <a:pos x="0" y="3"/>
                    </a:cxn>
                    <a:cxn ang="0">
                      <a:pos x="0" y="6"/>
                    </a:cxn>
                    <a:cxn ang="0">
                      <a:pos x="3" y="6"/>
                    </a:cxn>
                    <a:cxn ang="0">
                      <a:pos x="3" y="6"/>
                    </a:cxn>
                    <a:cxn ang="0">
                      <a:pos x="6" y="9"/>
                    </a:cxn>
                    <a:cxn ang="0">
                      <a:pos x="6" y="9"/>
                    </a:cxn>
                    <a:cxn ang="0">
                      <a:pos x="3" y="9"/>
                    </a:cxn>
                    <a:cxn ang="0">
                      <a:pos x="3" y="9"/>
                    </a:cxn>
                    <a:cxn ang="0">
                      <a:pos x="6" y="6"/>
                    </a:cxn>
                    <a:cxn ang="0">
                      <a:pos x="6" y="6"/>
                    </a:cxn>
                    <a:cxn ang="0">
                      <a:pos x="9" y="9"/>
                    </a:cxn>
                    <a:cxn ang="0">
                      <a:pos x="9" y="9"/>
                    </a:cxn>
                    <a:cxn ang="0">
                      <a:pos x="9" y="13"/>
                    </a:cxn>
                    <a:cxn ang="0">
                      <a:pos x="12" y="13"/>
                    </a:cxn>
                    <a:cxn ang="0">
                      <a:pos x="12" y="13"/>
                    </a:cxn>
                    <a:cxn ang="0">
                      <a:pos x="15" y="13"/>
                    </a:cxn>
                    <a:cxn ang="0">
                      <a:pos x="17" y="13"/>
                    </a:cxn>
                    <a:cxn ang="0">
                      <a:pos x="17" y="9"/>
                    </a:cxn>
                    <a:cxn ang="0">
                      <a:pos x="17" y="9"/>
                    </a:cxn>
                    <a:cxn ang="0">
                      <a:pos x="15" y="6"/>
                    </a:cxn>
                    <a:cxn ang="0">
                      <a:pos x="15" y="6"/>
                    </a:cxn>
                    <a:cxn ang="0">
                      <a:pos x="12" y="3"/>
                    </a:cxn>
                    <a:cxn ang="0">
                      <a:pos x="9" y="3"/>
                    </a:cxn>
                    <a:cxn ang="0">
                      <a:pos x="9" y="3"/>
                    </a:cxn>
                    <a:cxn ang="0">
                      <a:pos x="6" y="0"/>
                    </a:cxn>
                  </a:cxnLst>
                  <a:rect l="0" t="0" r="r" b="b"/>
                  <a:pathLst>
                    <a:path w="17" h="13">
                      <a:moveTo>
                        <a:pt x="6" y="0"/>
                      </a:moveTo>
                      <a:lnTo>
                        <a:pt x="6" y="3"/>
                      </a:lnTo>
                      <a:lnTo>
                        <a:pt x="3" y="3"/>
                      </a:lnTo>
                      <a:lnTo>
                        <a:pt x="0" y="3"/>
                      </a:lnTo>
                      <a:lnTo>
                        <a:pt x="0" y="6"/>
                      </a:lnTo>
                      <a:lnTo>
                        <a:pt x="3" y="6"/>
                      </a:lnTo>
                      <a:lnTo>
                        <a:pt x="3" y="6"/>
                      </a:lnTo>
                      <a:lnTo>
                        <a:pt x="6" y="9"/>
                      </a:lnTo>
                      <a:lnTo>
                        <a:pt x="6" y="9"/>
                      </a:lnTo>
                      <a:lnTo>
                        <a:pt x="3" y="9"/>
                      </a:lnTo>
                      <a:lnTo>
                        <a:pt x="3" y="9"/>
                      </a:lnTo>
                      <a:lnTo>
                        <a:pt x="6" y="6"/>
                      </a:lnTo>
                      <a:lnTo>
                        <a:pt x="6" y="6"/>
                      </a:lnTo>
                      <a:lnTo>
                        <a:pt x="9" y="9"/>
                      </a:lnTo>
                      <a:lnTo>
                        <a:pt x="9" y="9"/>
                      </a:lnTo>
                      <a:lnTo>
                        <a:pt x="9" y="13"/>
                      </a:lnTo>
                      <a:lnTo>
                        <a:pt x="12" y="13"/>
                      </a:lnTo>
                      <a:lnTo>
                        <a:pt x="12" y="13"/>
                      </a:lnTo>
                      <a:lnTo>
                        <a:pt x="15" y="13"/>
                      </a:lnTo>
                      <a:lnTo>
                        <a:pt x="17" y="13"/>
                      </a:lnTo>
                      <a:lnTo>
                        <a:pt x="17" y="9"/>
                      </a:lnTo>
                      <a:lnTo>
                        <a:pt x="17" y="9"/>
                      </a:lnTo>
                      <a:lnTo>
                        <a:pt x="15" y="6"/>
                      </a:lnTo>
                      <a:lnTo>
                        <a:pt x="15" y="6"/>
                      </a:lnTo>
                      <a:lnTo>
                        <a:pt x="12" y="3"/>
                      </a:lnTo>
                      <a:lnTo>
                        <a:pt x="9" y="3"/>
                      </a:lnTo>
                      <a:lnTo>
                        <a:pt x="9" y="3"/>
                      </a:lnTo>
                      <a:lnTo>
                        <a:pt x="6"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77" name="Freeform 532"/>
                <p:cNvSpPr>
                  <a:spLocks/>
                </p:cNvSpPr>
                <p:nvPr/>
              </p:nvSpPr>
              <p:spPr bwMode="auto">
                <a:xfrm>
                  <a:off x="5260" y="2453"/>
                  <a:ext cx="17" cy="13"/>
                </a:xfrm>
                <a:custGeom>
                  <a:avLst/>
                  <a:gdLst/>
                  <a:ahLst/>
                  <a:cxnLst>
                    <a:cxn ang="0">
                      <a:pos x="6" y="0"/>
                    </a:cxn>
                    <a:cxn ang="0">
                      <a:pos x="6" y="3"/>
                    </a:cxn>
                    <a:cxn ang="0">
                      <a:pos x="3" y="3"/>
                    </a:cxn>
                    <a:cxn ang="0">
                      <a:pos x="0" y="3"/>
                    </a:cxn>
                    <a:cxn ang="0">
                      <a:pos x="0" y="6"/>
                    </a:cxn>
                    <a:cxn ang="0">
                      <a:pos x="3" y="6"/>
                    </a:cxn>
                    <a:cxn ang="0">
                      <a:pos x="3" y="6"/>
                    </a:cxn>
                    <a:cxn ang="0">
                      <a:pos x="6" y="9"/>
                    </a:cxn>
                    <a:cxn ang="0">
                      <a:pos x="6" y="9"/>
                    </a:cxn>
                    <a:cxn ang="0">
                      <a:pos x="3" y="9"/>
                    </a:cxn>
                    <a:cxn ang="0">
                      <a:pos x="3" y="9"/>
                    </a:cxn>
                    <a:cxn ang="0">
                      <a:pos x="6" y="6"/>
                    </a:cxn>
                    <a:cxn ang="0">
                      <a:pos x="6" y="6"/>
                    </a:cxn>
                    <a:cxn ang="0">
                      <a:pos x="9" y="9"/>
                    </a:cxn>
                    <a:cxn ang="0">
                      <a:pos x="9" y="9"/>
                    </a:cxn>
                    <a:cxn ang="0">
                      <a:pos x="9" y="13"/>
                    </a:cxn>
                    <a:cxn ang="0">
                      <a:pos x="12" y="13"/>
                    </a:cxn>
                    <a:cxn ang="0">
                      <a:pos x="12" y="13"/>
                    </a:cxn>
                    <a:cxn ang="0">
                      <a:pos x="15" y="13"/>
                    </a:cxn>
                    <a:cxn ang="0">
                      <a:pos x="17" y="13"/>
                    </a:cxn>
                    <a:cxn ang="0">
                      <a:pos x="17" y="9"/>
                    </a:cxn>
                    <a:cxn ang="0">
                      <a:pos x="17" y="9"/>
                    </a:cxn>
                    <a:cxn ang="0">
                      <a:pos x="15" y="6"/>
                    </a:cxn>
                    <a:cxn ang="0">
                      <a:pos x="15" y="6"/>
                    </a:cxn>
                    <a:cxn ang="0">
                      <a:pos x="12" y="3"/>
                    </a:cxn>
                    <a:cxn ang="0">
                      <a:pos x="9" y="3"/>
                    </a:cxn>
                    <a:cxn ang="0">
                      <a:pos x="9" y="3"/>
                    </a:cxn>
                    <a:cxn ang="0">
                      <a:pos x="6" y="0"/>
                    </a:cxn>
                  </a:cxnLst>
                  <a:rect l="0" t="0" r="r" b="b"/>
                  <a:pathLst>
                    <a:path w="17" h="13">
                      <a:moveTo>
                        <a:pt x="6" y="0"/>
                      </a:moveTo>
                      <a:lnTo>
                        <a:pt x="6" y="3"/>
                      </a:lnTo>
                      <a:lnTo>
                        <a:pt x="3" y="3"/>
                      </a:lnTo>
                      <a:lnTo>
                        <a:pt x="0" y="3"/>
                      </a:lnTo>
                      <a:lnTo>
                        <a:pt x="0" y="6"/>
                      </a:lnTo>
                      <a:lnTo>
                        <a:pt x="3" y="6"/>
                      </a:lnTo>
                      <a:lnTo>
                        <a:pt x="3" y="6"/>
                      </a:lnTo>
                      <a:lnTo>
                        <a:pt x="6" y="9"/>
                      </a:lnTo>
                      <a:lnTo>
                        <a:pt x="6" y="9"/>
                      </a:lnTo>
                      <a:lnTo>
                        <a:pt x="3" y="9"/>
                      </a:lnTo>
                      <a:lnTo>
                        <a:pt x="3" y="9"/>
                      </a:lnTo>
                      <a:lnTo>
                        <a:pt x="6" y="6"/>
                      </a:lnTo>
                      <a:lnTo>
                        <a:pt x="6" y="6"/>
                      </a:lnTo>
                      <a:lnTo>
                        <a:pt x="9" y="9"/>
                      </a:lnTo>
                      <a:lnTo>
                        <a:pt x="9" y="9"/>
                      </a:lnTo>
                      <a:lnTo>
                        <a:pt x="9" y="13"/>
                      </a:lnTo>
                      <a:lnTo>
                        <a:pt x="12" y="13"/>
                      </a:lnTo>
                      <a:lnTo>
                        <a:pt x="12" y="13"/>
                      </a:lnTo>
                      <a:lnTo>
                        <a:pt x="15" y="13"/>
                      </a:lnTo>
                      <a:lnTo>
                        <a:pt x="17" y="13"/>
                      </a:lnTo>
                      <a:lnTo>
                        <a:pt x="17" y="9"/>
                      </a:lnTo>
                      <a:lnTo>
                        <a:pt x="17" y="9"/>
                      </a:lnTo>
                      <a:lnTo>
                        <a:pt x="15" y="6"/>
                      </a:lnTo>
                      <a:lnTo>
                        <a:pt x="15" y="6"/>
                      </a:lnTo>
                      <a:lnTo>
                        <a:pt x="12" y="3"/>
                      </a:lnTo>
                      <a:lnTo>
                        <a:pt x="9" y="3"/>
                      </a:lnTo>
                      <a:lnTo>
                        <a:pt x="9" y="3"/>
                      </a:lnTo>
                      <a:lnTo>
                        <a:pt x="6"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78" name="Freeform 533"/>
                <p:cNvSpPr>
                  <a:spLocks/>
                </p:cNvSpPr>
                <p:nvPr/>
              </p:nvSpPr>
              <p:spPr bwMode="auto">
                <a:xfrm>
                  <a:off x="4997" y="2453"/>
                  <a:ext cx="3" cy="3"/>
                </a:xfrm>
                <a:custGeom>
                  <a:avLst/>
                  <a:gdLst/>
                  <a:ahLst/>
                  <a:cxnLst>
                    <a:cxn ang="0">
                      <a:pos x="0" y="0"/>
                    </a:cxn>
                    <a:cxn ang="0">
                      <a:pos x="3" y="3"/>
                    </a:cxn>
                    <a:cxn ang="0">
                      <a:pos x="3" y="0"/>
                    </a:cxn>
                    <a:cxn ang="0">
                      <a:pos x="0" y="0"/>
                    </a:cxn>
                    <a:cxn ang="0">
                      <a:pos x="0" y="0"/>
                    </a:cxn>
                    <a:cxn ang="0">
                      <a:pos x="0" y="0"/>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0" y="0"/>
                    </a:cxn>
                  </a:cxnLst>
                  <a:rect l="0" t="0" r="r" b="b"/>
                  <a:pathLst>
                    <a:path w="3" h="3">
                      <a:moveTo>
                        <a:pt x="0" y="0"/>
                      </a:moveTo>
                      <a:lnTo>
                        <a:pt x="3" y="3"/>
                      </a:lnTo>
                      <a:lnTo>
                        <a:pt x="3" y="0"/>
                      </a:lnTo>
                      <a:lnTo>
                        <a:pt x="0" y="0"/>
                      </a:lnTo>
                      <a:lnTo>
                        <a:pt x="0" y="0"/>
                      </a:lnTo>
                      <a:lnTo>
                        <a:pt x="0" y="0"/>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79" name="Freeform 534"/>
                <p:cNvSpPr>
                  <a:spLocks/>
                </p:cNvSpPr>
                <p:nvPr/>
              </p:nvSpPr>
              <p:spPr bwMode="auto">
                <a:xfrm>
                  <a:off x="4994" y="2453"/>
                  <a:ext cx="6" cy="9"/>
                </a:xfrm>
                <a:custGeom>
                  <a:avLst/>
                  <a:gdLst/>
                  <a:ahLst/>
                  <a:cxnLst>
                    <a:cxn ang="0">
                      <a:pos x="0" y="6"/>
                    </a:cxn>
                    <a:cxn ang="0">
                      <a:pos x="6" y="9"/>
                    </a:cxn>
                    <a:cxn ang="0">
                      <a:pos x="6" y="3"/>
                    </a:cxn>
                    <a:cxn ang="0">
                      <a:pos x="3" y="0"/>
                    </a:cxn>
                    <a:cxn ang="0">
                      <a:pos x="0" y="6"/>
                    </a:cxn>
                    <a:cxn ang="0">
                      <a:pos x="0" y="6"/>
                    </a:cxn>
                    <a:cxn ang="0">
                      <a:pos x="0" y="6"/>
                    </a:cxn>
                    <a:cxn ang="0">
                      <a:pos x="0" y="6"/>
                    </a:cxn>
                    <a:cxn ang="0">
                      <a:pos x="0" y="6"/>
                    </a:cxn>
                    <a:cxn ang="0">
                      <a:pos x="0" y="6"/>
                    </a:cxn>
                    <a:cxn ang="0">
                      <a:pos x="0" y="9"/>
                    </a:cxn>
                    <a:cxn ang="0">
                      <a:pos x="0" y="9"/>
                    </a:cxn>
                    <a:cxn ang="0">
                      <a:pos x="0" y="9"/>
                    </a:cxn>
                    <a:cxn ang="0">
                      <a:pos x="0" y="9"/>
                    </a:cxn>
                    <a:cxn ang="0">
                      <a:pos x="0" y="9"/>
                    </a:cxn>
                    <a:cxn ang="0">
                      <a:pos x="0" y="9"/>
                    </a:cxn>
                    <a:cxn ang="0">
                      <a:pos x="0"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3" y="9"/>
                    </a:cxn>
                    <a:cxn ang="0">
                      <a:pos x="6" y="9"/>
                    </a:cxn>
                    <a:cxn ang="0">
                      <a:pos x="6" y="9"/>
                    </a:cxn>
                    <a:cxn ang="0">
                      <a:pos x="6" y="9"/>
                    </a:cxn>
                    <a:cxn ang="0">
                      <a:pos x="6" y="9"/>
                    </a:cxn>
                    <a:cxn ang="0">
                      <a:pos x="6" y="9"/>
                    </a:cxn>
                    <a:cxn ang="0">
                      <a:pos x="0" y="6"/>
                    </a:cxn>
                  </a:cxnLst>
                  <a:rect l="0" t="0" r="r" b="b"/>
                  <a:pathLst>
                    <a:path w="6" h="9">
                      <a:moveTo>
                        <a:pt x="0" y="6"/>
                      </a:moveTo>
                      <a:lnTo>
                        <a:pt x="6" y="9"/>
                      </a:lnTo>
                      <a:lnTo>
                        <a:pt x="6" y="3"/>
                      </a:lnTo>
                      <a:lnTo>
                        <a:pt x="3" y="0"/>
                      </a:lnTo>
                      <a:lnTo>
                        <a:pt x="0" y="6"/>
                      </a:lnTo>
                      <a:lnTo>
                        <a:pt x="0" y="6"/>
                      </a:lnTo>
                      <a:lnTo>
                        <a:pt x="0" y="6"/>
                      </a:lnTo>
                      <a:lnTo>
                        <a:pt x="0" y="6"/>
                      </a:lnTo>
                      <a:lnTo>
                        <a:pt x="0" y="6"/>
                      </a:lnTo>
                      <a:lnTo>
                        <a:pt x="0" y="6"/>
                      </a:lnTo>
                      <a:lnTo>
                        <a:pt x="0" y="9"/>
                      </a:lnTo>
                      <a:lnTo>
                        <a:pt x="0" y="9"/>
                      </a:lnTo>
                      <a:lnTo>
                        <a:pt x="0" y="9"/>
                      </a:lnTo>
                      <a:lnTo>
                        <a:pt x="0" y="9"/>
                      </a:lnTo>
                      <a:lnTo>
                        <a:pt x="0" y="9"/>
                      </a:lnTo>
                      <a:lnTo>
                        <a:pt x="0" y="9"/>
                      </a:lnTo>
                      <a:lnTo>
                        <a:pt x="0"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6" y="9"/>
                      </a:lnTo>
                      <a:lnTo>
                        <a:pt x="6" y="9"/>
                      </a:lnTo>
                      <a:lnTo>
                        <a:pt x="6" y="9"/>
                      </a:lnTo>
                      <a:lnTo>
                        <a:pt x="6" y="9"/>
                      </a:lnTo>
                      <a:lnTo>
                        <a:pt x="6" y="9"/>
                      </a:lnTo>
                      <a:lnTo>
                        <a:pt x="0" y="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80" name="Freeform 535"/>
                <p:cNvSpPr>
                  <a:spLocks/>
                </p:cNvSpPr>
                <p:nvPr/>
              </p:nvSpPr>
              <p:spPr bwMode="auto">
                <a:xfrm>
                  <a:off x="4994" y="2459"/>
                  <a:ext cx="6" cy="10"/>
                </a:xfrm>
                <a:custGeom>
                  <a:avLst/>
                  <a:gdLst/>
                  <a:ahLst/>
                  <a:cxnLst>
                    <a:cxn ang="0">
                      <a:pos x="0" y="7"/>
                    </a:cxn>
                    <a:cxn ang="0">
                      <a:pos x="3" y="10"/>
                    </a:cxn>
                    <a:cxn ang="0">
                      <a:pos x="6" y="3"/>
                    </a:cxn>
                    <a:cxn ang="0">
                      <a:pos x="0" y="0"/>
                    </a:cxn>
                    <a:cxn ang="0">
                      <a:pos x="0" y="7"/>
                    </a:cxn>
                    <a:cxn ang="0">
                      <a:pos x="0" y="7"/>
                    </a:cxn>
                    <a:cxn ang="0">
                      <a:pos x="0" y="7"/>
                    </a:cxn>
                    <a:cxn ang="0">
                      <a:pos x="0" y="7"/>
                    </a:cxn>
                    <a:cxn ang="0">
                      <a:pos x="0" y="7"/>
                    </a:cxn>
                    <a:cxn ang="0">
                      <a:pos x="0" y="7"/>
                    </a:cxn>
                    <a:cxn ang="0">
                      <a:pos x="0" y="10"/>
                    </a:cxn>
                    <a:cxn ang="0">
                      <a:pos x="0" y="10"/>
                    </a:cxn>
                    <a:cxn ang="0">
                      <a:pos x="0" y="10"/>
                    </a:cxn>
                    <a:cxn ang="0">
                      <a:pos x="0" y="10"/>
                    </a:cxn>
                    <a:cxn ang="0">
                      <a:pos x="0" y="10"/>
                    </a:cxn>
                    <a:cxn ang="0">
                      <a:pos x="0" y="10"/>
                    </a:cxn>
                    <a:cxn ang="0">
                      <a:pos x="0" y="10"/>
                    </a:cxn>
                    <a:cxn ang="0">
                      <a:pos x="0" y="10"/>
                    </a:cxn>
                    <a:cxn ang="0">
                      <a:pos x="0" y="10"/>
                    </a:cxn>
                    <a:cxn ang="0">
                      <a:pos x="0" y="10"/>
                    </a:cxn>
                    <a:cxn ang="0">
                      <a:pos x="0" y="10"/>
                    </a:cxn>
                    <a:cxn ang="0">
                      <a:pos x="0"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 ang="0">
                      <a:pos x="0" y="7"/>
                    </a:cxn>
                  </a:cxnLst>
                  <a:rect l="0" t="0" r="r" b="b"/>
                  <a:pathLst>
                    <a:path w="6" h="10">
                      <a:moveTo>
                        <a:pt x="0" y="7"/>
                      </a:moveTo>
                      <a:lnTo>
                        <a:pt x="3" y="10"/>
                      </a:lnTo>
                      <a:lnTo>
                        <a:pt x="6" y="3"/>
                      </a:lnTo>
                      <a:lnTo>
                        <a:pt x="0" y="0"/>
                      </a:lnTo>
                      <a:lnTo>
                        <a:pt x="0" y="7"/>
                      </a:lnTo>
                      <a:lnTo>
                        <a:pt x="0" y="7"/>
                      </a:lnTo>
                      <a:lnTo>
                        <a:pt x="0" y="7"/>
                      </a:lnTo>
                      <a:lnTo>
                        <a:pt x="0" y="7"/>
                      </a:lnTo>
                      <a:lnTo>
                        <a:pt x="0" y="7"/>
                      </a:lnTo>
                      <a:lnTo>
                        <a:pt x="0" y="7"/>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0" y="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81" name="Freeform 536"/>
                <p:cNvSpPr>
                  <a:spLocks/>
                </p:cNvSpPr>
                <p:nvPr/>
              </p:nvSpPr>
              <p:spPr bwMode="auto">
                <a:xfrm>
                  <a:off x="4994" y="2466"/>
                  <a:ext cx="3" cy="6"/>
                </a:xfrm>
                <a:custGeom>
                  <a:avLst/>
                  <a:gdLst/>
                  <a:ahLst/>
                  <a:cxnLst>
                    <a:cxn ang="0">
                      <a:pos x="0" y="6"/>
                    </a:cxn>
                    <a:cxn ang="0">
                      <a:pos x="3" y="6"/>
                    </a:cxn>
                    <a:cxn ang="0">
                      <a:pos x="3" y="0"/>
                    </a:cxn>
                    <a:cxn ang="0">
                      <a:pos x="0" y="0"/>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0" y="6"/>
                    </a:cxn>
                  </a:cxnLst>
                  <a:rect l="0" t="0" r="r" b="b"/>
                  <a:pathLst>
                    <a:path w="3" h="6">
                      <a:moveTo>
                        <a:pt x="0" y="6"/>
                      </a:moveTo>
                      <a:lnTo>
                        <a:pt x="3" y="6"/>
                      </a:lnTo>
                      <a:lnTo>
                        <a:pt x="3" y="0"/>
                      </a:lnTo>
                      <a:lnTo>
                        <a:pt x="0" y="0"/>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3" y="6"/>
                      </a:lnTo>
                      <a:lnTo>
                        <a:pt x="3" y="6"/>
                      </a:lnTo>
                      <a:lnTo>
                        <a:pt x="3" y="6"/>
                      </a:lnTo>
                      <a:lnTo>
                        <a:pt x="3" y="6"/>
                      </a:lnTo>
                      <a:lnTo>
                        <a:pt x="3" y="6"/>
                      </a:lnTo>
                      <a:lnTo>
                        <a:pt x="3" y="6"/>
                      </a:lnTo>
                      <a:lnTo>
                        <a:pt x="3" y="6"/>
                      </a:lnTo>
                      <a:lnTo>
                        <a:pt x="3" y="6"/>
                      </a:lnTo>
                      <a:lnTo>
                        <a:pt x="3" y="6"/>
                      </a:lnTo>
                      <a:lnTo>
                        <a:pt x="3" y="6"/>
                      </a:lnTo>
                      <a:lnTo>
                        <a:pt x="3" y="6"/>
                      </a:lnTo>
                      <a:lnTo>
                        <a:pt x="0" y="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82" name="Freeform 537"/>
                <p:cNvSpPr>
                  <a:spLocks/>
                </p:cNvSpPr>
                <p:nvPr/>
              </p:nvSpPr>
              <p:spPr bwMode="auto">
                <a:xfrm>
                  <a:off x="4994" y="2472"/>
                  <a:ext cx="3" cy="3"/>
                </a:xfrm>
                <a:custGeom>
                  <a:avLst/>
                  <a:gdLst/>
                  <a:ahLst/>
                  <a:cxnLst>
                    <a:cxn ang="0">
                      <a:pos x="3" y="3"/>
                    </a:cxn>
                    <a:cxn ang="0">
                      <a:pos x="3" y="3"/>
                    </a:cxn>
                    <a:cxn ang="0">
                      <a:pos x="3" y="0"/>
                    </a:cxn>
                    <a:cxn ang="0">
                      <a:pos x="0" y="0"/>
                    </a:cxn>
                    <a:cxn ang="0">
                      <a:pos x="0" y="3"/>
                    </a:cxn>
                    <a:cxn ang="0">
                      <a:pos x="3"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3" y="3"/>
                    </a:cxn>
                    <a:cxn ang="0">
                      <a:pos x="3" y="3"/>
                    </a:cxn>
                    <a:cxn ang="0">
                      <a:pos x="3" y="3"/>
                    </a:cxn>
                    <a:cxn ang="0">
                      <a:pos x="3" y="3"/>
                    </a:cxn>
                    <a:cxn ang="0">
                      <a:pos x="3" y="3"/>
                    </a:cxn>
                    <a:cxn ang="0">
                      <a:pos x="3" y="3"/>
                    </a:cxn>
                    <a:cxn ang="0">
                      <a:pos x="3" y="3"/>
                    </a:cxn>
                    <a:cxn ang="0">
                      <a:pos x="3" y="3"/>
                    </a:cxn>
                    <a:cxn ang="0">
                      <a:pos x="3" y="3"/>
                    </a:cxn>
                    <a:cxn ang="0">
                      <a:pos x="3" y="3"/>
                    </a:cxn>
                  </a:cxnLst>
                  <a:rect l="0" t="0" r="r" b="b"/>
                  <a:pathLst>
                    <a:path w="3" h="3">
                      <a:moveTo>
                        <a:pt x="3" y="3"/>
                      </a:moveTo>
                      <a:lnTo>
                        <a:pt x="3" y="3"/>
                      </a:lnTo>
                      <a:lnTo>
                        <a:pt x="3" y="0"/>
                      </a:lnTo>
                      <a:lnTo>
                        <a:pt x="0" y="0"/>
                      </a:lnTo>
                      <a:lnTo>
                        <a:pt x="0" y="3"/>
                      </a:lnTo>
                      <a:lnTo>
                        <a:pt x="3"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3" y="3"/>
                      </a:lnTo>
                      <a:lnTo>
                        <a:pt x="3" y="3"/>
                      </a:lnTo>
                      <a:lnTo>
                        <a:pt x="3" y="3"/>
                      </a:lnTo>
                      <a:lnTo>
                        <a:pt x="3" y="3"/>
                      </a:lnTo>
                      <a:lnTo>
                        <a:pt x="3" y="3"/>
                      </a:lnTo>
                      <a:lnTo>
                        <a:pt x="3" y="3"/>
                      </a:lnTo>
                      <a:lnTo>
                        <a:pt x="3" y="3"/>
                      </a:lnTo>
                      <a:lnTo>
                        <a:pt x="3" y="3"/>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83" name="Freeform 538"/>
                <p:cNvSpPr>
                  <a:spLocks/>
                </p:cNvSpPr>
                <p:nvPr/>
              </p:nvSpPr>
              <p:spPr bwMode="auto">
                <a:xfrm>
                  <a:off x="4991" y="2472"/>
                  <a:ext cx="6" cy="6"/>
                </a:xfrm>
                <a:custGeom>
                  <a:avLst/>
                  <a:gdLst/>
                  <a:ahLst/>
                  <a:cxnLst>
                    <a:cxn ang="0">
                      <a:pos x="6" y="6"/>
                    </a:cxn>
                    <a:cxn ang="0">
                      <a:pos x="6" y="6"/>
                    </a:cxn>
                    <a:cxn ang="0">
                      <a:pos x="6" y="3"/>
                    </a:cxn>
                    <a:cxn ang="0">
                      <a:pos x="3" y="0"/>
                    </a:cxn>
                    <a:cxn ang="0">
                      <a:pos x="0" y="3"/>
                    </a:cxn>
                    <a:cxn ang="0">
                      <a:pos x="6" y="6"/>
                    </a:cxn>
                    <a:cxn ang="0">
                      <a:pos x="0" y="3"/>
                    </a:cxn>
                    <a:cxn ang="0">
                      <a:pos x="0" y="6"/>
                    </a:cxn>
                    <a:cxn ang="0">
                      <a:pos x="0" y="6"/>
                    </a:cxn>
                    <a:cxn ang="0">
                      <a:pos x="0" y="6"/>
                    </a:cxn>
                    <a:cxn ang="0">
                      <a:pos x="0" y="6"/>
                    </a:cxn>
                    <a:cxn ang="0">
                      <a:pos x="0" y="6"/>
                    </a:cxn>
                    <a:cxn ang="0">
                      <a:pos x="0"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6" y="6"/>
                    </a:cxn>
                    <a:cxn ang="0">
                      <a:pos x="6" y="6"/>
                    </a:cxn>
                    <a:cxn ang="0">
                      <a:pos x="6" y="6"/>
                    </a:cxn>
                    <a:cxn ang="0">
                      <a:pos x="6" y="6"/>
                    </a:cxn>
                    <a:cxn ang="0">
                      <a:pos x="6" y="6"/>
                    </a:cxn>
                    <a:cxn ang="0">
                      <a:pos x="6" y="6"/>
                    </a:cxn>
                    <a:cxn ang="0">
                      <a:pos x="6" y="6"/>
                    </a:cxn>
                  </a:cxnLst>
                  <a:rect l="0" t="0" r="r" b="b"/>
                  <a:pathLst>
                    <a:path w="6" h="6">
                      <a:moveTo>
                        <a:pt x="6" y="6"/>
                      </a:moveTo>
                      <a:lnTo>
                        <a:pt x="6" y="6"/>
                      </a:lnTo>
                      <a:lnTo>
                        <a:pt x="6" y="3"/>
                      </a:lnTo>
                      <a:lnTo>
                        <a:pt x="3" y="0"/>
                      </a:lnTo>
                      <a:lnTo>
                        <a:pt x="0" y="3"/>
                      </a:lnTo>
                      <a:lnTo>
                        <a:pt x="6" y="6"/>
                      </a:lnTo>
                      <a:lnTo>
                        <a:pt x="0" y="3"/>
                      </a:lnTo>
                      <a:lnTo>
                        <a:pt x="0" y="6"/>
                      </a:lnTo>
                      <a:lnTo>
                        <a:pt x="0" y="6"/>
                      </a:lnTo>
                      <a:lnTo>
                        <a:pt x="0" y="6"/>
                      </a:lnTo>
                      <a:lnTo>
                        <a:pt x="0" y="6"/>
                      </a:lnTo>
                      <a:lnTo>
                        <a:pt x="0" y="6"/>
                      </a:lnTo>
                      <a:lnTo>
                        <a:pt x="0"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6" y="6"/>
                      </a:lnTo>
                      <a:lnTo>
                        <a:pt x="6" y="6"/>
                      </a:lnTo>
                      <a:lnTo>
                        <a:pt x="6" y="6"/>
                      </a:lnTo>
                      <a:lnTo>
                        <a:pt x="6" y="6"/>
                      </a:lnTo>
                      <a:lnTo>
                        <a:pt x="6" y="6"/>
                      </a:lnTo>
                      <a:lnTo>
                        <a:pt x="6" y="6"/>
                      </a:lnTo>
                      <a:lnTo>
                        <a:pt x="6" y="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84" name="Freeform 539"/>
                <p:cNvSpPr>
                  <a:spLocks/>
                </p:cNvSpPr>
                <p:nvPr/>
              </p:nvSpPr>
              <p:spPr bwMode="auto">
                <a:xfrm>
                  <a:off x="4991" y="2475"/>
                  <a:ext cx="6" cy="6"/>
                </a:xfrm>
                <a:custGeom>
                  <a:avLst/>
                  <a:gdLst/>
                  <a:ahLst/>
                  <a:cxnLst>
                    <a:cxn ang="0">
                      <a:pos x="0" y="3"/>
                    </a:cxn>
                    <a:cxn ang="0">
                      <a:pos x="6" y="6"/>
                    </a:cxn>
                    <a:cxn ang="0">
                      <a:pos x="6" y="3"/>
                    </a:cxn>
                    <a:cxn ang="0">
                      <a:pos x="0" y="0"/>
                    </a:cxn>
                    <a:cxn ang="0">
                      <a:pos x="0" y="3"/>
                    </a:cxn>
                    <a:cxn ang="0">
                      <a:pos x="0" y="3"/>
                    </a:cxn>
                    <a:cxn ang="0">
                      <a:pos x="0" y="3"/>
                    </a:cxn>
                    <a:cxn ang="0">
                      <a:pos x="0" y="3"/>
                    </a:cxn>
                    <a:cxn ang="0">
                      <a:pos x="0" y="6"/>
                    </a:cxn>
                    <a:cxn ang="0">
                      <a:pos x="0" y="6"/>
                    </a:cxn>
                    <a:cxn ang="0">
                      <a:pos x="0" y="6"/>
                    </a:cxn>
                    <a:cxn ang="0">
                      <a:pos x="0" y="6"/>
                    </a:cxn>
                    <a:cxn ang="0">
                      <a:pos x="0" y="6"/>
                    </a:cxn>
                    <a:cxn ang="0">
                      <a:pos x="0" y="6"/>
                    </a:cxn>
                    <a:cxn ang="0">
                      <a:pos x="0" y="6"/>
                    </a:cxn>
                    <a:cxn ang="0">
                      <a:pos x="0" y="6"/>
                    </a:cxn>
                    <a:cxn ang="0">
                      <a:pos x="0"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3" y="6"/>
                    </a:cxn>
                    <a:cxn ang="0">
                      <a:pos x="6" y="6"/>
                    </a:cxn>
                    <a:cxn ang="0">
                      <a:pos x="6" y="6"/>
                    </a:cxn>
                    <a:cxn ang="0">
                      <a:pos x="6" y="6"/>
                    </a:cxn>
                    <a:cxn ang="0">
                      <a:pos x="0" y="3"/>
                    </a:cxn>
                  </a:cxnLst>
                  <a:rect l="0" t="0" r="r" b="b"/>
                  <a:pathLst>
                    <a:path w="6" h="6">
                      <a:moveTo>
                        <a:pt x="0" y="3"/>
                      </a:moveTo>
                      <a:lnTo>
                        <a:pt x="6" y="6"/>
                      </a:lnTo>
                      <a:lnTo>
                        <a:pt x="6" y="3"/>
                      </a:lnTo>
                      <a:lnTo>
                        <a:pt x="0" y="0"/>
                      </a:lnTo>
                      <a:lnTo>
                        <a:pt x="0" y="3"/>
                      </a:lnTo>
                      <a:lnTo>
                        <a:pt x="0" y="3"/>
                      </a:lnTo>
                      <a:lnTo>
                        <a:pt x="0" y="3"/>
                      </a:lnTo>
                      <a:lnTo>
                        <a:pt x="0" y="3"/>
                      </a:lnTo>
                      <a:lnTo>
                        <a:pt x="0" y="6"/>
                      </a:lnTo>
                      <a:lnTo>
                        <a:pt x="0" y="6"/>
                      </a:lnTo>
                      <a:lnTo>
                        <a:pt x="0" y="6"/>
                      </a:lnTo>
                      <a:lnTo>
                        <a:pt x="0" y="6"/>
                      </a:lnTo>
                      <a:lnTo>
                        <a:pt x="0" y="6"/>
                      </a:lnTo>
                      <a:lnTo>
                        <a:pt x="0" y="6"/>
                      </a:lnTo>
                      <a:lnTo>
                        <a:pt x="0" y="6"/>
                      </a:lnTo>
                      <a:lnTo>
                        <a:pt x="0" y="6"/>
                      </a:lnTo>
                      <a:lnTo>
                        <a:pt x="0"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6" y="6"/>
                      </a:lnTo>
                      <a:lnTo>
                        <a:pt x="6" y="6"/>
                      </a:lnTo>
                      <a:lnTo>
                        <a:pt x="6" y="6"/>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85" name="Freeform 540"/>
                <p:cNvSpPr>
                  <a:spLocks/>
                </p:cNvSpPr>
                <p:nvPr/>
              </p:nvSpPr>
              <p:spPr bwMode="auto">
                <a:xfrm>
                  <a:off x="4991" y="2478"/>
                  <a:ext cx="6" cy="7"/>
                </a:xfrm>
                <a:custGeom>
                  <a:avLst/>
                  <a:gdLst/>
                  <a:ahLst/>
                  <a:cxnLst>
                    <a:cxn ang="0">
                      <a:pos x="0" y="3"/>
                    </a:cxn>
                    <a:cxn ang="0">
                      <a:pos x="3" y="3"/>
                    </a:cxn>
                    <a:cxn ang="0">
                      <a:pos x="6" y="3"/>
                    </a:cxn>
                    <a:cxn ang="0">
                      <a:pos x="0" y="0"/>
                    </a:cxn>
                    <a:cxn ang="0">
                      <a:pos x="0" y="3"/>
                    </a:cxn>
                    <a:cxn ang="0">
                      <a:pos x="0" y="3"/>
                    </a:cxn>
                    <a:cxn ang="0">
                      <a:pos x="0" y="3"/>
                    </a:cxn>
                    <a:cxn ang="0">
                      <a:pos x="0" y="3"/>
                    </a:cxn>
                    <a:cxn ang="0">
                      <a:pos x="0" y="3"/>
                    </a:cxn>
                    <a:cxn ang="0">
                      <a:pos x="0" y="3"/>
                    </a:cxn>
                    <a:cxn ang="0">
                      <a:pos x="0" y="3"/>
                    </a:cxn>
                    <a:cxn ang="0">
                      <a:pos x="0" y="7"/>
                    </a:cxn>
                    <a:cxn ang="0">
                      <a:pos x="0" y="7"/>
                    </a:cxn>
                    <a:cxn ang="0">
                      <a:pos x="0" y="7"/>
                    </a:cxn>
                    <a:cxn ang="0">
                      <a:pos x="0" y="7"/>
                    </a:cxn>
                    <a:cxn ang="0">
                      <a:pos x="0" y="7"/>
                    </a:cxn>
                    <a:cxn ang="0">
                      <a:pos x="0" y="7"/>
                    </a:cxn>
                    <a:cxn ang="0">
                      <a:pos x="0" y="7"/>
                    </a:cxn>
                    <a:cxn ang="0">
                      <a:pos x="0"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3"/>
                    </a:cxn>
                    <a:cxn ang="0">
                      <a:pos x="3" y="3"/>
                    </a:cxn>
                    <a:cxn ang="0">
                      <a:pos x="0" y="3"/>
                    </a:cxn>
                  </a:cxnLst>
                  <a:rect l="0" t="0" r="r" b="b"/>
                  <a:pathLst>
                    <a:path w="6" h="7">
                      <a:moveTo>
                        <a:pt x="0" y="3"/>
                      </a:moveTo>
                      <a:lnTo>
                        <a:pt x="3" y="3"/>
                      </a:lnTo>
                      <a:lnTo>
                        <a:pt x="6" y="3"/>
                      </a:lnTo>
                      <a:lnTo>
                        <a:pt x="0" y="0"/>
                      </a:lnTo>
                      <a:lnTo>
                        <a:pt x="0" y="3"/>
                      </a:lnTo>
                      <a:lnTo>
                        <a:pt x="0" y="3"/>
                      </a:lnTo>
                      <a:lnTo>
                        <a:pt x="0" y="3"/>
                      </a:lnTo>
                      <a:lnTo>
                        <a:pt x="0" y="3"/>
                      </a:lnTo>
                      <a:lnTo>
                        <a:pt x="0" y="3"/>
                      </a:lnTo>
                      <a:lnTo>
                        <a:pt x="0" y="3"/>
                      </a:lnTo>
                      <a:lnTo>
                        <a:pt x="0" y="3"/>
                      </a:lnTo>
                      <a:lnTo>
                        <a:pt x="0" y="7"/>
                      </a:lnTo>
                      <a:lnTo>
                        <a:pt x="0" y="7"/>
                      </a:lnTo>
                      <a:lnTo>
                        <a:pt x="0" y="7"/>
                      </a:lnTo>
                      <a:lnTo>
                        <a:pt x="0" y="7"/>
                      </a:lnTo>
                      <a:lnTo>
                        <a:pt x="0" y="7"/>
                      </a:lnTo>
                      <a:lnTo>
                        <a:pt x="0" y="7"/>
                      </a:lnTo>
                      <a:lnTo>
                        <a:pt x="0" y="7"/>
                      </a:lnTo>
                      <a:lnTo>
                        <a:pt x="0"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3"/>
                      </a:lnTo>
                      <a:lnTo>
                        <a:pt x="3"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86" name="Freeform 541"/>
                <p:cNvSpPr>
                  <a:spLocks/>
                </p:cNvSpPr>
                <p:nvPr/>
              </p:nvSpPr>
              <p:spPr bwMode="auto">
                <a:xfrm>
                  <a:off x="4991" y="2481"/>
                  <a:ext cx="3" cy="7"/>
                </a:xfrm>
                <a:custGeom>
                  <a:avLst/>
                  <a:gdLst/>
                  <a:ahLst/>
                  <a:cxnLst>
                    <a:cxn ang="0">
                      <a:pos x="0" y="4"/>
                    </a:cxn>
                    <a:cxn ang="0">
                      <a:pos x="3" y="4"/>
                    </a:cxn>
                    <a:cxn ang="0">
                      <a:pos x="3" y="0"/>
                    </a:cxn>
                    <a:cxn ang="0">
                      <a:pos x="0" y="0"/>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7"/>
                    </a:cxn>
                    <a:cxn ang="0">
                      <a:pos x="0" y="7"/>
                    </a:cxn>
                    <a:cxn ang="0">
                      <a:pos x="0" y="7"/>
                    </a:cxn>
                    <a:cxn ang="0">
                      <a:pos x="0" y="7"/>
                    </a:cxn>
                    <a:cxn ang="0">
                      <a:pos x="3" y="7"/>
                    </a:cxn>
                    <a:cxn ang="0">
                      <a:pos x="3" y="7"/>
                    </a:cxn>
                    <a:cxn ang="0">
                      <a:pos x="3" y="7"/>
                    </a:cxn>
                    <a:cxn ang="0">
                      <a:pos x="3" y="7"/>
                    </a:cxn>
                    <a:cxn ang="0">
                      <a:pos x="3" y="7"/>
                    </a:cxn>
                    <a:cxn ang="0">
                      <a:pos x="3" y="7"/>
                    </a:cxn>
                    <a:cxn ang="0">
                      <a:pos x="3" y="7"/>
                    </a:cxn>
                    <a:cxn ang="0">
                      <a:pos x="3" y="7"/>
                    </a:cxn>
                    <a:cxn ang="0">
                      <a:pos x="3" y="7"/>
                    </a:cxn>
                    <a:cxn ang="0">
                      <a:pos x="3" y="4"/>
                    </a:cxn>
                    <a:cxn ang="0">
                      <a:pos x="3" y="4"/>
                    </a:cxn>
                    <a:cxn ang="0">
                      <a:pos x="3" y="4"/>
                    </a:cxn>
                    <a:cxn ang="0">
                      <a:pos x="3" y="4"/>
                    </a:cxn>
                    <a:cxn ang="0">
                      <a:pos x="3" y="4"/>
                    </a:cxn>
                    <a:cxn ang="0">
                      <a:pos x="3" y="4"/>
                    </a:cxn>
                    <a:cxn ang="0">
                      <a:pos x="3" y="4"/>
                    </a:cxn>
                    <a:cxn ang="0">
                      <a:pos x="3" y="4"/>
                    </a:cxn>
                    <a:cxn ang="0">
                      <a:pos x="0" y="4"/>
                    </a:cxn>
                  </a:cxnLst>
                  <a:rect l="0" t="0" r="r" b="b"/>
                  <a:pathLst>
                    <a:path w="3" h="7">
                      <a:moveTo>
                        <a:pt x="0" y="4"/>
                      </a:moveTo>
                      <a:lnTo>
                        <a:pt x="3" y="4"/>
                      </a:lnTo>
                      <a:lnTo>
                        <a:pt x="3" y="0"/>
                      </a:lnTo>
                      <a:lnTo>
                        <a:pt x="0" y="0"/>
                      </a:lnTo>
                      <a:lnTo>
                        <a:pt x="0" y="4"/>
                      </a:lnTo>
                      <a:lnTo>
                        <a:pt x="0" y="4"/>
                      </a:lnTo>
                      <a:lnTo>
                        <a:pt x="0" y="4"/>
                      </a:lnTo>
                      <a:lnTo>
                        <a:pt x="0" y="4"/>
                      </a:lnTo>
                      <a:lnTo>
                        <a:pt x="0" y="4"/>
                      </a:lnTo>
                      <a:lnTo>
                        <a:pt x="0" y="4"/>
                      </a:lnTo>
                      <a:lnTo>
                        <a:pt x="0" y="4"/>
                      </a:lnTo>
                      <a:lnTo>
                        <a:pt x="0" y="4"/>
                      </a:lnTo>
                      <a:lnTo>
                        <a:pt x="0" y="4"/>
                      </a:lnTo>
                      <a:lnTo>
                        <a:pt x="0" y="4"/>
                      </a:lnTo>
                      <a:lnTo>
                        <a:pt x="0" y="7"/>
                      </a:lnTo>
                      <a:lnTo>
                        <a:pt x="0" y="7"/>
                      </a:lnTo>
                      <a:lnTo>
                        <a:pt x="0" y="7"/>
                      </a:lnTo>
                      <a:lnTo>
                        <a:pt x="0" y="7"/>
                      </a:lnTo>
                      <a:lnTo>
                        <a:pt x="3" y="7"/>
                      </a:lnTo>
                      <a:lnTo>
                        <a:pt x="3" y="7"/>
                      </a:lnTo>
                      <a:lnTo>
                        <a:pt x="3" y="7"/>
                      </a:lnTo>
                      <a:lnTo>
                        <a:pt x="3" y="7"/>
                      </a:lnTo>
                      <a:lnTo>
                        <a:pt x="3" y="7"/>
                      </a:lnTo>
                      <a:lnTo>
                        <a:pt x="3" y="7"/>
                      </a:lnTo>
                      <a:lnTo>
                        <a:pt x="3" y="7"/>
                      </a:lnTo>
                      <a:lnTo>
                        <a:pt x="3" y="7"/>
                      </a:lnTo>
                      <a:lnTo>
                        <a:pt x="3" y="7"/>
                      </a:lnTo>
                      <a:lnTo>
                        <a:pt x="3" y="4"/>
                      </a:lnTo>
                      <a:lnTo>
                        <a:pt x="3" y="4"/>
                      </a:lnTo>
                      <a:lnTo>
                        <a:pt x="3" y="4"/>
                      </a:lnTo>
                      <a:lnTo>
                        <a:pt x="3" y="4"/>
                      </a:lnTo>
                      <a:lnTo>
                        <a:pt x="3" y="4"/>
                      </a:lnTo>
                      <a:lnTo>
                        <a:pt x="3" y="4"/>
                      </a:lnTo>
                      <a:lnTo>
                        <a:pt x="3" y="4"/>
                      </a:lnTo>
                      <a:lnTo>
                        <a:pt x="3" y="4"/>
                      </a:lnTo>
                      <a:lnTo>
                        <a:pt x="0"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87" name="Freeform 542"/>
                <p:cNvSpPr>
                  <a:spLocks/>
                </p:cNvSpPr>
                <p:nvPr/>
              </p:nvSpPr>
              <p:spPr bwMode="auto">
                <a:xfrm>
                  <a:off x="4991" y="2485"/>
                  <a:ext cx="6" cy="3"/>
                </a:xfrm>
                <a:custGeom>
                  <a:avLst/>
                  <a:gdLst/>
                  <a:ahLst/>
                  <a:cxnLst>
                    <a:cxn ang="0">
                      <a:pos x="6" y="3"/>
                    </a:cxn>
                    <a:cxn ang="0">
                      <a:pos x="6" y="3"/>
                    </a:cxn>
                    <a:cxn ang="0">
                      <a:pos x="3" y="0"/>
                    </a:cxn>
                    <a:cxn ang="0">
                      <a:pos x="0" y="0"/>
                    </a:cxn>
                    <a:cxn ang="0">
                      <a:pos x="0" y="3"/>
                    </a:cxn>
                    <a:cxn ang="0">
                      <a:pos x="6" y="3"/>
                    </a:cxn>
                    <a:cxn ang="0">
                      <a:pos x="0" y="3"/>
                    </a:cxn>
                    <a:cxn ang="0">
                      <a:pos x="0" y="3"/>
                    </a:cxn>
                    <a:cxn ang="0">
                      <a:pos x="0" y="3"/>
                    </a:cxn>
                    <a:cxn ang="0">
                      <a:pos x="0" y="3"/>
                    </a:cxn>
                    <a:cxn ang="0">
                      <a:pos x="0" y="3"/>
                    </a:cxn>
                    <a:cxn ang="0">
                      <a:pos x="0"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6" y="3"/>
                    </a:cxn>
                    <a:cxn ang="0">
                      <a:pos x="6" y="3"/>
                    </a:cxn>
                    <a:cxn ang="0">
                      <a:pos x="6" y="3"/>
                    </a:cxn>
                    <a:cxn ang="0">
                      <a:pos x="6" y="3"/>
                    </a:cxn>
                    <a:cxn ang="0">
                      <a:pos x="6" y="3"/>
                    </a:cxn>
                    <a:cxn ang="0">
                      <a:pos x="6" y="3"/>
                    </a:cxn>
                    <a:cxn ang="0">
                      <a:pos x="6" y="3"/>
                    </a:cxn>
                    <a:cxn ang="0">
                      <a:pos x="6" y="3"/>
                    </a:cxn>
                    <a:cxn ang="0">
                      <a:pos x="6" y="3"/>
                    </a:cxn>
                  </a:cxnLst>
                  <a:rect l="0" t="0" r="r" b="b"/>
                  <a:pathLst>
                    <a:path w="6" h="3">
                      <a:moveTo>
                        <a:pt x="6" y="3"/>
                      </a:moveTo>
                      <a:lnTo>
                        <a:pt x="6" y="3"/>
                      </a:lnTo>
                      <a:lnTo>
                        <a:pt x="3" y="0"/>
                      </a:lnTo>
                      <a:lnTo>
                        <a:pt x="0" y="0"/>
                      </a:lnTo>
                      <a:lnTo>
                        <a:pt x="0" y="3"/>
                      </a:lnTo>
                      <a:lnTo>
                        <a:pt x="6" y="3"/>
                      </a:lnTo>
                      <a:lnTo>
                        <a:pt x="0" y="3"/>
                      </a:lnTo>
                      <a:lnTo>
                        <a:pt x="0" y="3"/>
                      </a:lnTo>
                      <a:lnTo>
                        <a:pt x="0" y="3"/>
                      </a:lnTo>
                      <a:lnTo>
                        <a:pt x="0" y="3"/>
                      </a:lnTo>
                      <a:lnTo>
                        <a:pt x="0" y="3"/>
                      </a:lnTo>
                      <a:lnTo>
                        <a:pt x="0"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6" y="3"/>
                      </a:lnTo>
                      <a:lnTo>
                        <a:pt x="6" y="3"/>
                      </a:lnTo>
                      <a:lnTo>
                        <a:pt x="6" y="3"/>
                      </a:lnTo>
                      <a:lnTo>
                        <a:pt x="6" y="3"/>
                      </a:lnTo>
                      <a:lnTo>
                        <a:pt x="6" y="3"/>
                      </a:lnTo>
                      <a:lnTo>
                        <a:pt x="6" y="3"/>
                      </a:lnTo>
                      <a:lnTo>
                        <a:pt x="6" y="3"/>
                      </a:lnTo>
                      <a:lnTo>
                        <a:pt x="6" y="3"/>
                      </a:lnTo>
                      <a:lnTo>
                        <a:pt x="6"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88" name="Freeform 543"/>
                <p:cNvSpPr>
                  <a:spLocks/>
                </p:cNvSpPr>
                <p:nvPr/>
              </p:nvSpPr>
              <p:spPr bwMode="auto">
                <a:xfrm>
                  <a:off x="4991" y="2488"/>
                  <a:ext cx="6" cy="3"/>
                </a:xfrm>
                <a:custGeom>
                  <a:avLst/>
                  <a:gdLst/>
                  <a:ahLst/>
                  <a:cxnLst>
                    <a:cxn ang="0">
                      <a:pos x="6" y="3"/>
                    </a:cxn>
                    <a:cxn ang="0">
                      <a:pos x="6" y="3"/>
                    </a:cxn>
                    <a:cxn ang="0">
                      <a:pos x="6" y="0"/>
                    </a:cxn>
                    <a:cxn ang="0">
                      <a:pos x="0" y="0"/>
                    </a:cxn>
                    <a:cxn ang="0">
                      <a:pos x="3" y="3"/>
                    </a:cxn>
                    <a:cxn ang="0">
                      <a:pos x="6"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6" y="3"/>
                    </a:cxn>
                    <a:cxn ang="0">
                      <a:pos x="6" y="3"/>
                    </a:cxn>
                    <a:cxn ang="0">
                      <a:pos x="6" y="3"/>
                    </a:cxn>
                    <a:cxn ang="0">
                      <a:pos x="6" y="3"/>
                    </a:cxn>
                    <a:cxn ang="0">
                      <a:pos x="6" y="3"/>
                    </a:cxn>
                    <a:cxn ang="0">
                      <a:pos x="6" y="3"/>
                    </a:cxn>
                    <a:cxn ang="0">
                      <a:pos x="6" y="3"/>
                    </a:cxn>
                    <a:cxn ang="0">
                      <a:pos x="6" y="3"/>
                    </a:cxn>
                    <a:cxn ang="0">
                      <a:pos x="6" y="3"/>
                    </a:cxn>
                    <a:cxn ang="0">
                      <a:pos x="6" y="3"/>
                    </a:cxn>
                    <a:cxn ang="0">
                      <a:pos x="6" y="3"/>
                    </a:cxn>
                    <a:cxn ang="0">
                      <a:pos x="6" y="3"/>
                    </a:cxn>
                    <a:cxn ang="0">
                      <a:pos x="6" y="3"/>
                    </a:cxn>
                  </a:cxnLst>
                  <a:rect l="0" t="0" r="r" b="b"/>
                  <a:pathLst>
                    <a:path w="6" h="3">
                      <a:moveTo>
                        <a:pt x="6" y="3"/>
                      </a:moveTo>
                      <a:lnTo>
                        <a:pt x="6" y="3"/>
                      </a:lnTo>
                      <a:lnTo>
                        <a:pt x="6" y="0"/>
                      </a:lnTo>
                      <a:lnTo>
                        <a:pt x="0" y="0"/>
                      </a:lnTo>
                      <a:lnTo>
                        <a:pt x="3" y="3"/>
                      </a:lnTo>
                      <a:lnTo>
                        <a:pt x="6"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89" name="Freeform 544"/>
                <p:cNvSpPr>
                  <a:spLocks/>
                </p:cNvSpPr>
                <p:nvPr/>
              </p:nvSpPr>
              <p:spPr bwMode="auto">
                <a:xfrm>
                  <a:off x="4994" y="2491"/>
                  <a:ext cx="3" cy="3"/>
                </a:xfrm>
                <a:custGeom>
                  <a:avLst/>
                  <a:gdLst/>
                  <a:ahLst/>
                  <a:cxnLst>
                    <a:cxn ang="0">
                      <a:pos x="3" y="3"/>
                    </a:cxn>
                    <a:cxn ang="0">
                      <a:pos x="3" y="3"/>
                    </a:cxn>
                    <a:cxn ang="0">
                      <a:pos x="3" y="0"/>
                    </a:cxn>
                    <a:cxn ang="0">
                      <a:pos x="0" y="0"/>
                    </a:cxn>
                    <a:cxn ang="0">
                      <a:pos x="0" y="3"/>
                    </a:cxn>
                    <a:cxn ang="0">
                      <a:pos x="3"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Lst>
                  <a:rect l="0" t="0" r="r" b="b"/>
                  <a:pathLst>
                    <a:path w="3" h="3">
                      <a:moveTo>
                        <a:pt x="3" y="3"/>
                      </a:moveTo>
                      <a:lnTo>
                        <a:pt x="3" y="3"/>
                      </a:lnTo>
                      <a:lnTo>
                        <a:pt x="3" y="0"/>
                      </a:lnTo>
                      <a:lnTo>
                        <a:pt x="0" y="0"/>
                      </a:lnTo>
                      <a:lnTo>
                        <a:pt x="0" y="3"/>
                      </a:lnTo>
                      <a:lnTo>
                        <a:pt x="3"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3" y="3"/>
                      </a:lnTo>
                      <a:lnTo>
                        <a:pt x="3" y="3"/>
                      </a:lnTo>
                      <a:lnTo>
                        <a:pt x="3" y="3"/>
                      </a:lnTo>
                      <a:lnTo>
                        <a:pt x="3" y="3"/>
                      </a:lnTo>
                      <a:lnTo>
                        <a:pt x="3" y="3"/>
                      </a:lnTo>
                      <a:lnTo>
                        <a:pt x="3" y="3"/>
                      </a:lnTo>
                      <a:lnTo>
                        <a:pt x="3" y="3"/>
                      </a:lnTo>
                      <a:lnTo>
                        <a:pt x="3" y="3"/>
                      </a:lnTo>
                      <a:lnTo>
                        <a:pt x="3" y="3"/>
                      </a:lnTo>
                      <a:lnTo>
                        <a:pt x="3" y="3"/>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90" name="Freeform 545"/>
                <p:cNvSpPr>
                  <a:spLocks/>
                </p:cNvSpPr>
                <p:nvPr/>
              </p:nvSpPr>
              <p:spPr bwMode="auto">
                <a:xfrm>
                  <a:off x="4994" y="2494"/>
                  <a:ext cx="3" cy="6"/>
                </a:xfrm>
                <a:custGeom>
                  <a:avLst/>
                  <a:gdLst/>
                  <a:ahLst/>
                  <a:cxnLst>
                    <a:cxn ang="0">
                      <a:pos x="0" y="3"/>
                    </a:cxn>
                    <a:cxn ang="0">
                      <a:pos x="3" y="3"/>
                    </a:cxn>
                    <a:cxn ang="0">
                      <a:pos x="3" y="0"/>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6"/>
                    </a:cxn>
                    <a:cxn ang="0">
                      <a:pos x="0" y="6"/>
                    </a:cxn>
                    <a:cxn ang="0">
                      <a:pos x="0" y="6"/>
                    </a:cxn>
                    <a:cxn ang="0">
                      <a:pos x="0" y="6"/>
                    </a:cxn>
                    <a:cxn ang="0">
                      <a:pos x="0" y="6"/>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0" y="3"/>
                    </a:cxn>
                  </a:cxnLst>
                  <a:rect l="0" t="0" r="r" b="b"/>
                  <a:pathLst>
                    <a:path w="3" h="6">
                      <a:moveTo>
                        <a:pt x="0" y="3"/>
                      </a:moveTo>
                      <a:lnTo>
                        <a:pt x="3" y="3"/>
                      </a:lnTo>
                      <a:lnTo>
                        <a:pt x="3" y="0"/>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6"/>
                      </a:lnTo>
                      <a:lnTo>
                        <a:pt x="0" y="6"/>
                      </a:lnTo>
                      <a:lnTo>
                        <a:pt x="0" y="6"/>
                      </a:lnTo>
                      <a:lnTo>
                        <a:pt x="0" y="6"/>
                      </a:lnTo>
                      <a:lnTo>
                        <a:pt x="0" y="6"/>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91" name="Freeform 546"/>
                <p:cNvSpPr>
                  <a:spLocks/>
                </p:cNvSpPr>
                <p:nvPr/>
              </p:nvSpPr>
              <p:spPr bwMode="auto">
                <a:xfrm>
                  <a:off x="4994" y="2497"/>
                  <a:ext cx="3" cy="7"/>
                </a:xfrm>
                <a:custGeom>
                  <a:avLst/>
                  <a:gdLst/>
                  <a:ahLst/>
                  <a:cxnLst>
                    <a:cxn ang="0">
                      <a:pos x="0" y="7"/>
                    </a:cxn>
                    <a:cxn ang="0">
                      <a:pos x="3" y="7"/>
                    </a:cxn>
                    <a:cxn ang="0">
                      <a:pos x="3" y="0"/>
                    </a:cxn>
                    <a:cxn ang="0">
                      <a:pos x="0" y="0"/>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0"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0" y="7"/>
                    </a:cxn>
                  </a:cxnLst>
                  <a:rect l="0" t="0" r="r" b="b"/>
                  <a:pathLst>
                    <a:path w="3" h="7">
                      <a:moveTo>
                        <a:pt x="0" y="7"/>
                      </a:moveTo>
                      <a:lnTo>
                        <a:pt x="3" y="7"/>
                      </a:lnTo>
                      <a:lnTo>
                        <a:pt x="3" y="0"/>
                      </a:lnTo>
                      <a:lnTo>
                        <a:pt x="0" y="0"/>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0" y="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92" name="Freeform 547"/>
                <p:cNvSpPr>
                  <a:spLocks/>
                </p:cNvSpPr>
                <p:nvPr/>
              </p:nvSpPr>
              <p:spPr bwMode="auto">
                <a:xfrm>
                  <a:off x="4994" y="2504"/>
                  <a:ext cx="3" cy="6"/>
                </a:xfrm>
                <a:custGeom>
                  <a:avLst/>
                  <a:gdLst/>
                  <a:ahLst/>
                  <a:cxnLst>
                    <a:cxn ang="0">
                      <a:pos x="0" y="3"/>
                    </a:cxn>
                    <a:cxn ang="0">
                      <a:pos x="3" y="3"/>
                    </a:cxn>
                    <a:cxn ang="0">
                      <a:pos x="3" y="0"/>
                    </a:cxn>
                    <a:cxn ang="0">
                      <a:pos x="0" y="0"/>
                    </a:cxn>
                    <a:cxn ang="0">
                      <a:pos x="0" y="3"/>
                    </a:cxn>
                    <a:cxn ang="0">
                      <a:pos x="0" y="3"/>
                    </a:cxn>
                    <a:cxn ang="0">
                      <a:pos x="0" y="3"/>
                    </a:cxn>
                    <a:cxn ang="0">
                      <a:pos x="0" y="3"/>
                    </a:cxn>
                    <a:cxn ang="0">
                      <a:pos x="0" y="3"/>
                    </a:cxn>
                    <a:cxn ang="0">
                      <a:pos x="0" y="3"/>
                    </a:cxn>
                    <a:cxn ang="0">
                      <a:pos x="0" y="3"/>
                    </a:cxn>
                    <a:cxn ang="0">
                      <a:pos x="0" y="3"/>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3" y="6"/>
                    </a:cxn>
                    <a:cxn ang="0">
                      <a:pos x="3" y="6"/>
                    </a:cxn>
                    <a:cxn ang="0">
                      <a:pos x="3" y="6"/>
                    </a:cxn>
                    <a:cxn ang="0">
                      <a:pos x="3" y="6"/>
                    </a:cxn>
                    <a:cxn ang="0">
                      <a:pos x="3" y="6"/>
                    </a:cxn>
                    <a:cxn ang="0">
                      <a:pos x="3" y="6"/>
                    </a:cxn>
                    <a:cxn ang="0">
                      <a:pos x="3" y="3"/>
                    </a:cxn>
                    <a:cxn ang="0">
                      <a:pos x="3" y="3"/>
                    </a:cxn>
                    <a:cxn ang="0">
                      <a:pos x="3" y="3"/>
                    </a:cxn>
                    <a:cxn ang="0">
                      <a:pos x="3" y="3"/>
                    </a:cxn>
                    <a:cxn ang="0">
                      <a:pos x="3" y="3"/>
                    </a:cxn>
                    <a:cxn ang="0">
                      <a:pos x="3" y="3"/>
                    </a:cxn>
                    <a:cxn ang="0">
                      <a:pos x="0" y="3"/>
                    </a:cxn>
                  </a:cxnLst>
                  <a:rect l="0" t="0" r="r" b="b"/>
                  <a:pathLst>
                    <a:path w="3" h="6">
                      <a:moveTo>
                        <a:pt x="0" y="3"/>
                      </a:moveTo>
                      <a:lnTo>
                        <a:pt x="3" y="3"/>
                      </a:lnTo>
                      <a:lnTo>
                        <a:pt x="3" y="0"/>
                      </a:lnTo>
                      <a:lnTo>
                        <a:pt x="0" y="0"/>
                      </a:lnTo>
                      <a:lnTo>
                        <a:pt x="0" y="3"/>
                      </a:lnTo>
                      <a:lnTo>
                        <a:pt x="0" y="3"/>
                      </a:lnTo>
                      <a:lnTo>
                        <a:pt x="0" y="3"/>
                      </a:lnTo>
                      <a:lnTo>
                        <a:pt x="0" y="3"/>
                      </a:lnTo>
                      <a:lnTo>
                        <a:pt x="0" y="3"/>
                      </a:lnTo>
                      <a:lnTo>
                        <a:pt x="0" y="3"/>
                      </a:lnTo>
                      <a:lnTo>
                        <a:pt x="0" y="3"/>
                      </a:lnTo>
                      <a:lnTo>
                        <a:pt x="0" y="3"/>
                      </a:lnTo>
                      <a:lnTo>
                        <a:pt x="0" y="6"/>
                      </a:lnTo>
                      <a:lnTo>
                        <a:pt x="0" y="6"/>
                      </a:lnTo>
                      <a:lnTo>
                        <a:pt x="0" y="6"/>
                      </a:lnTo>
                      <a:lnTo>
                        <a:pt x="0" y="6"/>
                      </a:lnTo>
                      <a:lnTo>
                        <a:pt x="0" y="6"/>
                      </a:lnTo>
                      <a:lnTo>
                        <a:pt x="0" y="6"/>
                      </a:lnTo>
                      <a:lnTo>
                        <a:pt x="0" y="6"/>
                      </a:lnTo>
                      <a:lnTo>
                        <a:pt x="0" y="6"/>
                      </a:lnTo>
                      <a:lnTo>
                        <a:pt x="0" y="6"/>
                      </a:lnTo>
                      <a:lnTo>
                        <a:pt x="0" y="6"/>
                      </a:lnTo>
                      <a:lnTo>
                        <a:pt x="0" y="6"/>
                      </a:lnTo>
                      <a:lnTo>
                        <a:pt x="3" y="6"/>
                      </a:lnTo>
                      <a:lnTo>
                        <a:pt x="3" y="6"/>
                      </a:lnTo>
                      <a:lnTo>
                        <a:pt x="3" y="6"/>
                      </a:lnTo>
                      <a:lnTo>
                        <a:pt x="3" y="6"/>
                      </a:lnTo>
                      <a:lnTo>
                        <a:pt x="3" y="6"/>
                      </a:lnTo>
                      <a:lnTo>
                        <a:pt x="3" y="6"/>
                      </a:lnTo>
                      <a:lnTo>
                        <a:pt x="3" y="3"/>
                      </a:lnTo>
                      <a:lnTo>
                        <a:pt x="3" y="3"/>
                      </a:lnTo>
                      <a:lnTo>
                        <a:pt x="3" y="3"/>
                      </a:lnTo>
                      <a:lnTo>
                        <a:pt x="3" y="3"/>
                      </a:lnTo>
                      <a:lnTo>
                        <a:pt x="3" y="3"/>
                      </a:lnTo>
                      <a:lnTo>
                        <a:pt x="3"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93" name="Rectangle 548"/>
                <p:cNvSpPr>
                  <a:spLocks noChangeArrowheads="1"/>
                </p:cNvSpPr>
                <p:nvPr/>
              </p:nvSpPr>
              <p:spPr bwMode="auto">
                <a:xfrm>
                  <a:off x="4994" y="2507"/>
                  <a:ext cx="3" cy="3"/>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94" name="Freeform 549"/>
                <p:cNvSpPr>
                  <a:spLocks/>
                </p:cNvSpPr>
                <p:nvPr/>
              </p:nvSpPr>
              <p:spPr bwMode="auto">
                <a:xfrm>
                  <a:off x="4988" y="2453"/>
                  <a:ext cx="6" cy="22"/>
                </a:xfrm>
                <a:custGeom>
                  <a:avLst/>
                  <a:gdLst/>
                  <a:ahLst/>
                  <a:cxnLst>
                    <a:cxn ang="0">
                      <a:pos x="6" y="22"/>
                    </a:cxn>
                    <a:cxn ang="0">
                      <a:pos x="6" y="22"/>
                    </a:cxn>
                    <a:cxn ang="0">
                      <a:pos x="6" y="19"/>
                    </a:cxn>
                    <a:cxn ang="0">
                      <a:pos x="6" y="16"/>
                    </a:cxn>
                    <a:cxn ang="0">
                      <a:pos x="6" y="16"/>
                    </a:cxn>
                    <a:cxn ang="0">
                      <a:pos x="3" y="13"/>
                    </a:cxn>
                    <a:cxn ang="0">
                      <a:pos x="3" y="9"/>
                    </a:cxn>
                    <a:cxn ang="0">
                      <a:pos x="3" y="9"/>
                    </a:cxn>
                    <a:cxn ang="0">
                      <a:pos x="3" y="6"/>
                    </a:cxn>
                    <a:cxn ang="0">
                      <a:pos x="3" y="3"/>
                    </a:cxn>
                    <a:cxn ang="0">
                      <a:pos x="0" y="3"/>
                    </a:cxn>
                    <a:cxn ang="0">
                      <a:pos x="0" y="0"/>
                    </a:cxn>
                    <a:cxn ang="0">
                      <a:pos x="0" y="0"/>
                    </a:cxn>
                    <a:cxn ang="0">
                      <a:pos x="0" y="0"/>
                    </a:cxn>
                    <a:cxn ang="0">
                      <a:pos x="0" y="0"/>
                    </a:cxn>
                  </a:cxnLst>
                  <a:rect l="0" t="0" r="r" b="b"/>
                  <a:pathLst>
                    <a:path w="6" h="22">
                      <a:moveTo>
                        <a:pt x="6" y="22"/>
                      </a:moveTo>
                      <a:lnTo>
                        <a:pt x="6" y="22"/>
                      </a:lnTo>
                      <a:lnTo>
                        <a:pt x="6" y="19"/>
                      </a:lnTo>
                      <a:lnTo>
                        <a:pt x="6" y="16"/>
                      </a:lnTo>
                      <a:lnTo>
                        <a:pt x="6" y="16"/>
                      </a:lnTo>
                      <a:lnTo>
                        <a:pt x="3" y="13"/>
                      </a:lnTo>
                      <a:lnTo>
                        <a:pt x="3" y="9"/>
                      </a:lnTo>
                      <a:lnTo>
                        <a:pt x="3" y="9"/>
                      </a:lnTo>
                      <a:lnTo>
                        <a:pt x="3" y="6"/>
                      </a:lnTo>
                      <a:lnTo>
                        <a:pt x="3" y="3"/>
                      </a:lnTo>
                      <a:lnTo>
                        <a:pt x="0"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95" name="Freeform 550"/>
                <p:cNvSpPr>
                  <a:spLocks/>
                </p:cNvSpPr>
                <p:nvPr/>
              </p:nvSpPr>
              <p:spPr bwMode="auto">
                <a:xfrm>
                  <a:off x="4985" y="2459"/>
                  <a:ext cx="9" cy="7"/>
                </a:xfrm>
                <a:custGeom>
                  <a:avLst/>
                  <a:gdLst/>
                  <a:ahLst/>
                  <a:cxnLst>
                    <a:cxn ang="0">
                      <a:pos x="9" y="7"/>
                    </a:cxn>
                    <a:cxn ang="0">
                      <a:pos x="6" y="7"/>
                    </a:cxn>
                    <a:cxn ang="0">
                      <a:pos x="6" y="7"/>
                    </a:cxn>
                    <a:cxn ang="0">
                      <a:pos x="3" y="3"/>
                    </a:cxn>
                    <a:cxn ang="0">
                      <a:pos x="3" y="3"/>
                    </a:cxn>
                    <a:cxn ang="0">
                      <a:pos x="0" y="0"/>
                    </a:cxn>
                    <a:cxn ang="0">
                      <a:pos x="0" y="0"/>
                    </a:cxn>
                    <a:cxn ang="0">
                      <a:pos x="0" y="0"/>
                    </a:cxn>
                    <a:cxn ang="0">
                      <a:pos x="0" y="0"/>
                    </a:cxn>
                  </a:cxnLst>
                  <a:rect l="0" t="0" r="r" b="b"/>
                  <a:pathLst>
                    <a:path w="9" h="7">
                      <a:moveTo>
                        <a:pt x="9" y="7"/>
                      </a:moveTo>
                      <a:lnTo>
                        <a:pt x="6" y="7"/>
                      </a:lnTo>
                      <a:lnTo>
                        <a:pt x="6" y="7"/>
                      </a:lnTo>
                      <a:lnTo>
                        <a:pt x="3" y="3"/>
                      </a:lnTo>
                      <a:lnTo>
                        <a:pt x="3"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96" name="Freeform 551"/>
                <p:cNvSpPr>
                  <a:spLocks/>
                </p:cNvSpPr>
                <p:nvPr/>
              </p:nvSpPr>
              <p:spPr bwMode="auto">
                <a:xfrm>
                  <a:off x="4994" y="2459"/>
                  <a:ext cx="9" cy="22"/>
                </a:xfrm>
                <a:custGeom>
                  <a:avLst/>
                  <a:gdLst/>
                  <a:ahLst/>
                  <a:cxnLst>
                    <a:cxn ang="0">
                      <a:pos x="0" y="22"/>
                    </a:cxn>
                    <a:cxn ang="0">
                      <a:pos x="0" y="19"/>
                    </a:cxn>
                    <a:cxn ang="0">
                      <a:pos x="3" y="16"/>
                    </a:cxn>
                    <a:cxn ang="0">
                      <a:pos x="6" y="13"/>
                    </a:cxn>
                    <a:cxn ang="0">
                      <a:pos x="9" y="10"/>
                    </a:cxn>
                    <a:cxn ang="0">
                      <a:pos x="9" y="7"/>
                    </a:cxn>
                    <a:cxn ang="0">
                      <a:pos x="9" y="7"/>
                    </a:cxn>
                    <a:cxn ang="0">
                      <a:pos x="9" y="3"/>
                    </a:cxn>
                    <a:cxn ang="0">
                      <a:pos x="9" y="0"/>
                    </a:cxn>
                    <a:cxn ang="0">
                      <a:pos x="9" y="0"/>
                    </a:cxn>
                    <a:cxn ang="0">
                      <a:pos x="9" y="0"/>
                    </a:cxn>
                  </a:cxnLst>
                  <a:rect l="0" t="0" r="r" b="b"/>
                  <a:pathLst>
                    <a:path w="9" h="22">
                      <a:moveTo>
                        <a:pt x="0" y="22"/>
                      </a:moveTo>
                      <a:lnTo>
                        <a:pt x="0" y="19"/>
                      </a:lnTo>
                      <a:lnTo>
                        <a:pt x="3" y="16"/>
                      </a:lnTo>
                      <a:lnTo>
                        <a:pt x="6" y="13"/>
                      </a:lnTo>
                      <a:lnTo>
                        <a:pt x="9" y="10"/>
                      </a:lnTo>
                      <a:lnTo>
                        <a:pt x="9" y="7"/>
                      </a:lnTo>
                      <a:lnTo>
                        <a:pt x="9" y="7"/>
                      </a:lnTo>
                      <a:lnTo>
                        <a:pt x="9" y="3"/>
                      </a:lnTo>
                      <a:lnTo>
                        <a:pt x="9" y="0"/>
                      </a:lnTo>
                      <a:lnTo>
                        <a:pt x="9" y="0"/>
                      </a:lnTo>
                      <a:lnTo>
                        <a:pt x="9"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97" name="Freeform 552"/>
                <p:cNvSpPr>
                  <a:spLocks/>
                </p:cNvSpPr>
                <p:nvPr/>
              </p:nvSpPr>
              <p:spPr bwMode="auto">
                <a:xfrm>
                  <a:off x="5003" y="2459"/>
                  <a:ext cx="6" cy="10"/>
                </a:xfrm>
                <a:custGeom>
                  <a:avLst/>
                  <a:gdLst/>
                  <a:ahLst/>
                  <a:cxnLst>
                    <a:cxn ang="0">
                      <a:pos x="0" y="10"/>
                    </a:cxn>
                    <a:cxn ang="0">
                      <a:pos x="0" y="7"/>
                    </a:cxn>
                    <a:cxn ang="0">
                      <a:pos x="3" y="7"/>
                    </a:cxn>
                    <a:cxn ang="0">
                      <a:pos x="3" y="3"/>
                    </a:cxn>
                    <a:cxn ang="0">
                      <a:pos x="3" y="3"/>
                    </a:cxn>
                    <a:cxn ang="0">
                      <a:pos x="6" y="0"/>
                    </a:cxn>
                    <a:cxn ang="0">
                      <a:pos x="6" y="0"/>
                    </a:cxn>
                    <a:cxn ang="0">
                      <a:pos x="6" y="0"/>
                    </a:cxn>
                    <a:cxn ang="0">
                      <a:pos x="6" y="0"/>
                    </a:cxn>
                  </a:cxnLst>
                  <a:rect l="0" t="0" r="r" b="b"/>
                  <a:pathLst>
                    <a:path w="6" h="10">
                      <a:moveTo>
                        <a:pt x="0" y="10"/>
                      </a:moveTo>
                      <a:lnTo>
                        <a:pt x="0" y="7"/>
                      </a:lnTo>
                      <a:lnTo>
                        <a:pt x="3" y="7"/>
                      </a:lnTo>
                      <a:lnTo>
                        <a:pt x="3" y="3"/>
                      </a:lnTo>
                      <a:lnTo>
                        <a:pt x="3" y="3"/>
                      </a:lnTo>
                      <a:lnTo>
                        <a:pt x="6" y="0"/>
                      </a:lnTo>
                      <a:lnTo>
                        <a:pt x="6" y="0"/>
                      </a:lnTo>
                      <a:lnTo>
                        <a:pt x="6" y="0"/>
                      </a:lnTo>
                      <a:lnTo>
                        <a:pt x="6"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98" name="Freeform 553"/>
                <p:cNvSpPr>
                  <a:spLocks/>
                </p:cNvSpPr>
                <p:nvPr/>
              </p:nvSpPr>
              <p:spPr bwMode="auto">
                <a:xfrm>
                  <a:off x="4997" y="2453"/>
                  <a:ext cx="3" cy="19"/>
                </a:xfrm>
                <a:custGeom>
                  <a:avLst/>
                  <a:gdLst/>
                  <a:ahLst/>
                  <a:cxnLst>
                    <a:cxn ang="0">
                      <a:pos x="3" y="19"/>
                    </a:cxn>
                    <a:cxn ang="0">
                      <a:pos x="3" y="19"/>
                    </a:cxn>
                    <a:cxn ang="0">
                      <a:pos x="3" y="16"/>
                    </a:cxn>
                    <a:cxn ang="0">
                      <a:pos x="0" y="13"/>
                    </a:cxn>
                    <a:cxn ang="0">
                      <a:pos x="0" y="9"/>
                    </a:cxn>
                    <a:cxn ang="0">
                      <a:pos x="0" y="6"/>
                    </a:cxn>
                    <a:cxn ang="0">
                      <a:pos x="0" y="6"/>
                    </a:cxn>
                    <a:cxn ang="0">
                      <a:pos x="0" y="3"/>
                    </a:cxn>
                    <a:cxn ang="0">
                      <a:pos x="0" y="0"/>
                    </a:cxn>
                    <a:cxn ang="0">
                      <a:pos x="0" y="0"/>
                    </a:cxn>
                    <a:cxn ang="0">
                      <a:pos x="0" y="0"/>
                    </a:cxn>
                    <a:cxn ang="0">
                      <a:pos x="0" y="0"/>
                    </a:cxn>
                    <a:cxn ang="0">
                      <a:pos x="0" y="0"/>
                    </a:cxn>
                  </a:cxnLst>
                  <a:rect l="0" t="0" r="r" b="b"/>
                  <a:pathLst>
                    <a:path w="3" h="19">
                      <a:moveTo>
                        <a:pt x="3" y="19"/>
                      </a:moveTo>
                      <a:lnTo>
                        <a:pt x="3" y="19"/>
                      </a:lnTo>
                      <a:lnTo>
                        <a:pt x="3" y="16"/>
                      </a:lnTo>
                      <a:lnTo>
                        <a:pt x="0" y="13"/>
                      </a:lnTo>
                      <a:lnTo>
                        <a:pt x="0" y="9"/>
                      </a:lnTo>
                      <a:lnTo>
                        <a:pt x="0" y="6"/>
                      </a:lnTo>
                      <a:lnTo>
                        <a:pt x="0" y="6"/>
                      </a:lnTo>
                      <a:lnTo>
                        <a:pt x="0" y="3"/>
                      </a:lnTo>
                      <a:lnTo>
                        <a:pt x="0" y="0"/>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399" name="Freeform 554"/>
                <p:cNvSpPr>
                  <a:spLocks/>
                </p:cNvSpPr>
                <p:nvPr/>
              </p:nvSpPr>
              <p:spPr bwMode="auto">
                <a:xfrm>
                  <a:off x="4982" y="2450"/>
                  <a:ext cx="12" cy="28"/>
                </a:xfrm>
                <a:custGeom>
                  <a:avLst/>
                  <a:gdLst/>
                  <a:ahLst/>
                  <a:cxnLst>
                    <a:cxn ang="0">
                      <a:pos x="12" y="28"/>
                    </a:cxn>
                    <a:cxn ang="0">
                      <a:pos x="12" y="28"/>
                    </a:cxn>
                    <a:cxn ang="0">
                      <a:pos x="9" y="25"/>
                    </a:cxn>
                    <a:cxn ang="0">
                      <a:pos x="9" y="25"/>
                    </a:cxn>
                    <a:cxn ang="0">
                      <a:pos x="6" y="22"/>
                    </a:cxn>
                    <a:cxn ang="0">
                      <a:pos x="6" y="22"/>
                    </a:cxn>
                    <a:cxn ang="0">
                      <a:pos x="6" y="19"/>
                    </a:cxn>
                    <a:cxn ang="0">
                      <a:pos x="6" y="16"/>
                    </a:cxn>
                    <a:cxn ang="0">
                      <a:pos x="3" y="16"/>
                    </a:cxn>
                    <a:cxn ang="0">
                      <a:pos x="3" y="12"/>
                    </a:cxn>
                    <a:cxn ang="0">
                      <a:pos x="3" y="9"/>
                    </a:cxn>
                    <a:cxn ang="0">
                      <a:pos x="3" y="6"/>
                    </a:cxn>
                    <a:cxn ang="0">
                      <a:pos x="3" y="6"/>
                    </a:cxn>
                    <a:cxn ang="0">
                      <a:pos x="0" y="3"/>
                    </a:cxn>
                    <a:cxn ang="0">
                      <a:pos x="0" y="0"/>
                    </a:cxn>
                    <a:cxn ang="0">
                      <a:pos x="0" y="0"/>
                    </a:cxn>
                    <a:cxn ang="0">
                      <a:pos x="0" y="0"/>
                    </a:cxn>
                  </a:cxnLst>
                  <a:rect l="0" t="0" r="r" b="b"/>
                  <a:pathLst>
                    <a:path w="12" h="28">
                      <a:moveTo>
                        <a:pt x="12" y="28"/>
                      </a:moveTo>
                      <a:lnTo>
                        <a:pt x="12" y="28"/>
                      </a:lnTo>
                      <a:lnTo>
                        <a:pt x="9" y="25"/>
                      </a:lnTo>
                      <a:lnTo>
                        <a:pt x="9" y="25"/>
                      </a:lnTo>
                      <a:lnTo>
                        <a:pt x="6" y="22"/>
                      </a:lnTo>
                      <a:lnTo>
                        <a:pt x="6" y="22"/>
                      </a:lnTo>
                      <a:lnTo>
                        <a:pt x="6" y="19"/>
                      </a:lnTo>
                      <a:lnTo>
                        <a:pt x="6" y="16"/>
                      </a:lnTo>
                      <a:lnTo>
                        <a:pt x="3" y="16"/>
                      </a:lnTo>
                      <a:lnTo>
                        <a:pt x="3" y="12"/>
                      </a:lnTo>
                      <a:lnTo>
                        <a:pt x="3" y="9"/>
                      </a:lnTo>
                      <a:lnTo>
                        <a:pt x="3" y="6"/>
                      </a:lnTo>
                      <a:lnTo>
                        <a:pt x="3" y="6"/>
                      </a:lnTo>
                      <a:lnTo>
                        <a:pt x="0" y="3"/>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00" name="Freeform 555"/>
                <p:cNvSpPr>
                  <a:spLocks/>
                </p:cNvSpPr>
                <p:nvPr/>
              </p:nvSpPr>
              <p:spPr bwMode="auto">
                <a:xfrm>
                  <a:off x="4988" y="2447"/>
                  <a:ext cx="3" cy="22"/>
                </a:xfrm>
                <a:custGeom>
                  <a:avLst/>
                  <a:gdLst/>
                  <a:ahLst/>
                  <a:cxnLst>
                    <a:cxn ang="0">
                      <a:pos x="0" y="22"/>
                    </a:cxn>
                    <a:cxn ang="0">
                      <a:pos x="0" y="22"/>
                    </a:cxn>
                    <a:cxn ang="0">
                      <a:pos x="0" y="15"/>
                    </a:cxn>
                    <a:cxn ang="0">
                      <a:pos x="0" y="12"/>
                    </a:cxn>
                    <a:cxn ang="0">
                      <a:pos x="0" y="12"/>
                    </a:cxn>
                    <a:cxn ang="0">
                      <a:pos x="0" y="9"/>
                    </a:cxn>
                    <a:cxn ang="0">
                      <a:pos x="0" y="6"/>
                    </a:cxn>
                    <a:cxn ang="0">
                      <a:pos x="3" y="6"/>
                    </a:cxn>
                    <a:cxn ang="0">
                      <a:pos x="3" y="3"/>
                    </a:cxn>
                    <a:cxn ang="0">
                      <a:pos x="0" y="0"/>
                    </a:cxn>
                    <a:cxn ang="0">
                      <a:pos x="0" y="0"/>
                    </a:cxn>
                  </a:cxnLst>
                  <a:rect l="0" t="0" r="r" b="b"/>
                  <a:pathLst>
                    <a:path w="3" h="22">
                      <a:moveTo>
                        <a:pt x="0" y="22"/>
                      </a:moveTo>
                      <a:lnTo>
                        <a:pt x="0" y="22"/>
                      </a:lnTo>
                      <a:lnTo>
                        <a:pt x="0" y="15"/>
                      </a:lnTo>
                      <a:lnTo>
                        <a:pt x="0" y="12"/>
                      </a:lnTo>
                      <a:lnTo>
                        <a:pt x="0" y="12"/>
                      </a:lnTo>
                      <a:lnTo>
                        <a:pt x="0" y="9"/>
                      </a:lnTo>
                      <a:lnTo>
                        <a:pt x="0" y="6"/>
                      </a:lnTo>
                      <a:lnTo>
                        <a:pt x="3" y="6"/>
                      </a:lnTo>
                      <a:lnTo>
                        <a:pt x="3" y="3"/>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01" name="Freeform 556"/>
                <p:cNvSpPr>
                  <a:spLocks/>
                </p:cNvSpPr>
                <p:nvPr/>
              </p:nvSpPr>
              <p:spPr bwMode="auto">
                <a:xfrm>
                  <a:off x="4994" y="2491"/>
                  <a:ext cx="3" cy="3"/>
                </a:xfrm>
                <a:custGeom>
                  <a:avLst/>
                  <a:gdLst/>
                  <a:ahLst/>
                  <a:cxnLst>
                    <a:cxn ang="0">
                      <a:pos x="3" y="3"/>
                    </a:cxn>
                    <a:cxn ang="0">
                      <a:pos x="0" y="0"/>
                    </a:cxn>
                    <a:cxn ang="0">
                      <a:pos x="0" y="0"/>
                    </a:cxn>
                    <a:cxn ang="0">
                      <a:pos x="0"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3" y="3"/>
                    </a:cxn>
                  </a:cxnLst>
                  <a:rect l="0" t="0" r="r" b="b"/>
                  <a:pathLst>
                    <a:path w="3" h="3">
                      <a:moveTo>
                        <a:pt x="3" y="3"/>
                      </a:moveTo>
                      <a:lnTo>
                        <a:pt x="0" y="0"/>
                      </a:lnTo>
                      <a:lnTo>
                        <a:pt x="0" y="0"/>
                      </a:lnTo>
                      <a:lnTo>
                        <a:pt x="0"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02" name="Freeform 557"/>
                <p:cNvSpPr>
                  <a:spLocks/>
                </p:cNvSpPr>
                <p:nvPr/>
              </p:nvSpPr>
              <p:spPr bwMode="auto">
                <a:xfrm>
                  <a:off x="4994" y="2491"/>
                  <a:ext cx="3" cy="3"/>
                </a:xfrm>
                <a:custGeom>
                  <a:avLst/>
                  <a:gdLst/>
                  <a:ahLst/>
                  <a:cxnLst>
                    <a:cxn ang="0">
                      <a:pos x="3" y="0"/>
                    </a:cxn>
                    <a:cxn ang="0">
                      <a:pos x="3" y="0"/>
                    </a:cxn>
                    <a:cxn ang="0">
                      <a:pos x="0" y="0"/>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3" h="3">
                      <a:moveTo>
                        <a:pt x="3" y="0"/>
                      </a:moveTo>
                      <a:lnTo>
                        <a:pt x="3" y="0"/>
                      </a:lnTo>
                      <a:lnTo>
                        <a:pt x="0" y="0"/>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03" name="Freeform 558"/>
                <p:cNvSpPr>
                  <a:spLocks/>
                </p:cNvSpPr>
                <p:nvPr/>
              </p:nvSpPr>
              <p:spPr bwMode="auto">
                <a:xfrm>
                  <a:off x="4997" y="2488"/>
                  <a:ext cx="3" cy="3"/>
                </a:xfrm>
                <a:custGeom>
                  <a:avLst/>
                  <a:gdLst/>
                  <a:ahLst/>
                  <a:cxnLst>
                    <a:cxn ang="0">
                      <a:pos x="3" y="3"/>
                    </a:cxn>
                    <a:cxn ang="0">
                      <a:pos x="0" y="0"/>
                    </a:cxn>
                    <a:cxn ang="0">
                      <a:pos x="0" y="3"/>
                    </a:cxn>
                    <a:cxn ang="0">
                      <a:pos x="0"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3" y="3"/>
                    </a:cxn>
                  </a:cxnLst>
                  <a:rect l="0" t="0" r="r" b="b"/>
                  <a:pathLst>
                    <a:path w="3" h="3">
                      <a:moveTo>
                        <a:pt x="3" y="3"/>
                      </a:moveTo>
                      <a:lnTo>
                        <a:pt x="0" y="0"/>
                      </a:lnTo>
                      <a:lnTo>
                        <a:pt x="0" y="3"/>
                      </a:lnTo>
                      <a:lnTo>
                        <a:pt x="0"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04" name="Freeform 559"/>
                <p:cNvSpPr>
                  <a:spLocks/>
                </p:cNvSpPr>
                <p:nvPr/>
              </p:nvSpPr>
              <p:spPr bwMode="auto">
                <a:xfrm>
                  <a:off x="4997" y="2485"/>
                  <a:ext cx="3" cy="6"/>
                </a:xfrm>
                <a:custGeom>
                  <a:avLst/>
                  <a:gdLst/>
                  <a:ahLst/>
                  <a:cxnLst>
                    <a:cxn ang="0">
                      <a:pos x="3" y="3"/>
                    </a:cxn>
                    <a:cxn ang="0">
                      <a:pos x="0" y="3"/>
                    </a:cxn>
                    <a:cxn ang="0">
                      <a:pos x="0" y="3"/>
                    </a:cxn>
                    <a:cxn ang="0">
                      <a:pos x="3" y="6"/>
                    </a:cxn>
                    <a:cxn ang="0">
                      <a:pos x="3" y="3"/>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3"/>
                    </a:cxn>
                    <a:cxn ang="0">
                      <a:pos x="3" y="3"/>
                    </a:cxn>
                  </a:cxnLst>
                  <a:rect l="0" t="0" r="r" b="b"/>
                  <a:pathLst>
                    <a:path w="3" h="6">
                      <a:moveTo>
                        <a:pt x="3" y="3"/>
                      </a:moveTo>
                      <a:lnTo>
                        <a:pt x="0" y="3"/>
                      </a:lnTo>
                      <a:lnTo>
                        <a:pt x="0" y="3"/>
                      </a:lnTo>
                      <a:lnTo>
                        <a:pt x="3" y="6"/>
                      </a:lnTo>
                      <a:lnTo>
                        <a:pt x="3" y="3"/>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0" y="0"/>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05" name="Freeform 560"/>
                <p:cNvSpPr>
                  <a:spLocks/>
                </p:cNvSpPr>
                <p:nvPr/>
              </p:nvSpPr>
              <p:spPr bwMode="auto">
                <a:xfrm>
                  <a:off x="4997" y="2485"/>
                  <a:ext cx="3" cy="3"/>
                </a:xfrm>
                <a:custGeom>
                  <a:avLst/>
                  <a:gdLst/>
                  <a:ahLst/>
                  <a:cxnLst>
                    <a:cxn ang="0">
                      <a:pos x="3" y="0"/>
                    </a:cxn>
                    <a:cxn ang="0">
                      <a:pos x="3"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3" h="3">
                      <a:moveTo>
                        <a:pt x="3" y="0"/>
                      </a:moveTo>
                      <a:lnTo>
                        <a:pt x="3"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06" name="Freeform 561"/>
                <p:cNvSpPr>
                  <a:spLocks/>
                </p:cNvSpPr>
                <p:nvPr/>
              </p:nvSpPr>
              <p:spPr bwMode="auto">
                <a:xfrm>
                  <a:off x="5000" y="2481"/>
                  <a:ext cx="3" cy="4"/>
                </a:xfrm>
                <a:custGeom>
                  <a:avLst/>
                  <a:gdLst/>
                  <a:ahLst/>
                  <a:cxnLst>
                    <a:cxn ang="0">
                      <a:pos x="3" y="0"/>
                    </a:cxn>
                    <a:cxn ang="0">
                      <a:pos x="0" y="0"/>
                    </a:cxn>
                    <a:cxn ang="0">
                      <a:pos x="0" y="4"/>
                    </a:cxn>
                    <a:cxn ang="0">
                      <a:pos x="0" y="4"/>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4">
                      <a:moveTo>
                        <a:pt x="3" y="0"/>
                      </a:moveTo>
                      <a:lnTo>
                        <a:pt x="0" y="0"/>
                      </a:lnTo>
                      <a:lnTo>
                        <a:pt x="0" y="4"/>
                      </a:lnTo>
                      <a:lnTo>
                        <a:pt x="0" y="4"/>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07" name="Freeform 562"/>
                <p:cNvSpPr>
                  <a:spLocks/>
                </p:cNvSpPr>
                <p:nvPr/>
              </p:nvSpPr>
              <p:spPr bwMode="auto">
                <a:xfrm>
                  <a:off x="5000" y="2478"/>
                  <a:ext cx="3" cy="3"/>
                </a:xfrm>
                <a:custGeom>
                  <a:avLst/>
                  <a:gdLst/>
                  <a:ahLst/>
                  <a:cxnLst>
                    <a:cxn ang="0">
                      <a:pos x="3" y="3"/>
                    </a:cxn>
                    <a:cxn ang="0">
                      <a:pos x="0" y="0"/>
                    </a:cxn>
                    <a:cxn ang="0">
                      <a:pos x="0"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3" y="3"/>
                    </a:cxn>
                  </a:cxnLst>
                  <a:rect l="0" t="0" r="r" b="b"/>
                  <a:pathLst>
                    <a:path w="3" h="3">
                      <a:moveTo>
                        <a:pt x="3" y="3"/>
                      </a:moveTo>
                      <a:lnTo>
                        <a:pt x="0" y="0"/>
                      </a:lnTo>
                      <a:lnTo>
                        <a:pt x="0"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08" name="Freeform 563"/>
                <p:cNvSpPr>
                  <a:spLocks/>
                </p:cNvSpPr>
                <p:nvPr/>
              </p:nvSpPr>
              <p:spPr bwMode="auto">
                <a:xfrm>
                  <a:off x="5000" y="2475"/>
                  <a:ext cx="3" cy="6"/>
                </a:xfrm>
                <a:custGeom>
                  <a:avLst/>
                  <a:gdLst/>
                  <a:ahLst/>
                  <a:cxnLst>
                    <a:cxn ang="0">
                      <a:pos x="3" y="3"/>
                    </a:cxn>
                    <a:cxn ang="0">
                      <a:pos x="0" y="3"/>
                    </a:cxn>
                    <a:cxn ang="0">
                      <a:pos x="0" y="3"/>
                    </a:cxn>
                    <a:cxn ang="0">
                      <a:pos x="3" y="6"/>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0" y="0"/>
                    </a:cxn>
                    <a:cxn ang="0">
                      <a:pos x="0" y="0"/>
                    </a:cxn>
                    <a:cxn ang="0">
                      <a:pos x="0" y="0"/>
                    </a:cxn>
                    <a:cxn ang="0">
                      <a:pos x="0" y="3"/>
                    </a:cxn>
                    <a:cxn ang="0">
                      <a:pos x="0" y="3"/>
                    </a:cxn>
                    <a:cxn ang="0">
                      <a:pos x="0" y="3"/>
                    </a:cxn>
                    <a:cxn ang="0">
                      <a:pos x="3" y="3"/>
                    </a:cxn>
                  </a:cxnLst>
                  <a:rect l="0" t="0" r="r" b="b"/>
                  <a:pathLst>
                    <a:path w="3" h="6">
                      <a:moveTo>
                        <a:pt x="3" y="3"/>
                      </a:moveTo>
                      <a:lnTo>
                        <a:pt x="0" y="3"/>
                      </a:lnTo>
                      <a:lnTo>
                        <a:pt x="0" y="3"/>
                      </a:lnTo>
                      <a:lnTo>
                        <a:pt x="3" y="6"/>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0" y="0"/>
                      </a:lnTo>
                      <a:lnTo>
                        <a:pt x="0" y="0"/>
                      </a:lnTo>
                      <a:lnTo>
                        <a:pt x="0" y="0"/>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09" name="Freeform 564"/>
                <p:cNvSpPr>
                  <a:spLocks/>
                </p:cNvSpPr>
                <p:nvPr/>
              </p:nvSpPr>
              <p:spPr bwMode="auto">
                <a:xfrm>
                  <a:off x="5000" y="2475"/>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10" name="Freeform 565"/>
                <p:cNvSpPr>
                  <a:spLocks/>
                </p:cNvSpPr>
                <p:nvPr/>
              </p:nvSpPr>
              <p:spPr bwMode="auto">
                <a:xfrm>
                  <a:off x="5000" y="2472"/>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11" name="Freeform 566"/>
                <p:cNvSpPr>
                  <a:spLocks/>
                </p:cNvSpPr>
                <p:nvPr/>
              </p:nvSpPr>
              <p:spPr bwMode="auto">
                <a:xfrm>
                  <a:off x="5000" y="2469"/>
                  <a:ext cx="3" cy="3"/>
                </a:xfrm>
                <a:custGeom>
                  <a:avLst/>
                  <a:gdLst/>
                  <a:ahLst/>
                  <a:cxnLst>
                    <a:cxn ang="0">
                      <a:pos x="0" y="3"/>
                    </a:cxn>
                    <a:cxn ang="0">
                      <a:pos x="0" y="3"/>
                    </a:cxn>
                    <a:cxn ang="0">
                      <a:pos x="0" y="3"/>
                    </a:cxn>
                    <a:cxn ang="0">
                      <a:pos x="3" y="3"/>
                    </a:cxn>
                    <a:cxn ang="0">
                      <a:pos x="3" y="3"/>
                    </a:cxn>
                    <a:cxn ang="0">
                      <a:pos x="0"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3"/>
                    </a:cxn>
                    <a:cxn ang="0">
                      <a:pos x="0" y="3"/>
                    </a:cxn>
                  </a:cxnLst>
                  <a:rect l="0" t="0" r="r" b="b"/>
                  <a:pathLst>
                    <a:path w="3" h="3">
                      <a:moveTo>
                        <a:pt x="0" y="3"/>
                      </a:moveTo>
                      <a:lnTo>
                        <a:pt x="0" y="3"/>
                      </a:lnTo>
                      <a:lnTo>
                        <a:pt x="0" y="3"/>
                      </a:lnTo>
                      <a:lnTo>
                        <a:pt x="3" y="3"/>
                      </a:lnTo>
                      <a:lnTo>
                        <a:pt x="3" y="3"/>
                      </a:lnTo>
                      <a:lnTo>
                        <a:pt x="0"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12" name="Freeform 567"/>
                <p:cNvSpPr>
                  <a:spLocks/>
                </p:cNvSpPr>
                <p:nvPr/>
              </p:nvSpPr>
              <p:spPr bwMode="auto">
                <a:xfrm>
                  <a:off x="5000" y="2469"/>
                  <a:ext cx="3" cy="3"/>
                </a:xfrm>
                <a:custGeom>
                  <a:avLst/>
                  <a:gdLst/>
                  <a:ahLst/>
                  <a:cxnLst>
                    <a:cxn ang="0">
                      <a:pos x="0" y="0"/>
                    </a:cxn>
                    <a:cxn ang="0">
                      <a:pos x="0" y="0"/>
                    </a:cxn>
                    <a:cxn ang="0">
                      <a:pos x="0" y="3"/>
                    </a:cxn>
                    <a:cxn ang="0">
                      <a:pos x="3" y="3"/>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Lst>
                  <a:rect l="0" t="0" r="r" b="b"/>
                  <a:pathLst>
                    <a:path w="3" h="3">
                      <a:moveTo>
                        <a:pt x="0" y="0"/>
                      </a:moveTo>
                      <a:lnTo>
                        <a:pt x="0" y="0"/>
                      </a:lnTo>
                      <a:lnTo>
                        <a:pt x="0" y="3"/>
                      </a:lnTo>
                      <a:lnTo>
                        <a:pt x="3" y="3"/>
                      </a:lnTo>
                      <a:lnTo>
                        <a:pt x="3" y="0"/>
                      </a:lnTo>
                      <a:lnTo>
                        <a:pt x="0"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13" name="Freeform 568"/>
                <p:cNvSpPr>
                  <a:spLocks/>
                </p:cNvSpPr>
                <p:nvPr/>
              </p:nvSpPr>
              <p:spPr bwMode="auto">
                <a:xfrm>
                  <a:off x="5000" y="2466"/>
                  <a:ext cx="6" cy="3"/>
                </a:xfrm>
                <a:custGeom>
                  <a:avLst/>
                  <a:gdLst/>
                  <a:ahLst/>
                  <a:cxnLst>
                    <a:cxn ang="0">
                      <a:pos x="3" y="0"/>
                    </a:cxn>
                    <a:cxn ang="0">
                      <a:pos x="3" y="0"/>
                    </a:cxn>
                    <a:cxn ang="0">
                      <a:pos x="0" y="3"/>
                    </a:cxn>
                    <a:cxn ang="0">
                      <a:pos x="3" y="3"/>
                    </a:cxn>
                    <a:cxn ang="0">
                      <a:pos x="3" y="3"/>
                    </a:cxn>
                    <a:cxn ang="0">
                      <a:pos x="3" y="0"/>
                    </a:cxn>
                    <a:cxn ang="0">
                      <a:pos x="3" y="3"/>
                    </a:cxn>
                    <a:cxn ang="0">
                      <a:pos x="6" y="0"/>
                    </a:cxn>
                    <a:cxn ang="0">
                      <a:pos x="6"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6" h="3">
                      <a:moveTo>
                        <a:pt x="3" y="0"/>
                      </a:moveTo>
                      <a:lnTo>
                        <a:pt x="3" y="0"/>
                      </a:lnTo>
                      <a:lnTo>
                        <a:pt x="0" y="3"/>
                      </a:lnTo>
                      <a:lnTo>
                        <a:pt x="3" y="3"/>
                      </a:lnTo>
                      <a:lnTo>
                        <a:pt x="3" y="3"/>
                      </a:lnTo>
                      <a:lnTo>
                        <a:pt x="3" y="0"/>
                      </a:lnTo>
                      <a:lnTo>
                        <a:pt x="3" y="3"/>
                      </a:lnTo>
                      <a:lnTo>
                        <a:pt x="6" y="0"/>
                      </a:lnTo>
                      <a:lnTo>
                        <a:pt x="6"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14" name="Freeform 569"/>
                <p:cNvSpPr>
                  <a:spLocks/>
                </p:cNvSpPr>
                <p:nvPr/>
              </p:nvSpPr>
              <p:spPr bwMode="auto">
                <a:xfrm>
                  <a:off x="5003" y="2466"/>
                  <a:ext cx="3" cy="3"/>
                </a:xfrm>
                <a:custGeom>
                  <a:avLst/>
                  <a:gdLst/>
                  <a:ahLst/>
                  <a:cxnLst>
                    <a:cxn ang="0">
                      <a:pos x="0" y="0"/>
                    </a:cxn>
                    <a:cxn ang="0">
                      <a:pos x="0" y="0"/>
                    </a:cxn>
                    <a:cxn ang="0">
                      <a:pos x="0" y="0"/>
                    </a:cxn>
                    <a:cxn ang="0">
                      <a:pos x="0" y="3"/>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Lst>
                  <a:rect l="0" t="0" r="r" b="b"/>
                  <a:pathLst>
                    <a:path w="3" h="3">
                      <a:moveTo>
                        <a:pt x="0" y="0"/>
                      </a:moveTo>
                      <a:lnTo>
                        <a:pt x="0" y="0"/>
                      </a:lnTo>
                      <a:lnTo>
                        <a:pt x="0" y="0"/>
                      </a:lnTo>
                      <a:lnTo>
                        <a:pt x="0" y="3"/>
                      </a:lnTo>
                      <a:lnTo>
                        <a:pt x="3" y="0"/>
                      </a:lnTo>
                      <a:lnTo>
                        <a:pt x="0"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15" name="Freeform 570"/>
                <p:cNvSpPr>
                  <a:spLocks/>
                </p:cNvSpPr>
                <p:nvPr/>
              </p:nvSpPr>
              <p:spPr bwMode="auto">
                <a:xfrm>
                  <a:off x="5003" y="2462"/>
                  <a:ext cx="3" cy="4"/>
                </a:xfrm>
                <a:custGeom>
                  <a:avLst/>
                  <a:gdLst/>
                  <a:ahLst/>
                  <a:cxnLst>
                    <a:cxn ang="0">
                      <a:pos x="3" y="4"/>
                    </a:cxn>
                    <a:cxn ang="0">
                      <a:pos x="0" y="0"/>
                    </a:cxn>
                    <a:cxn ang="0">
                      <a:pos x="0" y="4"/>
                    </a:cxn>
                    <a:cxn ang="0">
                      <a:pos x="3" y="4"/>
                    </a:cxn>
                    <a:cxn ang="0">
                      <a:pos x="3" y="4"/>
                    </a:cxn>
                    <a:cxn ang="0">
                      <a:pos x="3" y="4"/>
                    </a:cxn>
                    <a:cxn ang="0">
                      <a:pos x="3" y="4"/>
                    </a:cxn>
                    <a:cxn ang="0">
                      <a:pos x="3" y="4"/>
                    </a:cxn>
                    <a:cxn ang="0">
                      <a:pos x="3" y="4"/>
                    </a:cxn>
                    <a:cxn ang="0">
                      <a:pos x="3" y="4"/>
                    </a:cxn>
                    <a:cxn ang="0">
                      <a:pos x="3" y="4"/>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3" y="4"/>
                    </a:cxn>
                  </a:cxnLst>
                  <a:rect l="0" t="0" r="r" b="b"/>
                  <a:pathLst>
                    <a:path w="3" h="4">
                      <a:moveTo>
                        <a:pt x="3" y="4"/>
                      </a:moveTo>
                      <a:lnTo>
                        <a:pt x="0" y="0"/>
                      </a:lnTo>
                      <a:lnTo>
                        <a:pt x="0" y="4"/>
                      </a:lnTo>
                      <a:lnTo>
                        <a:pt x="3" y="4"/>
                      </a:lnTo>
                      <a:lnTo>
                        <a:pt x="3" y="4"/>
                      </a:lnTo>
                      <a:lnTo>
                        <a:pt x="3" y="4"/>
                      </a:lnTo>
                      <a:lnTo>
                        <a:pt x="3" y="4"/>
                      </a:lnTo>
                      <a:lnTo>
                        <a:pt x="3" y="4"/>
                      </a:lnTo>
                      <a:lnTo>
                        <a:pt x="3" y="4"/>
                      </a:lnTo>
                      <a:lnTo>
                        <a:pt x="3" y="4"/>
                      </a:lnTo>
                      <a:lnTo>
                        <a:pt x="3" y="4"/>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3"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16" name="Freeform 571"/>
                <p:cNvSpPr>
                  <a:spLocks/>
                </p:cNvSpPr>
                <p:nvPr/>
              </p:nvSpPr>
              <p:spPr bwMode="auto">
                <a:xfrm>
                  <a:off x="5003" y="2462"/>
                  <a:ext cx="3" cy="4"/>
                </a:xfrm>
                <a:custGeom>
                  <a:avLst/>
                  <a:gdLst/>
                  <a:ahLst/>
                  <a:cxnLst>
                    <a:cxn ang="0">
                      <a:pos x="3" y="0"/>
                    </a:cxn>
                    <a:cxn ang="0">
                      <a:pos x="3" y="0"/>
                    </a:cxn>
                    <a:cxn ang="0">
                      <a:pos x="0" y="0"/>
                    </a:cxn>
                    <a:cxn ang="0">
                      <a:pos x="3" y="4"/>
                    </a:cxn>
                    <a:cxn ang="0">
                      <a:pos x="3" y="4"/>
                    </a:cxn>
                    <a:cxn ang="0">
                      <a:pos x="3" y="0"/>
                    </a:cxn>
                    <a:cxn ang="0">
                      <a:pos x="3" y="4"/>
                    </a:cxn>
                    <a:cxn ang="0">
                      <a:pos x="3" y="4"/>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3" h="4">
                      <a:moveTo>
                        <a:pt x="3" y="0"/>
                      </a:moveTo>
                      <a:lnTo>
                        <a:pt x="3" y="0"/>
                      </a:lnTo>
                      <a:lnTo>
                        <a:pt x="0" y="0"/>
                      </a:lnTo>
                      <a:lnTo>
                        <a:pt x="3" y="4"/>
                      </a:lnTo>
                      <a:lnTo>
                        <a:pt x="3" y="4"/>
                      </a:lnTo>
                      <a:lnTo>
                        <a:pt x="3" y="0"/>
                      </a:lnTo>
                      <a:lnTo>
                        <a:pt x="3" y="4"/>
                      </a:lnTo>
                      <a:lnTo>
                        <a:pt x="3" y="4"/>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17" name="Freeform 572"/>
                <p:cNvSpPr>
                  <a:spLocks/>
                </p:cNvSpPr>
                <p:nvPr/>
              </p:nvSpPr>
              <p:spPr bwMode="auto">
                <a:xfrm>
                  <a:off x="5006" y="2462"/>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18" name="Rectangle 573"/>
                <p:cNvSpPr>
                  <a:spLocks noChangeArrowheads="1"/>
                </p:cNvSpPr>
                <p:nvPr/>
              </p:nvSpPr>
              <p:spPr bwMode="auto">
                <a:xfrm>
                  <a:off x="5006" y="2462"/>
                  <a:ext cx="1" cy="1"/>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19" name="Freeform 574"/>
                <p:cNvSpPr>
                  <a:spLocks/>
                </p:cNvSpPr>
                <p:nvPr/>
              </p:nvSpPr>
              <p:spPr bwMode="auto">
                <a:xfrm>
                  <a:off x="4994" y="2459"/>
                  <a:ext cx="6" cy="26"/>
                </a:xfrm>
                <a:custGeom>
                  <a:avLst/>
                  <a:gdLst/>
                  <a:ahLst/>
                  <a:cxnLst>
                    <a:cxn ang="0">
                      <a:pos x="6" y="26"/>
                    </a:cxn>
                    <a:cxn ang="0">
                      <a:pos x="6" y="26"/>
                    </a:cxn>
                    <a:cxn ang="0">
                      <a:pos x="6" y="22"/>
                    </a:cxn>
                    <a:cxn ang="0">
                      <a:pos x="3" y="19"/>
                    </a:cxn>
                    <a:cxn ang="0">
                      <a:pos x="3" y="19"/>
                    </a:cxn>
                    <a:cxn ang="0">
                      <a:pos x="3" y="16"/>
                    </a:cxn>
                    <a:cxn ang="0">
                      <a:pos x="3" y="13"/>
                    </a:cxn>
                    <a:cxn ang="0">
                      <a:pos x="3" y="10"/>
                    </a:cxn>
                    <a:cxn ang="0">
                      <a:pos x="3" y="10"/>
                    </a:cxn>
                    <a:cxn ang="0">
                      <a:pos x="3" y="7"/>
                    </a:cxn>
                    <a:cxn ang="0">
                      <a:pos x="0" y="3"/>
                    </a:cxn>
                    <a:cxn ang="0">
                      <a:pos x="0" y="0"/>
                    </a:cxn>
                    <a:cxn ang="0">
                      <a:pos x="0" y="0"/>
                    </a:cxn>
                    <a:cxn ang="0">
                      <a:pos x="0" y="0"/>
                    </a:cxn>
                    <a:cxn ang="0">
                      <a:pos x="0" y="0"/>
                    </a:cxn>
                  </a:cxnLst>
                  <a:rect l="0" t="0" r="r" b="b"/>
                  <a:pathLst>
                    <a:path w="6" h="26">
                      <a:moveTo>
                        <a:pt x="6" y="26"/>
                      </a:moveTo>
                      <a:lnTo>
                        <a:pt x="6" y="26"/>
                      </a:lnTo>
                      <a:lnTo>
                        <a:pt x="6" y="22"/>
                      </a:lnTo>
                      <a:lnTo>
                        <a:pt x="3" y="19"/>
                      </a:lnTo>
                      <a:lnTo>
                        <a:pt x="3" y="19"/>
                      </a:lnTo>
                      <a:lnTo>
                        <a:pt x="3" y="16"/>
                      </a:lnTo>
                      <a:lnTo>
                        <a:pt x="3" y="13"/>
                      </a:lnTo>
                      <a:lnTo>
                        <a:pt x="3" y="10"/>
                      </a:lnTo>
                      <a:lnTo>
                        <a:pt x="3" y="10"/>
                      </a:lnTo>
                      <a:lnTo>
                        <a:pt x="3" y="7"/>
                      </a:lnTo>
                      <a:lnTo>
                        <a:pt x="0"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20" name="Freeform 575"/>
                <p:cNvSpPr>
                  <a:spLocks/>
                </p:cNvSpPr>
                <p:nvPr/>
              </p:nvSpPr>
              <p:spPr bwMode="auto">
                <a:xfrm>
                  <a:off x="4991" y="2494"/>
                  <a:ext cx="3" cy="3"/>
                </a:xfrm>
                <a:custGeom>
                  <a:avLst/>
                  <a:gdLst/>
                  <a:ahLst/>
                  <a:cxnLst>
                    <a:cxn ang="0">
                      <a:pos x="3" y="3"/>
                    </a:cxn>
                    <a:cxn ang="0">
                      <a:pos x="3" y="3"/>
                    </a:cxn>
                    <a:cxn ang="0">
                      <a:pos x="3" y="3"/>
                    </a:cxn>
                    <a:cxn ang="0">
                      <a:pos x="3" y="0"/>
                    </a:cxn>
                    <a:cxn ang="0">
                      <a:pos x="3" y="0"/>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3"/>
                    </a:cxn>
                    <a:cxn ang="0">
                      <a:pos x="3" y="3"/>
                    </a:cxn>
                  </a:cxnLst>
                  <a:rect l="0" t="0" r="r" b="b"/>
                  <a:pathLst>
                    <a:path w="3" h="3">
                      <a:moveTo>
                        <a:pt x="3" y="3"/>
                      </a:moveTo>
                      <a:lnTo>
                        <a:pt x="3" y="3"/>
                      </a:lnTo>
                      <a:lnTo>
                        <a:pt x="3" y="3"/>
                      </a:lnTo>
                      <a:lnTo>
                        <a:pt x="3" y="0"/>
                      </a:lnTo>
                      <a:lnTo>
                        <a:pt x="3" y="0"/>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21" name="Freeform 576"/>
                <p:cNvSpPr>
                  <a:spLocks/>
                </p:cNvSpPr>
                <p:nvPr/>
              </p:nvSpPr>
              <p:spPr bwMode="auto">
                <a:xfrm>
                  <a:off x="4991" y="2491"/>
                  <a:ext cx="3" cy="6"/>
                </a:xfrm>
                <a:custGeom>
                  <a:avLst/>
                  <a:gdLst/>
                  <a:ahLst/>
                  <a:cxnLst>
                    <a:cxn ang="0">
                      <a:pos x="0" y="3"/>
                    </a:cxn>
                    <a:cxn ang="0">
                      <a:pos x="0" y="3"/>
                    </a:cxn>
                    <a:cxn ang="0">
                      <a:pos x="3" y="6"/>
                    </a:cxn>
                    <a:cxn ang="0">
                      <a:pos x="3" y="3"/>
                    </a:cxn>
                    <a:cxn ang="0">
                      <a:pos x="3" y="0"/>
                    </a:cxn>
                    <a:cxn ang="0">
                      <a:pos x="0" y="3"/>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Lst>
                  <a:rect l="0" t="0" r="r" b="b"/>
                  <a:pathLst>
                    <a:path w="3" h="6">
                      <a:moveTo>
                        <a:pt x="0" y="3"/>
                      </a:moveTo>
                      <a:lnTo>
                        <a:pt x="0" y="3"/>
                      </a:lnTo>
                      <a:lnTo>
                        <a:pt x="3" y="6"/>
                      </a:lnTo>
                      <a:lnTo>
                        <a:pt x="3" y="3"/>
                      </a:lnTo>
                      <a:lnTo>
                        <a:pt x="3" y="0"/>
                      </a:lnTo>
                      <a:lnTo>
                        <a:pt x="0" y="3"/>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22" name="Freeform 577"/>
                <p:cNvSpPr>
                  <a:spLocks/>
                </p:cNvSpPr>
                <p:nvPr/>
              </p:nvSpPr>
              <p:spPr bwMode="auto">
                <a:xfrm>
                  <a:off x="4988" y="2488"/>
                  <a:ext cx="6" cy="6"/>
                </a:xfrm>
                <a:custGeom>
                  <a:avLst/>
                  <a:gdLst/>
                  <a:ahLst/>
                  <a:cxnLst>
                    <a:cxn ang="0">
                      <a:pos x="0" y="3"/>
                    </a:cxn>
                    <a:cxn ang="0">
                      <a:pos x="0" y="3"/>
                    </a:cxn>
                    <a:cxn ang="0">
                      <a:pos x="3" y="6"/>
                    </a:cxn>
                    <a:cxn ang="0">
                      <a:pos x="6" y="3"/>
                    </a:cxn>
                    <a:cxn ang="0">
                      <a:pos x="3" y="0"/>
                    </a:cxn>
                    <a:cxn ang="0">
                      <a:pos x="0" y="3"/>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3"/>
                    </a:cxn>
                    <a:cxn ang="0">
                      <a:pos x="0" y="3"/>
                    </a:cxn>
                    <a:cxn ang="0">
                      <a:pos x="0" y="3"/>
                    </a:cxn>
                    <a:cxn ang="0">
                      <a:pos x="0" y="3"/>
                    </a:cxn>
                  </a:cxnLst>
                  <a:rect l="0" t="0" r="r" b="b"/>
                  <a:pathLst>
                    <a:path w="6" h="6">
                      <a:moveTo>
                        <a:pt x="0" y="3"/>
                      </a:moveTo>
                      <a:lnTo>
                        <a:pt x="0" y="3"/>
                      </a:lnTo>
                      <a:lnTo>
                        <a:pt x="3" y="6"/>
                      </a:lnTo>
                      <a:lnTo>
                        <a:pt x="6" y="3"/>
                      </a:lnTo>
                      <a:lnTo>
                        <a:pt x="3" y="0"/>
                      </a:lnTo>
                      <a:lnTo>
                        <a:pt x="0" y="3"/>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23" name="Freeform 578"/>
                <p:cNvSpPr>
                  <a:spLocks/>
                </p:cNvSpPr>
                <p:nvPr/>
              </p:nvSpPr>
              <p:spPr bwMode="auto">
                <a:xfrm>
                  <a:off x="4988" y="2485"/>
                  <a:ext cx="3" cy="6"/>
                </a:xfrm>
                <a:custGeom>
                  <a:avLst/>
                  <a:gdLst/>
                  <a:ahLst/>
                  <a:cxnLst>
                    <a:cxn ang="0">
                      <a:pos x="0" y="3"/>
                    </a:cxn>
                    <a:cxn ang="0">
                      <a:pos x="0" y="3"/>
                    </a:cxn>
                    <a:cxn ang="0">
                      <a:pos x="0" y="6"/>
                    </a:cxn>
                    <a:cxn ang="0">
                      <a:pos x="3" y="3"/>
                    </a:cxn>
                    <a:cxn ang="0">
                      <a:pos x="3" y="0"/>
                    </a:cxn>
                    <a:cxn ang="0">
                      <a:pos x="0" y="3"/>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Lst>
                  <a:rect l="0" t="0" r="r" b="b"/>
                  <a:pathLst>
                    <a:path w="3" h="6">
                      <a:moveTo>
                        <a:pt x="0" y="3"/>
                      </a:moveTo>
                      <a:lnTo>
                        <a:pt x="0" y="3"/>
                      </a:lnTo>
                      <a:lnTo>
                        <a:pt x="0" y="6"/>
                      </a:lnTo>
                      <a:lnTo>
                        <a:pt x="3" y="3"/>
                      </a:lnTo>
                      <a:lnTo>
                        <a:pt x="3" y="0"/>
                      </a:lnTo>
                      <a:lnTo>
                        <a:pt x="0" y="3"/>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24" name="Freeform 579"/>
                <p:cNvSpPr>
                  <a:spLocks/>
                </p:cNvSpPr>
                <p:nvPr/>
              </p:nvSpPr>
              <p:spPr bwMode="auto">
                <a:xfrm>
                  <a:off x="4985" y="2481"/>
                  <a:ext cx="6" cy="7"/>
                </a:xfrm>
                <a:custGeom>
                  <a:avLst/>
                  <a:gdLst/>
                  <a:ahLst/>
                  <a:cxnLst>
                    <a:cxn ang="0">
                      <a:pos x="0" y="4"/>
                    </a:cxn>
                    <a:cxn ang="0">
                      <a:pos x="0" y="4"/>
                    </a:cxn>
                    <a:cxn ang="0">
                      <a:pos x="3" y="7"/>
                    </a:cxn>
                    <a:cxn ang="0">
                      <a:pos x="6" y="4"/>
                    </a:cxn>
                    <a:cxn ang="0">
                      <a:pos x="3" y="4"/>
                    </a:cxn>
                    <a:cxn ang="0">
                      <a:pos x="0" y="4"/>
                    </a:cxn>
                    <a:cxn ang="0">
                      <a:pos x="3" y="4"/>
                    </a:cxn>
                    <a:cxn ang="0">
                      <a:pos x="3" y="4"/>
                    </a:cxn>
                    <a:cxn ang="0">
                      <a:pos x="3" y="0"/>
                    </a:cxn>
                    <a:cxn ang="0">
                      <a:pos x="3" y="0"/>
                    </a:cxn>
                    <a:cxn ang="0">
                      <a:pos x="3" y="0"/>
                    </a:cxn>
                    <a:cxn ang="0">
                      <a:pos x="3" y="0"/>
                    </a:cxn>
                    <a:cxn ang="0">
                      <a:pos x="3" y="0"/>
                    </a:cxn>
                    <a:cxn ang="0">
                      <a:pos x="3" y="0"/>
                    </a:cxn>
                    <a:cxn ang="0">
                      <a:pos x="3" y="0"/>
                    </a:cxn>
                    <a:cxn ang="0">
                      <a:pos x="0" y="4"/>
                    </a:cxn>
                    <a:cxn ang="0">
                      <a:pos x="0" y="4"/>
                    </a:cxn>
                    <a:cxn ang="0">
                      <a:pos x="0" y="4"/>
                    </a:cxn>
                    <a:cxn ang="0">
                      <a:pos x="0" y="4"/>
                    </a:cxn>
                    <a:cxn ang="0">
                      <a:pos x="0" y="4"/>
                    </a:cxn>
                    <a:cxn ang="0">
                      <a:pos x="0" y="4"/>
                    </a:cxn>
                    <a:cxn ang="0">
                      <a:pos x="0" y="4"/>
                    </a:cxn>
                    <a:cxn ang="0">
                      <a:pos x="0" y="4"/>
                    </a:cxn>
                  </a:cxnLst>
                  <a:rect l="0" t="0" r="r" b="b"/>
                  <a:pathLst>
                    <a:path w="6" h="7">
                      <a:moveTo>
                        <a:pt x="0" y="4"/>
                      </a:moveTo>
                      <a:lnTo>
                        <a:pt x="0" y="4"/>
                      </a:lnTo>
                      <a:lnTo>
                        <a:pt x="3" y="7"/>
                      </a:lnTo>
                      <a:lnTo>
                        <a:pt x="6" y="4"/>
                      </a:lnTo>
                      <a:lnTo>
                        <a:pt x="3" y="4"/>
                      </a:lnTo>
                      <a:lnTo>
                        <a:pt x="0" y="4"/>
                      </a:lnTo>
                      <a:lnTo>
                        <a:pt x="3" y="4"/>
                      </a:lnTo>
                      <a:lnTo>
                        <a:pt x="3" y="4"/>
                      </a:lnTo>
                      <a:lnTo>
                        <a:pt x="3" y="0"/>
                      </a:lnTo>
                      <a:lnTo>
                        <a:pt x="3" y="0"/>
                      </a:lnTo>
                      <a:lnTo>
                        <a:pt x="3" y="0"/>
                      </a:lnTo>
                      <a:lnTo>
                        <a:pt x="3" y="0"/>
                      </a:lnTo>
                      <a:lnTo>
                        <a:pt x="3" y="0"/>
                      </a:lnTo>
                      <a:lnTo>
                        <a:pt x="3" y="0"/>
                      </a:lnTo>
                      <a:lnTo>
                        <a:pt x="3" y="0"/>
                      </a:lnTo>
                      <a:lnTo>
                        <a:pt x="0" y="4"/>
                      </a:lnTo>
                      <a:lnTo>
                        <a:pt x="0" y="4"/>
                      </a:lnTo>
                      <a:lnTo>
                        <a:pt x="0" y="4"/>
                      </a:lnTo>
                      <a:lnTo>
                        <a:pt x="0" y="4"/>
                      </a:lnTo>
                      <a:lnTo>
                        <a:pt x="0" y="4"/>
                      </a:lnTo>
                      <a:lnTo>
                        <a:pt x="0" y="4"/>
                      </a:lnTo>
                      <a:lnTo>
                        <a:pt x="0" y="4"/>
                      </a:lnTo>
                      <a:lnTo>
                        <a:pt x="0"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25" name="Freeform 580"/>
                <p:cNvSpPr>
                  <a:spLocks/>
                </p:cNvSpPr>
                <p:nvPr/>
              </p:nvSpPr>
              <p:spPr bwMode="auto">
                <a:xfrm>
                  <a:off x="4985" y="2481"/>
                  <a:ext cx="3" cy="4"/>
                </a:xfrm>
                <a:custGeom>
                  <a:avLst/>
                  <a:gdLst/>
                  <a:ahLst/>
                  <a:cxnLst>
                    <a:cxn ang="0">
                      <a:pos x="0" y="0"/>
                    </a:cxn>
                    <a:cxn ang="0">
                      <a:pos x="0" y="0"/>
                    </a:cxn>
                    <a:cxn ang="0">
                      <a:pos x="0" y="4"/>
                    </a:cxn>
                    <a:cxn ang="0">
                      <a:pos x="3" y="4"/>
                    </a:cxn>
                    <a:cxn ang="0">
                      <a:pos x="3" y="0"/>
                    </a:cxn>
                    <a:cxn ang="0">
                      <a:pos x="0"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h="4">
                      <a:moveTo>
                        <a:pt x="0" y="0"/>
                      </a:moveTo>
                      <a:lnTo>
                        <a:pt x="0" y="0"/>
                      </a:lnTo>
                      <a:lnTo>
                        <a:pt x="0" y="4"/>
                      </a:lnTo>
                      <a:lnTo>
                        <a:pt x="3" y="4"/>
                      </a:lnTo>
                      <a:lnTo>
                        <a:pt x="3" y="0"/>
                      </a:lnTo>
                      <a:lnTo>
                        <a:pt x="0"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26" name="Freeform 581"/>
                <p:cNvSpPr>
                  <a:spLocks/>
                </p:cNvSpPr>
                <p:nvPr/>
              </p:nvSpPr>
              <p:spPr bwMode="auto">
                <a:xfrm>
                  <a:off x="4985" y="2478"/>
                  <a:ext cx="3" cy="3"/>
                </a:xfrm>
                <a:custGeom>
                  <a:avLst/>
                  <a:gdLst/>
                  <a:ahLst/>
                  <a:cxnLst>
                    <a:cxn ang="0">
                      <a:pos x="0" y="3"/>
                    </a:cxn>
                    <a:cxn ang="0">
                      <a:pos x="0" y="3"/>
                    </a:cxn>
                    <a:cxn ang="0">
                      <a:pos x="0" y="3"/>
                    </a:cxn>
                    <a:cxn ang="0">
                      <a:pos x="3" y="3"/>
                    </a:cxn>
                    <a:cxn ang="0">
                      <a:pos x="3" y="0"/>
                    </a:cxn>
                    <a:cxn ang="0">
                      <a:pos x="0" y="3"/>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Lst>
                  <a:rect l="0" t="0" r="r" b="b"/>
                  <a:pathLst>
                    <a:path w="3" h="3">
                      <a:moveTo>
                        <a:pt x="0" y="3"/>
                      </a:moveTo>
                      <a:lnTo>
                        <a:pt x="0" y="3"/>
                      </a:lnTo>
                      <a:lnTo>
                        <a:pt x="0" y="3"/>
                      </a:lnTo>
                      <a:lnTo>
                        <a:pt x="3" y="3"/>
                      </a:lnTo>
                      <a:lnTo>
                        <a:pt x="3" y="0"/>
                      </a:lnTo>
                      <a:lnTo>
                        <a:pt x="0" y="3"/>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27" name="Freeform 582"/>
                <p:cNvSpPr>
                  <a:spLocks/>
                </p:cNvSpPr>
                <p:nvPr/>
              </p:nvSpPr>
              <p:spPr bwMode="auto">
                <a:xfrm>
                  <a:off x="4985" y="2475"/>
                  <a:ext cx="3" cy="6"/>
                </a:xfrm>
                <a:custGeom>
                  <a:avLst/>
                  <a:gdLst/>
                  <a:ahLst/>
                  <a:cxnLst>
                    <a:cxn ang="0">
                      <a:pos x="0" y="3"/>
                    </a:cxn>
                    <a:cxn ang="0">
                      <a:pos x="0" y="3"/>
                    </a:cxn>
                    <a:cxn ang="0">
                      <a:pos x="0" y="6"/>
                    </a:cxn>
                    <a:cxn ang="0">
                      <a:pos x="3" y="3"/>
                    </a:cxn>
                    <a:cxn ang="0">
                      <a:pos x="3" y="3"/>
                    </a:cxn>
                    <a:cxn ang="0">
                      <a:pos x="0" y="3"/>
                    </a:cxn>
                    <a:cxn ang="0">
                      <a:pos x="3" y="3"/>
                    </a:cxn>
                    <a:cxn ang="0">
                      <a:pos x="3" y="3"/>
                    </a:cxn>
                    <a:cxn ang="0">
                      <a:pos x="0" y="3"/>
                    </a:cxn>
                    <a:cxn ang="0">
                      <a:pos x="0" y="3"/>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Lst>
                  <a:rect l="0" t="0" r="r" b="b"/>
                  <a:pathLst>
                    <a:path w="3" h="6">
                      <a:moveTo>
                        <a:pt x="0" y="3"/>
                      </a:moveTo>
                      <a:lnTo>
                        <a:pt x="0" y="3"/>
                      </a:lnTo>
                      <a:lnTo>
                        <a:pt x="0" y="6"/>
                      </a:lnTo>
                      <a:lnTo>
                        <a:pt x="3" y="3"/>
                      </a:lnTo>
                      <a:lnTo>
                        <a:pt x="3" y="3"/>
                      </a:lnTo>
                      <a:lnTo>
                        <a:pt x="0" y="3"/>
                      </a:lnTo>
                      <a:lnTo>
                        <a:pt x="3" y="3"/>
                      </a:lnTo>
                      <a:lnTo>
                        <a:pt x="3" y="3"/>
                      </a:lnTo>
                      <a:lnTo>
                        <a:pt x="0" y="3"/>
                      </a:lnTo>
                      <a:lnTo>
                        <a:pt x="0" y="3"/>
                      </a:lnTo>
                      <a:lnTo>
                        <a:pt x="0" y="0"/>
                      </a:lnTo>
                      <a:lnTo>
                        <a:pt x="0" y="0"/>
                      </a:lnTo>
                      <a:lnTo>
                        <a:pt x="0" y="0"/>
                      </a:lnTo>
                      <a:lnTo>
                        <a:pt x="0" y="0"/>
                      </a:lnTo>
                      <a:lnTo>
                        <a:pt x="0" y="0"/>
                      </a:lnTo>
                      <a:lnTo>
                        <a:pt x="0" y="0"/>
                      </a:lnTo>
                      <a:lnTo>
                        <a:pt x="0" y="0"/>
                      </a:lnTo>
                      <a:lnTo>
                        <a:pt x="0" y="3"/>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28" name="Freeform 583"/>
                <p:cNvSpPr>
                  <a:spLocks/>
                </p:cNvSpPr>
                <p:nvPr/>
              </p:nvSpPr>
              <p:spPr bwMode="auto">
                <a:xfrm>
                  <a:off x="4985" y="2475"/>
                  <a:ext cx="3" cy="3"/>
                </a:xfrm>
                <a:custGeom>
                  <a:avLst/>
                  <a:gdLst/>
                  <a:ahLst/>
                  <a:cxnLst>
                    <a:cxn ang="0">
                      <a:pos x="0" y="0"/>
                    </a:cxn>
                    <a:cxn ang="0">
                      <a:pos x="0" y="0"/>
                    </a:cxn>
                    <a:cxn ang="0">
                      <a:pos x="0" y="3"/>
                    </a:cxn>
                    <a:cxn ang="0">
                      <a:pos x="3"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29" name="Freeform 584"/>
                <p:cNvSpPr>
                  <a:spLocks/>
                </p:cNvSpPr>
                <p:nvPr/>
              </p:nvSpPr>
              <p:spPr bwMode="auto">
                <a:xfrm>
                  <a:off x="4982" y="2472"/>
                  <a:ext cx="3" cy="3"/>
                </a:xfrm>
                <a:custGeom>
                  <a:avLst/>
                  <a:gdLst/>
                  <a:ahLst/>
                  <a:cxnLst>
                    <a:cxn ang="0">
                      <a:pos x="3" y="0"/>
                    </a:cxn>
                    <a:cxn ang="0">
                      <a:pos x="0"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3"/>
                    </a:cxn>
                    <a:cxn ang="0">
                      <a:pos x="0" y="3"/>
                    </a:cxn>
                    <a:cxn ang="0">
                      <a:pos x="3" y="0"/>
                    </a:cxn>
                  </a:cxnLst>
                  <a:rect l="0" t="0" r="r" b="b"/>
                  <a:pathLst>
                    <a:path w="3" h="3">
                      <a:moveTo>
                        <a:pt x="3" y="0"/>
                      </a:moveTo>
                      <a:lnTo>
                        <a:pt x="0"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3"/>
                      </a:lnTo>
                      <a:lnTo>
                        <a:pt x="0"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30" name="Freeform 585"/>
                <p:cNvSpPr>
                  <a:spLocks/>
                </p:cNvSpPr>
                <p:nvPr/>
              </p:nvSpPr>
              <p:spPr bwMode="auto">
                <a:xfrm>
                  <a:off x="4982" y="2472"/>
                  <a:ext cx="3" cy="3"/>
                </a:xfrm>
                <a:custGeom>
                  <a:avLst/>
                  <a:gdLst/>
                  <a:ahLst/>
                  <a:cxnLst>
                    <a:cxn ang="0">
                      <a:pos x="3" y="0"/>
                    </a:cxn>
                    <a:cxn ang="0">
                      <a:pos x="0" y="0"/>
                    </a:cxn>
                    <a:cxn ang="0">
                      <a:pos x="0"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31" name="Freeform 586"/>
                <p:cNvSpPr>
                  <a:spLocks/>
                </p:cNvSpPr>
                <p:nvPr/>
              </p:nvSpPr>
              <p:spPr bwMode="auto">
                <a:xfrm>
                  <a:off x="4982" y="2469"/>
                  <a:ext cx="3" cy="3"/>
                </a:xfrm>
                <a:custGeom>
                  <a:avLst/>
                  <a:gdLst/>
                  <a:ahLst/>
                  <a:cxnLst>
                    <a:cxn ang="0">
                      <a:pos x="3" y="0"/>
                    </a:cxn>
                    <a:cxn ang="0">
                      <a:pos x="0" y="3"/>
                    </a:cxn>
                    <a:cxn ang="0">
                      <a:pos x="0" y="3"/>
                    </a:cxn>
                    <a:cxn ang="0">
                      <a:pos x="3" y="3"/>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3" y="0"/>
                    </a:cxn>
                  </a:cxnLst>
                  <a:rect l="0" t="0" r="r" b="b"/>
                  <a:pathLst>
                    <a:path w="3" h="3">
                      <a:moveTo>
                        <a:pt x="3" y="0"/>
                      </a:moveTo>
                      <a:lnTo>
                        <a:pt x="0" y="3"/>
                      </a:lnTo>
                      <a:lnTo>
                        <a:pt x="0" y="3"/>
                      </a:lnTo>
                      <a:lnTo>
                        <a:pt x="3" y="3"/>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32" name="Freeform 587"/>
                <p:cNvSpPr>
                  <a:spLocks/>
                </p:cNvSpPr>
                <p:nvPr/>
              </p:nvSpPr>
              <p:spPr bwMode="auto">
                <a:xfrm>
                  <a:off x="4982" y="2469"/>
                  <a:ext cx="3" cy="3"/>
                </a:xfrm>
                <a:custGeom>
                  <a:avLst/>
                  <a:gdLst/>
                  <a:ahLst/>
                  <a:cxnLst>
                    <a:cxn ang="0">
                      <a:pos x="3" y="0"/>
                    </a:cxn>
                    <a:cxn ang="0">
                      <a:pos x="0" y="0"/>
                    </a:cxn>
                    <a:cxn ang="0">
                      <a:pos x="0" y="3"/>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33" name="Freeform 588"/>
                <p:cNvSpPr>
                  <a:spLocks/>
                </p:cNvSpPr>
                <p:nvPr/>
              </p:nvSpPr>
              <p:spPr bwMode="auto">
                <a:xfrm>
                  <a:off x="4982" y="2469"/>
                  <a:ext cx="3" cy="1"/>
                </a:xfrm>
                <a:custGeom>
                  <a:avLst/>
                  <a:gdLst/>
                  <a:ahLst/>
                  <a:cxnLst>
                    <a:cxn ang="0">
                      <a:pos x="0" y="0"/>
                    </a:cxn>
                    <a:cxn ang="0">
                      <a:pos x="0" y="0"/>
                    </a:cxn>
                    <a:cxn ang="0">
                      <a:pos x="3" y="0"/>
                    </a:cxn>
                    <a:cxn ang="0">
                      <a:pos x="0" y="0"/>
                    </a:cxn>
                  </a:cxnLst>
                  <a:rect l="0" t="0" r="r" b="b"/>
                  <a:pathLst>
                    <a:path w="3">
                      <a:moveTo>
                        <a:pt x="0" y="0"/>
                      </a:moveTo>
                      <a:lnTo>
                        <a:pt x="0" y="0"/>
                      </a:lnTo>
                      <a:lnTo>
                        <a:pt x="3"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34" name="Freeform 589"/>
                <p:cNvSpPr>
                  <a:spLocks/>
                </p:cNvSpPr>
                <p:nvPr/>
              </p:nvSpPr>
              <p:spPr bwMode="auto">
                <a:xfrm>
                  <a:off x="4985" y="2478"/>
                  <a:ext cx="3" cy="3"/>
                </a:xfrm>
                <a:custGeom>
                  <a:avLst/>
                  <a:gdLst/>
                  <a:ahLst/>
                  <a:cxnLst>
                    <a:cxn ang="0">
                      <a:pos x="3" y="3"/>
                    </a:cxn>
                    <a:cxn ang="0">
                      <a:pos x="0" y="0"/>
                    </a:cxn>
                    <a:cxn ang="0">
                      <a:pos x="0"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3" y="3"/>
                    </a:cxn>
                  </a:cxnLst>
                  <a:rect l="0" t="0" r="r" b="b"/>
                  <a:pathLst>
                    <a:path w="3" h="3">
                      <a:moveTo>
                        <a:pt x="3" y="3"/>
                      </a:moveTo>
                      <a:lnTo>
                        <a:pt x="0" y="0"/>
                      </a:lnTo>
                      <a:lnTo>
                        <a:pt x="0"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35" name="Freeform 590"/>
                <p:cNvSpPr>
                  <a:spLocks/>
                </p:cNvSpPr>
                <p:nvPr/>
              </p:nvSpPr>
              <p:spPr bwMode="auto">
                <a:xfrm>
                  <a:off x="4985" y="2475"/>
                  <a:ext cx="3" cy="6"/>
                </a:xfrm>
                <a:custGeom>
                  <a:avLst/>
                  <a:gdLst/>
                  <a:ahLst/>
                  <a:cxnLst>
                    <a:cxn ang="0">
                      <a:pos x="3" y="3"/>
                    </a:cxn>
                    <a:cxn ang="0">
                      <a:pos x="0" y="0"/>
                    </a:cxn>
                    <a:cxn ang="0">
                      <a:pos x="0" y="3"/>
                    </a:cxn>
                    <a:cxn ang="0">
                      <a:pos x="3" y="6"/>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3" y="3"/>
                    </a:cxn>
                  </a:cxnLst>
                  <a:rect l="0" t="0" r="r" b="b"/>
                  <a:pathLst>
                    <a:path w="3" h="6">
                      <a:moveTo>
                        <a:pt x="3" y="3"/>
                      </a:moveTo>
                      <a:lnTo>
                        <a:pt x="0" y="0"/>
                      </a:lnTo>
                      <a:lnTo>
                        <a:pt x="0" y="3"/>
                      </a:lnTo>
                      <a:lnTo>
                        <a:pt x="3" y="6"/>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36" name="Freeform 591"/>
                <p:cNvSpPr>
                  <a:spLocks/>
                </p:cNvSpPr>
                <p:nvPr/>
              </p:nvSpPr>
              <p:spPr bwMode="auto">
                <a:xfrm>
                  <a:off x="4985" y="2472"/>
                  <a:ext cx="6" cy="6"/>
                </a:xfrm>
                <a:custGeom>
                  <a:avLst/>
                  <a:gdLst/>
                  <a:ahLst/>
                  <a:cxnLst>
                    <a:cxn ang="0">
                      <a:pos x="6" y="3"/>
                    </a:cxn>
                    <a:cxn ang="0">
                      <a:pos x="3" y="0"/>
                    </a:cxn>
                    <a:cxn ang="0">
                      <a:pos x="0" y="3"/>
                    </a:cxn>
                    <a:cxn ang="0">
                      <a:pos x="3" y="6"/>
                    </a:cxn>
                    <a:cxn ang="0">
                      <a:pos x="6" y="3"/>
                    </a:cxn>
                    <a:cxn ang="0">
                      <a:pos x="6" y="3"/>
                    </a:cxn>
                    <a:cxn ang="0">
                      <a:pos x="6" y="3"/>
                    </a:cxn>
                    <a:cxn ang="0">
                      <a:pos x="6" y="3"/>
                    </a:cxn>
                    <a:cxn ang="0">
                      <a:pos x="6" y="3"/>
                    </a:cxn>
                    <a:cxn ang="0">
                      <a:pos x="6" y="0"/>
                    </a:cxn>
                    <a:cxn ang="0">
                      <a:pos x="6" y="0"/>
                    </a:cxn>
                    <a:cxn ang="0">
                      <a:pos x="6" y="0"/>
                    </a:cxn>
                    <a:cxn ang="0">
                      <a:pos x="6" y="0"/>
                    </a:cxn>
                    <a:cxn ang="0">
                      <a:pos x="6" y="0"/>
                    </a:cxn>
                    <a:cxn ang="0">
                      <a:pos x="6" y="0"/>
                    </a:cxn>
                    <a:cxn ang="0">
                      <a:pos x="3" y="0"/>
                    </a:cxn>
                    <a:cxn ang="0">
                      <a:pos x="3" y="0"/>
                    </a:cxn>
                    <a:cxn ang="0">
                      <a:pos x="3" y="0"/>
                    </a:cxn>
                    <a:cxn ang="0">
                      <a:pos x="3" y="0"/>
                    </a:cxn>
                    <a:cxn ang="0">
                      <a:pos x="3" y="0"/>
                    </a:cxn>
                    <a:cxn ang="0">
                      <a:pos x="3" y="0"/>
                    </a:cxn>
                    <a:cxn ang="0">
                      <a:pos x="3" y="0"/>
                    </a:cxn>
                    <a:cxn ang="0">
                      <a:pos x="3" y="0"/>
                    </a:cxn>
                    <a:cxn ang="0">
                      <a:pos x="6" y="3"/>
                    </a:cxn>
                  </a:cxnLst>
                  <a:rect l="0" t="0" r="r" b="b"/>
                  <a:pathLst>
                    <a:path w="6" h="6">
                      <a:moveTo>
                        <a:pt x="6" y="3"/>
                      </a:moveTo>
                      <a:lnTo>
                        <a:pt x="3" y="0"/>
                      </a:lnTo>
                      <a:lnTo>
                        <a:pt x="0" y="3"/>
                      </a:lnTo>
                      <a:lnTo>
                        <a:pt x="3" y="6"/>
                      </a:lnTo>
                      <a:lnTo>
                        <a:pt x="6" y="3"/>
                      </a:lnTo>
                      <a:lnTo>
                        <a:pt x="6" y="3"/>
                      </a:lnTo>
                      <a:lnTo>
                        <a:pt x="6" y="3"/>
                      </a:lnTo>
                      <a:lnTo>
                        <a:pt x="6" y="3"/>
                      </a:lnTo>
                      <a:lnTo>
                        <a:pt x="6" y="3"/>
                      </a:lnTo>
                      <a:lnTo>
                        <a:pt x="6" y="0"/>
                      </a:lnTo>
                      <a:lnTo>
                        <a:pt x="6" y="0"/>
                      </a:lnTo>
                      <a:lnTo>
                        <a:pt x="6" y="0"/>
                      </a:lnTo>
                      <a:lnTo>
                        <a:pt x="6" y="0"/>
                      </a:lnTo>
                      <a:lnTo>
                        <a:pt x="6" y="0"/>
                      </a:lnTo>
                      <a:lnTo>
                        <a:pt x="6" y="0"/>
                      </a:lnTo>
                      <a:lnTo>
                        <a:pt x="3" y="0"/>
                      </a:lnTo>
                      <a:lnTo>
                        <a:pt x="3" y="0"/>
                      </a:lnTo>
                      <a:lnTo>
                        <a:pt x="3" y="0"/>
                      </a:lnTo>
                      <a:lnTo>
                        <a:pt x="3" y="0"/>
                      </a:lnTo>
                      <a:lnTo>
                        <a:pt x="3" y="0"/>
                      </a:lnTo>
                      <a:lnTo>
                        <a:pt x="3" y="0"/>
                      </a:lnTo>
                      <a:lnTo>
                        <a:pt x="3" y="0"/>
                      </a:lnTo>
                      <a:lnTo>
                        <a:pt x="3" y="0"/>
                      </a:lnTo>
                      <a:lnTo>
                        <a:pt x="6"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37" name="Freeform 592"/>
                <p:cNvSpPr>
                  <a:spLocks/>
                </p:cNvSpPr>
                <p:nvPr/>
              </p:nvSpPr>
              <p:spPr bwMode="auto">
                <a:xfrm>
                  <a:off x="4988" y="2469"/>
                  <a:ext cx="3" cy="6"/>
                </a:xfrm>
                <a:custGeom>
                  <a:avLst/>
                  <a:gdLst/>
                  <a:ahLst/>
                  <a:cxnLst>
                    <a:cxn ang="0">
                      <a:pos x="3" y="3"/>
                    </a:cxn>
                    <a:cxn ang="0">
                      <a:pos x="0" y="3"/>
                    </a:cxn>
                    <a:cxn ang="0">
                      <a:pos x="0" y="3"/>
                    </a:cxn>
                    <a:cxn ang="0">
                      <a:pos x="3" y="6"/>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3"/>
                    </a:cxn>
                    <a:cxn ang="0">
                      <a:pos x="3" y="3"/>
                    </a:cxn>
                  </a:cxnLst>
                  <a:rect l="0" t="0" r="r" b="b"/>
                  <a:pathLst>
                    <a:path w="3" h="6">
                      <a:moveTo>
                        <a:pt x="3" y="3"/>
                      </a:moveTo>
                      <a:lnTo>
                        <a:pt x="0" y="3"/>
                      </a:lnTo>
                      <a:lnTo>
                        <a:pt x="0" y="3"/>
                      </a:lnTo>
                      <a:lnTo>
                        <a:pt x="3" y="6"/>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38" name="Freeform 593"/>
                <p:cNvSpPr>
                  <a:spLocks/>
                </p:cNvSpPr>
                <p:nvPr/>
              </p:nvSpPr>
              <p:spPr bwMode="auto">
                <a:xfrm>
                  <a:off x="4988" y="2466"/>
                  <a:ext cx="3" cy="6"/>
                </a:xfrm>
                <a:custGeom>
                  <a:avLst/>
                  <a:gdLst/>
                  <a:ahLst/>
                  <a:cxnLst>
                    <a:cxn ang="0">
                      <a:pos x="3" y="3"/>
                    </a:cxn>
                    <a:cxn ang="0">
                      <a:pos x="0" y="3"/>
                    </a:cxn>
                    <a:cxn ang="0">
                      <a:pos x="0" y="6"/>
                    </a:cxn>
                    <a:cxn ang="0">
                      <a:pos x="3" y="6"/>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0" y="0"/>
                    </a:cxn>
                    <a:cxn ang="0">
                      <a:pos x="0" y="0"/>
                    </a:cxn>
                    <a:cxn ang="0">
                      <a:pos x="0" y="3"/>
                    </a:cxn>
                    <a:cxn ang="0">
                      <a:pos x="0" y="3"/>
                    </a:cxn>
                    <a:cxn ang="0">
                      <a:pos x="0" y="3"/>
                    </a:cxn>
                    <a:cxn ang="0">
                      <a:pos x="0" y="3"/>
                    </a:cxn>
                    <a:cxn ang="0">
                      <a:pos x="3" y="3"/>
                    </a:cxn>
                  </a:cxnLst>
                  <a:rect l="0" t="0" r="r" b="b"/>
                  <a:pathLst>
                    <a:path w="3" h="6">
                      <a:moveTo>
                        <a:pt x="3" y="3"/>
                      </a:moveTo>
                      <a:lnTo>
                        <a:pt x="0" y="3"/>
                      </a:lnTo>
                      <a:lnTo>
                        <a:pt x="0" y="6"/>
                      </a:lnTo>
                      <a:lnTo>
                        <a:pt x="3" y="6"/>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0" y="0"/>
                      </a:lnTo>
                      <a:lnTo>
                        <a:pt x="0" y="0"/>
                      </a:lnTo>
                      <a:lnTo>
                        <a:pt x="0" y="3"/>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39" name="Freeform 594"/>
                <p:cNvSpPr>
                  <a:spLocks/>
                </p:cNvSpPr>
                <p:nvPr/>
              </p:nvSpPr>
              <p:spPr bwMode="auto">
                <a:xfrm>
                  <a:off x="4988" y="2466"/>
                  <a:ext cx="3" cy="3"/>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40" name="Freeform 595"/>
                <p:cNvSpPr>
                  <a:spLocks/>
                </p:cNvSpPr>
                <p:nvPr/>
              </p:nvSpPr>
              <p:spPr bwMode="auto">
                <a:xfrm>
                  <a:off x="4988" y="2462"/>
                  <a:ext cx="3" cy="4"/>
                </a:xfrm>
                <a:custGeom>
                  <a:avLst/>
                  <a:gdLst/>
                  <a:ahLst/>
                  <a:cxnLst>
                    <a:cxn ang="0">
                      <a:pos x="3" y="0"/>
                    </a:cxn>
                    <a:cxn ang="0">
                      <a:pos x="0" y="0"/>
                    </a:cxn>
                    <a:cxn ang="0">
                      <a:pos x="0" y="4"/>
                    </a:cxn>
                    <a:cxn ang="0">
                      <a:pos x="3" y="4"/>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4">
                      <a:moveTo>
                        <a:pt x="3" y="0"/>
                      </a:moveTo>
                      <a:lnTo>
                        <a:pt x="0" y="0"/>
                      </a:lnTo>
                      <a:lnTo>
                        <a:pt x="0" y="4"/>
                      </a:lnTo>
                      <a:lnTo>
                        <a:pt x="3" y="4"/>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41" name="Freeform 596"/>
                <p:cNvSpPr>
                  <a:spLocks/>
                </p:cNvSpPr>
                <p:nvPr/>
              </p:nvSpPr>
              <p:spPr bwMode="auto">
                <a:xfrm>
                  <a:off x="4988" y="2459"/>
                  <a:ext cx="3" cy="3"/>
                </a:xfrm>
                <a:custGeom>
                  <a:avLst/>
                  <a:gdLst/>
                  <a:ahLst/>
                  <a:cxnLst>
                    <a:cxn ang="0">
                      <a:pos x="0" y="3"/>
                    </a:cxn>
                    <a:cxn ang="0">
                      <a:pos x="0" y="3"/>
                    </a:cxn>
                    <a:cxn ang="0">
                      <a:pos x="0" y="3"/>
                    </a:cxn>
                    <a:cxn ang="0">
                      <a:pos x="3" y="3"/>
                    </a:cxn>
                    <a:cxn ang="0">
                      <a:pos x="3" y="0"/>
                    </a:cxn>
                    <a:cxn ang="0">
                      <a:pos x="0" y="3"/>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3" h="3">
                      <a:moveTo>
                        <a:pt x="0" y="3"/>
                      </a:moveTo>
                      <a:lnTo>
                        <a:pt x="0" y="3"/>
                      </a:lnTo>
                      <a:lnTo>
                        <a:pt x="0" y="3"/>
                      </a:lnTo>
                      <a:lnTo>
                        <a:pt x="3" y="3"/>
                      </a:lnTo>
                      <a:lnTo>
                        <a:pt x="3" y="0"/>
                      </a:lnTo>
                      <a:lnTo>
                        <a:pt x="0" y="3"/>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42" name="Freeform 597"/>
                <p:cNvSpPr>
                  <a:spLocks/>
                </p:cNvSpPr>
                <p:nvPr/>
              </p:nvSpPr>
              <p:spPr bwMode="auto">
                <a:xfrm>
                  <a:off x="4988" y="2459"/>
                  <a:ext cx="3" cy="3"/>
                </a:xfrm>
                <a:custGeom>
                  <a:avLst/>
                  <a:gdLst/>
                  <a:ahLst/>
                  <a:cxnLst>
                    <a:cxn ang="0">
                      <a:pos x="0" y="0"/>
                    </a:cxn>
                    <a:cxn ang="0">
                      <a:pos x="0" y="0"/>
                    </a:cxn>
                    <a:cxn ang="0">
                      <a:pos x="0" y="3"/>
                    </a:cxn>
                    <a:cxn ang="0">
                      <a:pos x="3" y="3"/>
                    </a:cxn>
                    <a:cxn ang="0">
                      <a:pos x="3" y="0"/>
                    </a:cxn>
                    <a:cxn ang="0">
                      <a:pos x="0"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3" y="0"/>
                      </a:lnTo>
                      <a:lnTo>
                        <a:pt x="0"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43" name="Freeform 598"/>
                <p:cNvSpPr>
                  <a:spLocks/>
                </p:cNvSpPr>
                <p:nvPr/>
              </p:nvSpPr>
              <p:spPr bwMode="auto">
                <a:xfrm>
                  <a:off x="4988" y="2456"/>
                  <a:ext cx="3" cy="3"/>
                </a:xfrm>
                <a:custGeom>
                  <a:avLst/>
                  <a:gdLst/>
                  <a:ahLst/>
                  <a:cxnLst>
                    <a:cxn ang="0">
                      <a:pos x="0" y="3"/>
                    </a:cxn>
                    <a:cxn ang="0">
                      <a:pos x="0" y="3"/>
                    </a:cxn>
                    <a:cxn ang="0">
                      <a:pos x="0" y="3"/>
                    </a:cxn>
                    <a:cxn ang="0">
                      <a:pos x="3" y="3"/>
                    </a:cxn>
                    <a:cxn ang="0">
                      <a:pos x="3" y="3"/>
                    </a:cxn>
                    <a:cxn ang="0">
                      <a:pos x="0" y="3"/>
                    </a:cxn>
                    <a:cxn ang="0">
                      <a:pos x="3" y="3"/>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3" h="3">
                      <a:moveTo>
                        <a:pt x="0" y="3"/>
                      </a:moveTo>
                      <a:lnTo>
                        <a:pt x="0" y="3"/>
                      </a:lnTo>
                      <a:lnTo>
                        <a:pt x="0" y="3"/>
                      </a:lnTo>
                      <a:lnTo>
                        <a:pt x="3" y="3"/>
                      </a:lnTo>
                      <a:lnTo>
                        <a:pt x="3" y="3"/>
                      </a:lnTo>
                      <a:lnTo>
                        <a:pt x="0" y="3"/>
                      </a:lnTo>
                      <a:lnTo>
                        <a:pt x="3" y="3"/>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44" name="Freeform 599"/>
                <p:cNvSpPr>
                  <a:spLocks/>
                </p:cNvSpPr>
                <p:nvPr/>
              </p:nvSpPr>
              <p:spPr bwMode="auto">
                <a:xfrm>
                  <a:off x="4988" y="2456"/>
                  <a:ext cx="3" cy="3"/>
                </a:xfrm>
                <a:custGeom>
                  <a:avLst/>
                  <a:gdLst/>
                  <a:ahLst/>
                  <a:cxnLst>
                    <a:cxn ang="0">
                      <a:pos x="0" y="0"/>
                    </a:cxn>
                    <a:cxn ang="0">
                      <a:pos x="0" y="0"/>
                    </a:cxn>
                    <a:cxn ang="0">
                      <a:pos x="0" y="3"/>
                    </a:cxn>
                    <a:cxn ang="0">
                      <a:pos x="3" y="3"/>
                    </a:cxn>
                    <a:cxn ang="0">
                      <a:pos x="3" y="0"/>
                    </a:cxn>
                    <a:cxn ang="0">
                      <a:pos x="0"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3" y="0"/>
                      </a:lnTo>
                      <a:lnTo>
                        <a:pt x="0"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45" name="Rectangle 600"/>
                <p:cNvSpPr>
                  <a:spLocks noChangeArrowheads="1"/>
                </p:cNvSpPr>
                <p:nvPr/>
              </p:nvSpPr>
              <p:spPr bwMode="auto">
                <a:xfrm>
                  <a:off x="4988" y="2456"/>
                  <a:ext cx="3" cy="1"/>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46" name="Freeform 601"/>
                <p:cNvSpPr>
                  <a:spLocks/>
                </p:cNvSpPr>
                <p:nvPr/>
              </p:nvSpPr>
              <p:spPr bwMode="auto">
                <a:xfrm>
                  <a:off x="4971" y="2466"/>
                  <a:ext cx="14" cy="9"/>
                </a:xfrm>
                <a:custGeom>
                  <a:avLst/>
                  <a:gdLst/>
                  <a:ahLst/>
                  <a:cxnLst>
                    <a:cxn ang="0">
                      <a:pos x="14" y="9"/>
                    </a:cxn>
                    <a:cxn ang="0">
                      <a:pos x="14" y="9"/>
                    </a:cxn>
                    <a:cxn ang="0">
                      <a:pos x="11" y="9"/>
                    </a:cxn>
                    <a:cxn ang="0">
                      <a:pos x="11" y="6"/>
                    </a:cxn>
                    <a:cxn ang="0">
                      <a:pos x="9" y="6"/>
                    </a:cxn>
                    <a:cxn ang="0">
                      <a:pos x="9" y="3"/>
                    </a:cxn>
                    <a:cxn ang="0">
                      <a:pos x="6" y="3"/>
                    </a:cxn>
                    <a:cxn ang="0">
                      <a:pos x="3" y="3"/>
                    </a:cxn>
                    <a:cxn ang="0">
                      <a:pos x="3" y="0"/>
                    </a:cxn>
                    <a:cxn ang="0">
                      <a:pos x="0" y="0"/>
                    </a:cxn>
                    <a:cxn ang="0">
                      <a:pos x="0" y="0"/>
                    </a:cxn>
                    <a:cxn ang="0">
                      <a:pos x="0" y="0"/>
                    </a:cxn>
                    <a:cxn ang="0">
                      <a:pos x="0" y="0"/>
                    </a:cxn>
                  </a:cxnLst>
                  <a:rect l="0" t="0" r="r" b="b"/>
                  <a:pathLst>
                    <a:path w="14" h="9">
                      <a:moveTo>
                        <a:pt x="14" y="9"/>
                      </a:moveTo>
                      <a:lnTo>
                        <a:pt x="14" y="9"/>
                      </a:lnTo>
                      <a:lnTo>
                        <a:pt x="11" y="9"/>
                      </a:lnTo>
                      <a:lnTo>
                        <a:pt x="11" y="6"/>
                      </a:lnTo>
                      <a:lnTo>
                        <a:pt x="9" y="6"/>
                      </a:lnTo>
                      <a:lnTo>
                        <a:pt x="9" y="3"/>
                      </a:lnTo>
                      <a:lnTo>
                        <a:pt x="6" y="3"/>
                      </a:lnTo>
                      <a:lnTo>
                        <a:pt x="3" y="3"/>
                      </a:lnTo>
                      <a:lnTo>
                        <a:pt x="3" y="0"/>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47" name="Freeform 602"/>
                <p:cNvSpPr>
                  <a:spLocks/>
                </p:cNvSpPr>
                <p:nvPr/>
              </p:nvSpPr>
              <p:spPr bwMode="auto">
                <a:xfrm>
                  <a:off x="4962" y="2469"/>
                  <a:ext cx="18" cy="3"/>
                </a:xfrm>
                <a:custGeom>
                  <a:avLst/>
                  <a:gdLst/>
                  <a:ahLst/>
                  <a:cxnLst>
                    <a:cxn ang="0">
                      <a:pos x="18" y="0"/>
                    </a:cxn>
                    <a:cxn ang="0">
                      <a:pos x="15" y="0"/>
                    </a:cxn>
                    <a:cxn ang="0">
                      <a:pos x="15" y="3"/>
                    </a:cxn>
                    <a:cxn ang="0">
                      <a:pos x="12" y="3"/>
                    </a:cxn>
                    <a:cxn ang="0">
                      <a:pos x="12" y="3"/>
                    </a:cxn>
                    <a:cxn ang="0">
                      <a:pos x="9" y="3"/>
                    </a:cxn>
                    <a:cxn ang="0">
                      <a:pos x="9" y="3"/>
                    </a:cxn>
                    <a:cxn ang="0">
                      <a:pos x="6" y="3"/>
                    </a:cxn>
                    <a:cxn ang="0">
                      <a:pos x="3" y="3"/>
                    </a:cxn>
                    <a:cxn ang="0">
                      <a:pos x="3" y="3"/>
                    </a:cxn>
                    <a:cxn ang="0">
                      <a:pos x="0" y="3"/>
                    </a:cxn>
                    <a:cxn ang="0">
                      <a:pos x="0" y="3"/>
                    </a:cxn>
                    <a:cxn ang="0">
                      <a:pos x="0" y="3"/>
                    </a:cxn>
                  </a:cxnLst>
                  <a:rect l="0" t="0" r="r" b="b"/>
                  <a:pathLst>
                    <a:path w="18" h="3">
                      <a:moveTo>
                        <a:pt x="18" y="0"/>
                      </a:moveTo>
                      <a:lnTo>
                        <a:pt x="15" y="0"/>
                      </a:lnTo>
                      <a:lnTo>
                        <a:pt x="15" y="3"/>
                      </a:lnTo>
                      <a:lnTo>
                        <a:pt x="12" y="3"/>
                      </a:lnTo>
                      <a:lnTo>
                        <a:pt x="12" y="3"/>
                      </a:lnTo>
                      <a:lnTo>
                        <a:pt x="9" y="3"/>
                      </a:lnTo>
                      <a:lnTo>
                        <a:pt x="9" y="3"/>
                      </a:lnTo>
                      <a:lnTo>
                        <a:pt x="6" y="3"/>
                      </a:lnTo>
                      <a:lnTo>
                        <a:pt x="3" y="3"/>
                      </a:lnTo>
                      <a:lnTo>
                        <a:pt x="3" y="3"/>
                      </a:lnTo>
                      <a:lnTo>
                        <a:pt x="0" y="3"/>
                      </a:lnTo>
                      <a:lnTo>
                        <a:pt x="0" y="3"/>
                      </a:lnTo>
                      <a:lnTo>
                        <a:pt x="0" y="3"/>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48" name="Freeform 603"/>
                <p:cNvSpPr>
                  <a:spLocks/>
                </p:cNvSpPr>
                <p:nvPr/>
              </p:nvSpPr>
              <p:spPr bwMode="auto">
                <a:xfrm>
                  <a:off x="4985" y="2481"/>
                  <a:ext cx="3" cy="4"/>
                </a:xfrm>
                <a:custGeom>
                  <a:avLst/>
                  <a:gdLst/>
                  <a:ahLst/>
                  <a:cxnLst>
                    <a:cxn ang="0">
                      <a:pos x="3" y="4"/>
                    </a:cxn>
                    <a:cxn ang="0">
                      <a:pos x="0" y="4"/>
                    </a:cxn>
                    <a:cxn ang="0">
                      <a:pos x="0" y="4"/>
                    </a:cxn>
                    <a:cxn ang="0">
                      <a:pos x="3" y="4"/>
                    </a:cxn>
                    <a:cxn ang="0">
                      <a:pos x="3" y="4"/>
                    </a:cxn>
                    <a:cxn ang="0">
                      <a:pos x="3" y="4"/>
                    </a:cxn>
                    <a:cxn ang="0">
                      <a:pos x="3" y="4"/>
                    </a:cxn>
                    <a:cxn ang="0">
                      <a:pos x="3" y="4"/>
                    </a:cxn>
                    <a:cxn ang="0">
                      <a:pos x="3" y="4"/>
                    </a:cxn>
                    <a:cxn ang="0">
                      <a:pos x="3" y="0"/>
                    </a:cxn>
                    <a:cxn ang="0">
                      <a:pos x="0" y="0"/>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3" y="4"/>
                    </a:cxn>
                  </a:cxnLst>
                  <a:rect l="0" t="0" r="r" b="b"/>
                  <a:pathLst>
                    <a:path w="3" h="4">
                      <a:moveTo>
                        <a:pt x="3" y="4"/>
                      </a:moveTo>
                      <a:lnTo>
                        <a:pt x="0" y="4"/>
                      </a:lnTo>
                      <a:lnTo>
                        <a:pt x="0" y="4"/>
                      </a:lnTo>
                      <a:lnTo>
                        <a:pt x="3" y="4"/>
                      </a:lnTo>
                      <a:lnTo>
                        <a:pt x="3" y="4"/>
                      </a:lnTo>
                      <a:lnTo>
                        <a:pt x="3" y="4"/>
                      </a:lnTo>
                      <a:lnTo>
                        <a:pt x="3" y="4"/>
                      </a:lnTo>
                      <a:lnTo>
                        <a:pt x="3" y="4"/>
                      </a:lnTo>
                      <a:lnTo>
                        <a:pt x="3" y="4"/>
                      </a:lnTo>
                      <a:lnTo>
                        <a:pt x="3" y="0"/>
                      </a:lnTo>
                      <a:lnTo>
                        <a:pt x="0" y="0"/>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3"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49" name="Freeform 604"/>
                <p:cNvSpPr>
                  <a:spLocks/>
                </p:cNvSpPr>
                <p:nvPr/>
              </p:nvSpPr>
              <p:spPr bwMode="auto">
                <a:xfrm>
                  <a:off x="4982" y="2481"/>
                  <a:ext cx="6" cy="4"/>
                </a:xfrm>
                <a:custGeom>
                  <a:avLst/>
                  <a:gdLst/>
                  <a:ahLst/>
                  <a:cxnLst>
                    <a:cxn ang="0">
                      <a:pos x="3" y="0"/>
                    </a:cxn>
                    <a:cxn ang="0">
                      <a:pos x="3" y="4"/>
                    </a:cxn>
                    <a:cxn ang="0">
                      <a:pos x="3" y="4"/>
                    </a:cxn>
                    <a:cxn ang="0">
                      <a:pos x="6" y="4"/>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3" y="4"/>
                    </a:cxn>
                    <a:cxn ang="0">
                      <a:pos x="3" y="4"/>
                    </a:cxn>
                    <a:cxn ang="0">
                      <a:pos x="3" y="4"/>
                    </a:cxn>
                    <a:cxn ang="0">
                      <a:pos x="3" y="4"/>
                    </a:cxn>
                    <a:cxn ang="0">
                      <a:pos x="3" y="0"/>
                    </a:cxn>
                  </a:cxnLst>
                  <a:rect l="0" t="0" r="r" b="b"/>
                  <a:pathLst>
                    <a:path w="6" h="4">
                      <a:moveTo>
                        <a:pt x="3" y="0"/>
                      </a:moveTo>
                      <a:lnTo>
                        <a:pt x="3" y="4"/>
                      </a:lnTo>
                      <a:lnTo>
                        <a:pt x="3" y="4"/>
                      </a:lnTo>
                      <a:lnTo>
                        <a:pt x="6" y="4"/>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3" y="4"/>
                      </a:lnTo>
                      <a:lnTo>
                        <a:pt x="3" y="4"/>
                      </a:lnTo>
                      <a:lnTo>
                        <a:pt x="3" y="4"/>
                      </a:lnTo>
                      <a:lnTo>
                        <a:pt x="3" y="4"/>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50" name="Freeform 605"/>
                <p:cNvSpPr>
                  <a:spLocks/>
                </p:cNvSpPr>
                <p:nvPr/>
              </p:nvSpPr>
              <p:spPr bwMode="auto">
                <a:xfrm>
                  <a:off x="4982" y="2478"/>
                  <a:ext cx="3" cy="7"/>
                </a:xfrm>
                <a:custGeom>
                  <a:avLst/>
                  <a:gdLst/>
                  <a:ahLst/>
                  <a:cxnLst>
                    <a:cxn ang="0">
                      <a:pos x="3" y="3"/>
                    </a:cxn>
                    <a:cxn ang="0">
                      <a:pos x="0" y="3"/>
                    </a:cxn>
                    <a:cxn ang="0">
                      <a:pos x="3" y="7"/>
                    </a:cxn>
                    <a:cxn ang="0">
                      <a:pos x="3" y="3"/>
                    </a:cxn>
                    <a:cxn ang="0">
                      <a:pos x="3" y="3"/>
                    </a:cxn>
                    <a:cxn ang="0">
                      <a:pos x="3" y="3"/>
                    </a:cxn>
                    <a:cxn ang="0">
                      <a:pos x="3"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3" y="3"/>
                    </a:cxn>
                  </a:cxnLst>
                  <a:rect l="0" t="0" r="r" b="b"/>
                  <a:pathLst>
                    <a:path w="3" h="7">
                      <a:moveTo>
                        <a:pt x="3" y="3"/>
                      </a:moveTo>
                      <a:lnTo>
                        <a:pt x="0" y="3"/>
                      </a:lnTo>
                      <a:lnTo>
                        <a:pt x="3" y="7"/>
                      </a:lnTo>
                      <a:lnTo>
                        <a:pt x="3" y="3"/>
                      </a:lnTo>
                      <a:lnTo>
                        <a:pt x="3" y="3"/>
                      </a:lnTo>
                      <a:lnTo>
                        <a:pt x="3" y="3"/>
                      </a:lnTo>
                      <a:lnTo>
                        <a:pt x="3"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451" name="Freeform 606"/>
                <p:cNvSpPr>
                  <a:spLocks/>
                </p:cNvSpPr>
                <p:nvPr/>
              </p:nvSpPr>
              <p:spPr bwMode="auto">
                <a:xfrm>
                  <a:off x="4980" y="2478"/>
                  <a:ext cx="5" cy="3"/>
                </a:xfrm>
                <a:custGeom>
                  <a:avLst/>
                  <a:gdLst/>
                  <a:ahLst/>
                  <a:cxnLst>
                    <a:cxn ang="0">
                      <a:pos x="2" y="0"/>
                    </a:cxn>
                    <a:cxn ang="0">
                      <a:pos x="0" y="3"/>
                    </a:cxn>
                    <a:cxn ang="0">
                      <a:pos x="2" y="3"/>
                    </a:cxn>
                    <a:cxn ang="0">
                      <a:pos x="5" y="3"/>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 ang="0">
                      <a:pos x="2" y="0"/>
                    </a:cxn>
                  </a:cxnLst>
                  <a:rect l="0" t="0" r="r" b="b"/>
                  <a:pathLst>
                    <a:path w="5" h="3">
                      <a:moveTo>
                        <a:pt x="2" y="0"/>
                      </a:moveTo>
                      <a:lnTo>
                        <a:pt x="0" y="3"/>
                      </a:lnTo>
                      <a:lnTo>
                        <a:pt x="2" y="3"/>
                      </a:lnTo>
                      <a:lnTo>
                        <a:pt x="5" y="3"/>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3"/>
                      </a:lnTo>
                      <a:lnTo>
                        <a:pt x="0" y="3"/>
                      </a:lnTo>
                      <a:lnTo>
                        <a:pt x="0" y="3"/>
                      </a:lnTo>
                      <a:lnTo>
                        <a:pt x="0" y="3"/>
                      </a:lnTo>
                      <a:lnTo>
                        <a:pt x="0" y="3"/>
                      </a:lnTo>
                      <a:lnTo>
                        <a:pt x="0" y="3"/>
                      </a:lnTo>
                      <a:lnTo>
                        <a:pt x="2"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grpSp>
          <p:sp>
            <p:nvSpPr>
              <p:cNvPr id="79" name="Freeform 608"/>
              <p:cNvSpPr>
                <a:spLocks/>
              </p:cNvSpPr>
              <p:nvPr/>
            </p:nvSpPr>
            <p:spPr bwMode="auto">
              <a:xfrm>
                <a:off x="7905750" y="3933825"/>
                <a:ext cx="3175" cy="4762"/>
              </a:xfrm>
              <a:custGeom>
                <a:avLst/>
                <a:gdLst/>
                <a:ahLst/>
                <a:cxnLst>
                  <a:cxn ang="0">
                    <a:pos x="0" y="0"/>
                  </a:cxn>
                  <a:cxn ang="0">
                    <a:pos x="0" y="3"/>
                  </a:cxn>
                  <a:cxn ang="0">
                    <a:pos x="0" y="3"/>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0"/>
                  </a:cxn>
                </a:cxnLst>
                <a:rect l="0" t="0" r="r" b="b"/>
                <a:pathLst>
                  <a:path w="2" h="3">
                    <a:moveTo>
                      <a:pt x="0" y="0"/>
                    </a:moveTo>
                    <a:lnTo>
                      <a:pt x="0" y="3"/>
                    </a:lnTo>
                    <a:lnTo>
                      <a:pt x="0" y="3"/>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0" name="Freeform 609"/>
              <p:cNvSpPr>
                <a:spLocks/>
              </p:cNvSpPr>
              <p:nvPr/>
            </p:nvSpPr>
            <p:spPr bwMode="auto">
              <a:xfrm>
                <a:off x="7900988" y="3929063"/>
                <a:ext cx="4763" cy="9525"/>
              </a:xfrm>
              <a:custGeom>
                <a:avLst/>
                <a:gdLst/>
                <a:ahLst/>
                <a:cxnLst>
                  <a:cxn ang="0">
                    <a:pos x="3" y="3"/>
                  </a:cxn>
                  <a:cxn ang="0">
                    <a:pos x="0" y="3"/>
                  </a:cxn>
                  <a:cxn ang="0">
                    <a:pos x="3" y="6"/>
                  </a:cxn>
                  <a:cxn ang="0">
                    <a:pos x="3" y="3"/>
                  </a:cxn>
                  <a:cxn ang="0">
                    <a:pos x="3" y="3"/>
                  </a:cxn>
                  <a:cxn ang="0">
                    <a:pos x="3" y="3"/>
                  </a:cxn>
                  <a:cxn ang="0">
                    <a:pos x="3" y="3"/>
                  </a:cxn>
                  <a:cxn ang="0">
                    <a:pos x="3" y="3"/>
                  </a:cxn>
                  <a:cxn ang="0">
                    <a:pos x="3"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3" y="3"/>
                  </a:cxn>
                </a:cxnLst>
                <a:rect l="0" t="0" r="r" b="b"/>
                <a:pathLst>
                  <a:path w="3" h="6">
                    <a:moveTo>
                      <a:pt x="3" y="3"/>
                    </a:moveTo>
                    <a:lnTo>
                      <a:pt x="0" y="3"/>
                    </a:lnTo>
                    <a:lnTo>
                      <a:pt x="3" y="6"/>
                    </a:lnTo>
                    <a:lnTo>
                      <a:pt x="3" y="3"/>
                    </a:lnTo>
                    <a:lnTo>
                      <a:pt x="3" y="3"/>
                    </a:lnTo>
                    <a:lnTo>
                      <a:pt x="3" y="3"/>
                    </a:lnTo>
                    <a:lnTo>
                      <a:pt x="3" y="3"/>
                    </a:lnTo>
                    <a:lnTo>
                      <a:pt x="3" y="3"/>
                    </a:lnTo>
                    <a:lnTo>
                      <a:pt x="3"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1" name="Freeform 610"/>
              <p:cNvSpPr>
                <a:spLocks/>
              </p:cNvSpPr>
              <p:nvPr/>
            </p:nvSpPr>
            <p:spPr bwMode="auto">
              <a:xfrm>
                <a:off x="7900988" y="3929063"/>
                <a:ext cx="4763" cy="4762"/>
              </a:xfrm>
              <a:custGeom>
                <a:avLst/>
                <a:gdLst/>
                <a:ahLst/>
                <a:cxnLst>
                  <a:cxn ang="0">
                    <a:pos x="0" y="0"/>
                  </a:cxn>
                  <a:cxn ang="0">
                    <a:pos x="0" y="3"/>
                  </a:cxn>
                  <a:cxn ang="0">
                    <a:pos x="0" y="3"/>
                  </a:cxn>
                  <a:cxn ang="0">
                    <a:pos x="3"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0"/>
                  </a:cxn>
                </a:cxnLst>
                <a:rect l="0" t="0" r="r" b="b"/>
                <a:pathLst>
                  <a:path w="3" h="3">
                    <a:moveTo>
                      <a:pt x="0" y="0"/>
                    </a:moveTo>
                    <a:lnTo>
                      <a:pt x="0" y="3"/>
                    </a:lnTo>
                    <a:lnTo>
                      <a:pt x="0" y="3"/>
                    </a:lnTo>
                    <a:lnTo>
                      <a:pt x="3" y="3"/>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3"/>
                    </a:lnTo>
                    <a:lnTo>
                      <a:pt x="0" y="3"/>
                    </a:lnTo>
                    <a:lnTo>
                      <a:pt x="0" y="3"/>
                    </a:lnTo>
                    <a:lnTo>
                      <a:pt x="0" y="3"/>
                    </a:lnTo>
                    <a:lnTo>
                      <a:pt x="0" y="3"/>
                    </a:lnTo>
                    <a:lnTo>
                      <a:pt x="0" y="3"/>
                    </a:lnTo>
                    <a:lnTo>
                      <a:pt x="0" y="3"/>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2" name="Freeform 611"/>
              <p:cNvSpPr>
                <a:spLocks/>
              </p:cNvSpPr>
              <p:nvPr/>
            </p:nvSpPr>
            <p:spPr bwMode="auto">
              <a:xfrm>
                <a:off x="7896225" y="3929063"/>
                <a:ext cx="4763" cy="4762"/>
              </a:xfrm>
              <a:custGeom>
                <a:avLst/>
                <a:gdLst/>
                <a:ahLst/>
                <a:cxnLst>
                  <a:cxn ang="0">
                    <a:pos x="0" y="3"/>
                  </a:cxn>
                  <a:cxn ang="0">
                    <a:pos x="0" y="3"/>
                  </a:cxn>
                  <a:cxn ang="0">
                    <a:pos x="3" y="3"/>
                  </a:cxn>
                  <a:cxn ang="0">
                    <a:pos x="3" y="0"/>
                  </a:cxn>
                  <a:cxn ang="0">
                    <a:pos x="3" y="0"/>
                  </a:cxn>
                  <a:cxn ang="0">
                    <a:pos x="0" y="3"/>
                  </a:cxn>
                  <a:cxn ang="0">
                    <a:pos x="3" y="0"/>
                  </a:cxn>
                  <a:cxn ang="0">
                    <a:pos x="3"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 ang="0">
                    <a:pos x="0" y="3"/>
                  </a:cxn>
                  <a:cxn ang="0">
                    <a:pos x="0" y="3"/>
                  </a:cxn>
                </a:cxnLst>
                <a:rect l="0" t="0" r="r" b="b"/>
                <a:pathLst>
                  <a:path w="3" h="3">
                    <a:moveTo>
                      <a:pt x="0" y="3"/>
                    </a:moveTo>
                    <a:lnTo>
                      <a:pt x="0" y="3"/>
                    </a:lnTo>
                    <a:lnTo>
                      <a:pt x="3" y="3"/>
                    </a:lnTo>
                    <a:lnTo>
                      <a:pt x="3" y="0"/>
                    </a:lnTo>
                    <a:lnTo>
                      <a:pt x="3" y="0"/>
                    </a:lnTo>
                    <a:lnTo>
                      <a:pt x="0" y="3"/>
                    </a:lnTo>
                    <a:lnTo>
                      <a:pt x="3" y="0"/>
                    </a:lnTo>
                    <a:lnTo>
                      <a:pt x="3" y="0"/>
                    </a:lnTo>
                    <a:lnTo>
                      <a:pt x="0" y="0"/>
                    </a:lnTo>
                    <a:lnTo>
                      <a:pt x="0" y="0"/>
                    </a:lnTo>
                    <a:lnTo>
                      <a:pt x="0" y="0"/>
                    </a:lnTo>
                    <a:lnTo>
                      <a:pt x="0" y="0"/>
                    </a:lnTo>
                    <a:lnTo>
                      <a:pt x="0" y="0"/>
                    </a:lnTo>
                    <a:lnTo>
                      <a:pt x="0" y="0"/>
                    </a:lnTo>
                    <a:lnTo>
                      <a:pt x="0" y="0"/>
                    </a:lnTo>
                    <a:lnTo>
                      <a:pt x="0" y="3"/>
                    </a:lnTo>
                    <a:lnTo>
                      <a:pt x="0" y="3"/>
                    </a:lnTo>
                    <a:lnTo>
                      <a:pt x="0" y="3"/>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3" name="Freeform 612"/>
              <p:cNvSpPr>
                <a:spLocks/>
              </p:cNvSpPr>
              <p:nvPr/>
            </p:nvSpPr>
            <p:spPr bwMode="auto">
              <a:xfrm>
                <a:off x="7896225" y="3929063"/>
                <a:ext cx="4763" cy="4762"/>
              </a:xfrm>
              <a:custGeom>
                <a:avLst/>
                <a:gdLst/>
                <a:ahLst/>
                <a:cxnLst>
                  <a:cxn ang="0">
                    <a:pos x="0" y="3"/>
                  </a:cxn>
                  <a:cxn ang="0">
                    <a:pos x="0" y="3"/>
                  </a:cxn>
                  <a:cxn ang="0">
                    <a:pos x="0" y="3"/>
                  </a:cxn>
                  <a:cxn ang="0">
                    <a:pos x="3" y="0"/>
                  </a:cxn>
                  <a:cxn ang="0">
                    <a:pos x="0" y="0"/>
                  </a:cxn>
                  <a:cxn ang="0">
                    <a:pos x="0"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 ang="0">
                    <a:pos x="0" y="3"/>
                  </a:cxn>
                </a:cxnLst>
                <a:rect l="0" t="0" r="r" b="b"/>
                <a:pathLst>
                  <a:path w="3" h="3">
                    <a:moveTo>
                      <a:pt x="0" y="3"/>
                    </a:moveTo>
                    <a:lnTo>
                      <a:pt x="0" y="3"/>
                    </a:lnTo>
                    <a:lnTo>
                      <a:pt x="0" y="3"/>
                    </a:lnTo>
                    <a:lnTo>
                      <a:pt x="3" y="0"/>
                    </a:lnTo>
                    <a:lnTo>
                      <a:pt x="0" y="0"/>
                    </a:lnTo>
                    <a:lnTo>
                      <a:pt x="0" y="3"/>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4" name="Freeform 613"/>
              <p:cNvSpPr>
                <a:spLocks/>
              </p:cNvSpPr>
              <p:nvPr/>
            </p:nvSpPr>
            <p:spPr bwMode="auto">
              <a:xfrm>
                <a:off x="7891463" y="3929063"/>
                <a:ext cx="4763" cy="4762"/>
              </a:xfrm>
              <a:custGeom>
                <a:avLst/>
                <a:gdLst/>
                <a:ahLst/>
                <a:cxnLst>
                  <a:cxn ang="0">
                    <a:pos x="0" y="0"/>
                  </a:cxn>
                  <a:cxn ang="0">
                    <a:pos x="0" y="3"/>
                  </a:cxn>
                  <a:cxn ang="0">
                    <a:pos x="3" y="3"/>
                  </a:cxn>
                  <a:cxn ang="0">
                    <a:pos x="3" y="0"/>
                  </a:cxn>
                  <a:cxn ang="0">
                    <a:pos x="3" y="0"/>
                  </a:cxn>
                  <a:cxn ang="0">
                    <a:pos x="0"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0"/>
                  </a:cxn>
                </a:cxnLst>
                <a:rect l="0" t="0" r="r" b="b"/>
                <a:pathLst>
                  <a:path w="3" h="3">
                    <a:moveTo>
                      <a:pt x="0" y="0"/>
                    </a:moveTo>
                    <a:lnTo>
                      <a:pt x="0" y="3"/>
                    </a:lnTo>
                    <a:lnTo>
                      <a:pt x="3" y="3"/>
                    </a:lnTo>
                    <a:lnTo>
                      <a:pt x="3" y="0"/>
                    </a:lnTo>
                    <a:lnTo>
                      <a:pt x="3" y="0"/>
                    </a:lnTo>
                    <a:lnTo>
                      <a:pt x="0"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5" name="Freeform 614"/>
              <p:cNvSpPr>
                <a:spLocks/>
              </p:cNvSpPr>
              <p:nvPr/>
            </p:nvSpPr>
            <p:spPr bwMode="auto">
              <a:xfrm>
                <a:off x="7886700" y="3924300"/>
                <a:ext cx="9525" cy="4762"/>
              </a:xfrm>
              <a:custGeom>
                <a:avLst/>
                <a:gdLst/>
                <a:ahLst/>
                <a:cxnLst>
                  <a:cxn ang="0">
                    <a:pos x="3" y="3"/>
                  </a:cxn>
                  <a:cxn ang="0">
                    <a:pos x="3" y="3"/>
                  </a:cxn>
                  <a:cxn ang="0">
                    <a:pos x="3" y="3"/>
                  </a:cxn>
                  <a:cxn ang="0">
                    <a:pos x="6" y="3"/>
                  </a:cxn>
                  <a:cxn ang="0">
                    <a:pos x="3" y="0"/>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3"/>
                  </a:cxn>
                  <a:cxn ang="0">
                    <a:pos x="0" y="3"/>
                  </a:cxn>
                  <a:cxn ang="0">
                    <a:pos x="0" y="3"/>
                  </a:cxn>
                  <a:cxn ang="0">
                    <a:pos x="0" y="3"/>
                  </a:cxn>
                  <a:cxn ang="0">
                    <a:pos x="0" y="3"/>
                  </a:cxn>
                  <a:cxn ang="0">
                    <a:pos x="3" y="3"/>
                  </a:cxn>
                  <a:cxn ang="0">
                    <a:pos x="3" y="3"/>
                  </a:cxn>
                </a:cxnLst>
                <a:rect l="0" t="0" r="r" b="b"/>
                <a:pathLst>
                  <a:path w="6" h="3">
                    <a:moveTo>
                      <a:pt x="3" y="3"/>
                    </a:moveTo>
                    <a:lnTo>
                      <a:pt x="3" y="3"/>
                    </a:lnTo>
                    <a:lnTo>
                      <a:pt x="3" y="3"/>
                    </a:lnTo>
                    <a:lnTo>
                      <a:pt x="6" y="3"/>
                    </a:lnTo>
                    <a:lnTo>
                      <a:pt x="3" y="0"/>
                    </a:lnTo>
                    <a:lnTo>
                      <a:pt x="3" y="3"/>
                    </a:lnTo>
                    <a:lnTo>
                      <a:pt x="3" y="0"/>
                    </a:lnTo>
                    <a:lnTo>
                      <a:pt x="3" y="0"/>
                    </a:lnTo>
                    <a:lnTo>
                      <a:pt x="3" y="0"/>
                    </a:lnTo>
                    <a:lnTo>
                      <a:pt x="3" y="0"/>
                    </a:lnTo>
                    <a:lnTo>
                      <a:pt x="3" y="0"/>
                    </a:lnTo>
                    <a:lnTo>
                      <a:pt x="3" y="0"/>
                    </a:lnTo>
                    <a:lnTo>
                      <a:pt x="3" y="0"/>
                    </a:lnTo>
                    <a:lnTo>
                      <a:pt x="3" y="0"/>
                    </a:lnTo>
                    <a:lnTo>
                      <a:pt x="3" y="0"/>
                    </a:lnTo>
                    <a:lnTo>
                      <a:pt x="0" y="0"/>
                    </a:lnTo>
                    <a:lnTo>
                      <a:pt x="0" y="3"/>
                    </a:lnTo>
                    <a:lnTo>
                      <a:pt x="0" y="3"/>
                    </a:lnTo>
                    <a:lnTo>
                      <a:pt x="0" y="3"/>
                    </a:lnTo>
                    <a:lnTo>
                      <a:pt x="0" y="3"/>
                    </a:lnTo>
                    <a:lnTo>
                      <a:pt x="0" y="3"/>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6" name="Freeform 615"/>
              <p:cNvSpPr>
                <a:spLocks/>
              </p:cNvSpPr>
              <p:nvPr/>
            </p:nvSpPr>
            <p:spPr bwMode="auto">
              <a:xfrm>
                <a:off x="7886700" y="3924300"/>
                <a:ext cx="4763" cy="4762"/>
              </a:xfrm>
              <a:custGeom>
                <a:avLst/>
                <a:gdLst/>
                <a:ahLst/>
                <a:cxnLst>
                  <a:cxn ang="0">
                    <a:pos x="0" y="0"/>
                  </a:cxn>
                  <a:cxn ang="0">
                    <a:pos x="0" y="0"/>
                  </a:cxn>
                  <a:cxn ang="0">
                    <a:pos x="3" y="3"/>
                  </a:cxn>
                  <a:cxn ang="0">
                    <a:pos x="3" y="0"/>
                  </a:cxn>
                  <a:cxn ang="0">
                    <a:pos x="3" y="0"/>
                  </a:cxn>
                  <a:cxn ang="0">
                    <a:pos x="0"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3" y="3"/>
                    </a:lnTo>
                    <a:lnTo>
                      <a:pt x="3" y="0"/>
                    </a:lnTo>
                    <a:lnTo>
                      <a:pt x="3" y="0"/>
                    </a:lnTo>
                    <a:lnTo>
                      <a:pt x="0"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7" name="Freeform 616"/>
              <p:cNvSpPr>
                <a:spLocks/>
              </p:cNvSpPr>
              <p:nvPr/>
            </p:nvSpPr>
            <p:spPr bwMode="auto">
              <a:xfrm>
                <a:off x="7886700" y="3919538"/>
                <a:ext cx="4763" cy="4762"/>
              </a:xfrm>
              <a:custGeom>
                <a:avLst/>
                <a:gdLst/>
                <a:ahLst/>
                <a:cxnLst>
                  <a:cxn ang="0">
                    <a:pos x="0" y="3"/>
                  </a:cxn>
                  <a:cxn ang="0">
                    <a:pos x="0" y="3"/>
                  </a:cxn>
                  <a:cxn ang="0">
                    <a:pos x="0" y="3"/>
                  </a:cxn>
                  <a:cxn ang="0">
                    <a:pos x="3" y="3"/>
                  </a:cxn>
                  <a:cxn ang="0">
                    <a:pos x="0" y="0"/>
                  </a:cxn>
                  <a:cxn ang="0">
                    <a:pos x="0"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 ang="0">
                    <a:pos x="0" y="3"/>
                  </a:cxn>
                </a:cxnLst>
                <a:rect l="0" t="0" r="r" b="b"/>
                <a:pathLst>
                  <a:path w="3" h="3">
                    <a:moveTo>
                      <a:pt x="0" y="3"/>
                    </a:moveTo>
                    <a:lnTo>
                      <a:pt x="0" y="3"/>
                    </a:lnTo>
                    <a:lnTo>
                      <a:pt x="0" y="3"/>
                    </a:lnTo>
                    <a:lnTo>
                      <a:pt x="3" y="3"/>
                    </a:lnTo>
                    <a:lnTo>
                      <a:pt x="0" y="0"/>
                    </a:lnTo>
                    <a:lnTo>
                      <a:pt x="0" y="3"/>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8" name="Freeform 617"/>
              <p:cNvSpPr>
                <a:spLocks/>
              </p:cNvSpPr>
              <p:nvPr/>
            </p:nvSpPr>
            <p:spPr bwMode="auto">
              <a:xfrm>
                <a:off x="7886700" y="3919538"/>
                <a:ext cx="4763" cy="4762"/>
              </a:xfrm>
              <a:custGeom>
                <a:avLst/>
                <a:gdLst/>
                <a:ahLst/>
                <a:cxnLst>
                  <a:cxn ang="0">
                    <a:pos x="0" y="3"/>
                  </a:cxn>
                  <a:cxn ang="0">
                    <a:pos x="0" y="3"/>
                  </a:cxn>
                  <a:cxn ang="0">
                    <a:pos x="3" y="0"/>
                  </a:cxn>
                  <a:cxn ang="0">
                    <a:pos x="0" y="0"/>
                  </a:cxn>
                  <a:cxn ang="0">
                    <a:pos x="0" y="3"/>
                  </a:cxn>
                </a:cxnLst>
                <a:rect l="0" t="0" r="r" b="b"/>
                <a:pathLst>
                  <a:path w="3" h="3">
                    <a:moveTo>
                      <a:pt x="0" y="3"/>
                    </a:moveTo>
                    <a:lnTo>
                      <a:pt x="0" y="3"/>
                    </a:lnTo>
                    <a:lnTo>
                      <a:pt x="3" y="0"/>
                    </a:lnTo>
                    <a:lnTo>
                      <a:pt x="0" y="0"/>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89" name="Freeform 618"/>
              <p:cNvSpPr>
                <a:spLocks/>
              </p:cNvSpPr>
              <p:nvPr/>
            </p:nvSpPr>
            <p:spPr bwMode="auto">
              <a:xfrm>
                <a:off x="7886700" y="3933825"/>
                <a:ext cx="22225" cy="4762"/>
              </a:xfrm>
              <a:custGeom>
                <a:avLst/>
                <a:gdLst/>
                <a:ahLst/>
                <a:cxnLst>
                  <a:cxn ang="0">
                    <a:pos x="14" y="3"/>
                  </a:cxn>
                  <a:cxn ang="0">
                    <a:pos x="14" y="3"/>
                  </a:cxn>
                  <a:cxn ang="0">
                    <a:pos x="12" y="3"/>
                  </a:cxn>
                  <a:cxn ang="0">
                    <a:pos x="12" y="3"/>
                  </a:cxn>
                  <a:cxn ang="0">
                    <a:pos x="9" y="3"/>
                  </a:cxn>
                  <a:cxn ang="0">
                    <a:pos x="9" y="0"/>
                  </a:cxn>
                  <a:cxn ang="0">
                    <a:pos x="6" y="0"/>
                  </a:cxn>
                  <a:cxn ang="0">
                    <a:pos x="6" y="0"/>
                  </a:cxn>
                  <a:cxn ang="0">
                    <a:pos x="3" y="0"/>
                  </a:cxn>
                  <a:cxn ang="0">
                    <a:pos x="3" y="0"/>
                  </a:cxn>
                  <a:cxn ang="0">
                    <a:pos x="0" y="0"/>
                  </a:cxn>
                  <a:cxn ang="0">
                    <a:pos x="0" y="0"/>
                  </a:cxn>
                  <a:cxn ang="0">
                    <a:pos x="0" y="0"/>
                  </a:cxn>
                </a:cxnLst>
                <a:rect l="0" t="0" r="r" b="b"/>
                <a:pathLst>
                  <a:path w="14" h="3">
                    <a:moveTo>
                      <a:pt x="14" y="3"/>
                    </a:moveTo>
                    <a:lnTo>
                      <a:pt x="14" y="3"/>
                    </a:lnTo>
                    <a:lnTo>
                      <a:pt x="12" y="3"/>
                    </a:lnTo>
                    <a:lnTo>
                      <a:pt x="12" y="3"/>
                    </a:lnTo>
                    <a:lnTo>
                      <a:pt x="9" y="3"/>
                    </a:lnTo>
                    <a:lnTo>
                      <a:pt x="9" y="0"/>
                    </a:lnTo>
                    <a:lnTo>
                      <a:pt x="6" y="0"/>
                    </a:lnTo>
                    <a:lnTo>
                      <a:pt x="6" y="0"/>
                    </a:lnTo>
                    <a:lnTo>
                      <a:pt x="3" y="0"/>
                    </a:lnTo>
                    <a:lnTo>
                      <a:pt x="3"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90" name="Freeform 619"/>
              <p:cNvSpPr>
                <a:spLocks/>
              </p:cNvSpPr>
              <p:nvPr/>
            </p:nvSpPr>
            <p:spPr bwMode="auto">
              <a:xfrm>
                <a:off x="7900988" y="3903663"/>
                <a:ext cx="1588" cy="30162"/>
              </a:xfrm>
              <a:custGeom>
                <a:avLst/>
                <a:gdLst/>
                <a:ahLst/>
                <a:cxnLst>
                  <a:cxn ang="0">
                    <a:pos x="0" y="19"/>
                  </a:cxn>
                  <a:cxn ang="0">
                    <a:pos x="0" y="16"/>
                  </a:cxn>
                  <a:cxn ang="0">
                    <a:pos x="0" y="16"/>
                  </a:cxn>
                  <a:cxn ang="0">
                    <a:pos x="0" y="13"/>
                  </a:cxn>
                  <a:cxn ang="0">
                    <a:pos x="0" y="10"/>
                  </a:cxn>
                  <a:cxn ang="0">
                    <a:pos x="0" y="7"/>
                  </a:cxn>
                  <a:cxn ang="0">
                    <a:pos x="0" y="7"/>
                  </a:cxn>
                  <a:cxn ang="0">
                    <a:pos x="0" y="3"/>
                  </a:cxn>
                  <a:cxn ang="0">
                    <a:pos x="0" y="0"/>
                  </a:cxn>
                  <a:cxn ang="0">
                    <a:pos x="0" y="0"/>
                  </a:cxn>
                  <a:cxn ang="0">
                    <a:pos x="0" y="0"/>
                  </a:cxn>
                </a:cxnLst>
                <a:rect l="0" t="0" r="r" b="b"/>
                <a:pathLst>
                  <a:path h="19">
                    <a:moveTo>
                      <a:pt x="0" y="19"/>
                    </a:moveTo>
                    <a:lnTo>
                      <a:pt x="0" y="16"/>
                    </a:lnTo>
                    <a:lnTo>
                      <a:pt x="0" y="16"/>
                    </a:lnTo>
                    <a:lnTo>
                      <a:pt x="0" y="13"/>
                    </a:lnTo>
                    <a:lnTo>
                      <a:pt x="0" y="10"/>
                    </a:lnTo>
                    <a:lnTo>
                      <a:pt x="0" y="7"/>
                    </a:lnTo>
                    <a:lnTo>
                      <a:pt x="0" y="7"/>
                    </a:lnTo>
                    <a:lnTo>
                      <a:pt x="0" y="3"/>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91" name="Freeform 620"/>
              <p:cNvSpPr>
                <a:spLocks/>
              </p:cNvSpPr>
              <p:nvPr/>
            </p:nvSpPr>
            <p:spPr bwMode="auto">
              <a:xfrm>
                <a:off x="7891463" y="3898900"/>
                <a:ext cx="17463" cy="20637"/>
              </a:xfrm>
              <a:custGeom>
                <a:avLst/>
                <a:gdLst/>
                <a:ahLst/>
                <a:cxnLst>
                  <a:cxn ang="0">
                    <a:pos x="11" y="13"/>
                  </a:cxn>
                  <a:cxn ang="0">
                    <a:pos x="11" y="13"/>
                  </a:cxn>
                  <a:cxn ang="0">
                    <a:pos x="9" y="10"/>
                  </a:cxn>
                  <a:cxn ang="0">
                    <a:pos x="6" y="10"/>
                  </a:cxn>
                  <a:cxn ang="0">
                    <a:pos x="6" y="6"/>
                  </a:cxn>
                  <a:cxn ang="0">
                    <a:pos x="3" y="3"/>
                  </a:cxn>
                  <a:cxn ang="0">
                    <a:pos x="3" y="3"/>
                  </a:cxn>
                  <a:cxn ang="0">
                    <a:pos x="0" y="0"/>
                  </a:cxn>
                  <a:cxn ang="0">
                    <a:pos x="0" y="0"/>
                  </a:cxn>
                  <a:cxn ang="0">
                    <a:pos x="0" y="0"/>
                  </a:cxn>
                  <a:cxn ang="0">
                    <a:pos x="0" y="0"/>
                  </a:cxn>
                </a:cxnLst>
                <a:rect l="0" t="0" r="r" b="b"/>
                <a:pathLst>
                  <a:path w="11" h="13">
                    <a:moveTo>
                      <a:pt x="11" y="13"/>
                    </a:moveTo>
                    <a:lnTo>
                      <a:pt x="11" y="13"/>
                    </a:lnTo>
                    <a:lnTo>
                      <a:pt x="9" y="10"/>
                    </a:lnTo>
                    <a:lnTo>
                      <a:pt x="6" y="10"/>
                    </a:lnTo>
                    <a:lnTo>
                      <a:pt x="6" y="6"/>
                    </a:lnTo>
                    <a:lnTo>
                      <a:pt x="3" y="3"/>
                    </a:lnTo>
                    <a:lnTo>
                      <a:pt x="3"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92" name="Freeform 621"/>
              <p:cNvSpPr>
                <a:spLocks/>
              </p:cNvSpPr>
              <p:nvPr/>
            </p:nvSpPr>
            <p:spPr bwMode="auto">
              <a:xfrm>
                <a:off x="7908925" y="3894138"/>
                <a:ext cx="4763" cy="25400"/>
              </a:xfrm>
              <a:custGeom>
                <a:avLst/>
                <a:gdLst/>
                <a:ahLst/>
                <a:cxnLst>
                  <a:cxn ang="0">
                    <a:pos x="0" y="16"/>
                  </a:cxn>
                  <a:cxn ang="0">
                    <a:pos x="0" y="16"/>
                  </a:cxn>
                  <a:cxn ang="0">
                    <a:pos x="3" y="13"/>
                  </a:cxn>
                  <a:cxn ang="0">
                    <a:pos x="3" y="9"/>
                  </a:cxn>
                  <a:cxn ang="0">
                    <a:pos x="3" y="6"/>
                  </a:cxn>
                  <a:cxn ang="0">
                    <a:pos x="3" y="6"/>
                  </a:cxn>
                  <a:cxn ang="0">
                    <a:pos x="3" y="3"/>
                  </a:cxn>
                  <a:cxn ang="0">
                    <a:pos x="3" y="0"/>
                  </a:cxn>
                  <a:cxn ang="0">
                    <a:pos x="3" y="0"/>
                  </a:cxn>
                  <a:cxn ang="0">
                    <a:pos x="3" y="0"/>
                  </a:cxn>
                  <a:cxn ang="0">
                    <a:pos x="3" y="0"/>
                  </a:cxn>
                </a:cxnLst>
                <a:rect l="0" t="0" r="r" b="b"/>
                <a:pathLst>
                  <a:path w="3" h="16">
                    <a:moveTo>
                      <a:pt x="0" y="16"/>
                    </a:moveTo>
                    <a:lnTo>
                      <a:pt x="0" y="16"/>
                    </a:lnTo>
                    <a:lnTo>
                      <a:pt x="3" y="13"/>
                    </a:lnTo>
                    <a:lnTo>
                      <a:pt x="3" y="9"/>
                    </a:lnTo>
                    <a:lnTo>
                      <a:pt x="3" y="6"/>
                    </a:lnTo>
                    <a:lnTo>
                      <a:pt x="3" y="6"/>
                    </a:lnTo>
                    <a:lnTo>
                      <a:pt x="3" y="3"/>
                    </a:lnTo>
                    <a:lnTo>
                      <a:pt x="3" y="0"/>
                    </a:lnTo>
                    <a:lnTo>
                      <a:pt x="3" y="0"/>
                    </a:lnTo>
                    <a:lnTo>
                      <a:pt x="3" y="0"/>
                    </a:lnTo>
                    <a:lnTo>
                      <a:pt x="3"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93" name="Freeform 622"/>
              <p:cNvSpPr>
                <a:spLocks/>
              </p:cNvSpPr>
              <p:nvPr/>
            </p:nvSpPr>
            <p:spPr bwMode="auto">
              <a:xfrm>
                <a:off x="7900988" y="3894138"/>
                <a:ext cx="12700" cy="14287"/>
              </a:xfrm>
              <a:custGeom>
                <a:avLst/>
                <a:gdLst/>
                <a:ahLst/>
                <a:cxnLst>
                  <a:cxn ang="0">
                    <a:pos x="8" y="9"/>
                  </a:cxn>
                  <a:cxn ang="0">
                    <a:pos x="5" y="9"/>
                  </a:cxn>
                  <a:cxn ang="0">
                    <a:pos x="5" y="6"/>
                  </a:cxn>
                  <a:cxn ang="0">
                    <a:pos x="3" y="3"/>
                  </a:cxn>
                  <a:cxn ang="0">
                    <a:pos x="3" y="3"/>
                  </a:cxn>
                  <a:cxn ang="0">
                    <a:pos x="0" y="0"/>
                  </a:cxn>
                  <a:cxn ang="0">
                    <a:pos x="0" y="0"/>
                  </a:cxn>
                  <a:cxn ang="0">
                    <a:pos x="0" y="0"/>
                  </a:cxn>
                  <a:cxn ang="0">
                    <a:pos x="0" y="0"/>
                  </a:cxn>
                </a:cxnLst>
                <a:rect l="0" t="0" r="r" b="b"/>
                <a:pathLst>
                  <a:path w="8" h="9">
                    <a:moveTo>
                      <a:pt x="8" y="9"/>
                    </a:moveTo>
                    <a:lnTo>
                      <a:pt x="5" y="9"/>
                    </a:lnTo>
                    <a:lnTo>
                      <a:pt x="5" y="6"/>
                    </a:lnTo>
                    <a:lnTo>
                      <a:pt x="3" y="3"/>
                    </a:lnTo>
                    <a:lnTo>
                      <a:pt x="3"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94" name="Freeform 623"/>
              <p:cNvSpPr>
                <a:spLocks/>
              </p:cNvSpPr>
              <p:nvPr/>
            </p:nvSpPr>
            <p:spPr bwMode="auto">
              <a:xfrm>
                <a:off x="7896225" y="3894138"/>
                <a:ext cx="4763" cy="9525"/>
              </a:xfrm>
              <a:custGeom>
                <a:avLst/>
                <a:gdLst/>
                <a:ahLst/>
                <a:cxnLst>
                  <a:cxn ang="0">
                    <a:pos x="0" y="6"/>
                  </a:cxn>
                  <a:cxn ang="0">
                    <a:pos x="3" y="6"/>
                  </a:cxn>
                  <a:cxn ang="0">
                    <a:pos x="3" y="6"/>
                  </a:cxn>
                  <a:cxn ang="0">
                    <a:pos x="3" y="3"/>
                  </a:cxn>
                  <a:cxn ang="0">
                    <a:pos x="3" y="0"/>
                  </a:cxn>
                  <a:cxn ang="0">
                    <a:pos x="3" y="0"/>
                  </a:cxn>
                  <a:cxn ang="0">
                    <a:pos x="3" y="0"/>
                  </a:cxn>
                  <a:cxn ang="0">
                    <a:pos x="3" y="0"/>
                  </a:cxn>
                  <a:cxn ang="0">
                    <a:pos x="3" y="0"/>
                  </a:cxn>
                </a:cxnLst>
                <a:rect l="0" t="0" r="r" b="b"/>
                <a:pathLst>
                  <a:path w="3" h="6">
                    <a:moveTo>
                      <a:pt x="0" y="6"/>
                    </a:moveTo>
                    <a:lnTo>
                      <a:pt x="3" y="6"/>
                    </a:lnTo>
                    <a:lnTo>
                      <a:pt x="3" y="6"/>
                    </a:lnTo>
                    <a:lnTo>
                      <a:pt x="3" y="3"/>
                    </a:lnTo>
                    <a:lnTo>
                      <a:pt x="3" y="0"/>
                    </a:lnTo>
                    <a:lnTo>
                      <a:pt x="3" y="0"/>
                    </a:lnTo>
                    <a:lnTo>
                      <a:pt x="3" y="0"/>
                    </a:lnTo>
                    <a:lnTo>
                      <a:pt x="3" y="0"/>
                    </a:lnTo>
                    <a:lnTo>
                      <a:pt x="3"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95" name="Freeform 624"/>
              <p:cNvSpPr>
                <a:spLocks/>
              </p:cNvSpPr>
              <p:nvPr/>
            </p:nvSpPr>
            <p:spPr bwMode="auto">
              <a:xfrm>
                <a:off x="7881938" y="3908425"/>
                <a:ext cx="9525" cy="15875"/>
              </a:xfrm>
              <a:custGeom>
                <a:avLst/>
                <a:gdLst/>
                <a:ahLst/>
                <a:cxnLst>
                  <a:cxn ang="0">
                    <a:pos x="6" y="10"/>
                  </a:cxn>
                  <a:cxn ang="0">
                    <a:pos x="6" y="10"/>
                  </a:cxn>
                  <a:cxn ang="0">
                    <a:pos x="3" y="7"/>
                  </a:cxn>
                  <a:cxn ang="0">
                    <a:pos x="3" y="4"/>
                  </a:cxn>
                  <a:cxn ang="0">
                    <a:pos x="0" y="4"/>
                  </a:cxn>
                  <a:cxn ang="0">
                    <a:pos x="0" y="0"/>
                  </a:cxn>
                  <a:cxn ang="0">
                    <a:pos x="0" y="0"/>
                  </a:cxn>
                  <a:cxn ang="0">
                    <a:pos x="0" y="0"/>
                  </a:cxn>
                  <a:cxn ang="0">
                    <a:pos x="0" y="0"/>
                  </a:cxn>
                </a:cxnLst>
                <a:rect l="0" t="0" r="r" b="b"/>
                <a:pathLst>
                  <a:path w="6" h="10">
                    <a:moveTo>
                      <a:pt x="6" y="10"/>
                    </a:moveTo>
                    <a:lnTo>
                      <a:pt x="6" y="10"/>
                    </a:lnTo>
                    <a:lnTo>
                      <a:pt x="3" y="7"/>
                    </a:lnTo>
                    <a:lnTo>
                      <a:pt x="3" y="4"/>
                    </a:lnTo>
                    <a:lnTo>
                      <a:pt x="0" y="4"/>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96" name="Freeform 625"/>
              <p:cNvSpPr>
                <a:spLocks/>
              </p:cNvSpPr>
              <p:nvPr/>
            </p:nvSpPr>
            <p:spPr bwMode="auto">
              <a:xfrm>
                <a:off x="7932738" y="3944938"/>
                <a:ext cx="4763" cy="4762"/>
              </a:xfrm>
              <a:custGeom>
                <a:avLst/>
                <a:gdLst/>
                <a:ahLst/>
                <a:cxnLst>
                  <a:cxn ang="0">
                    <a:pos x="3" y="3"/>
                  </a:cxn>
                  <a:cxn ang="0">
                    <a:pos x="3" y="0"/>
                  </a:cxn>
                  <a:cxn ang="0">
                    <a:pos x="0"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3"/>
                  </a:cxn>
                </a:cxnLst>
                <a:rect l="0" t="0" r="r" b="b"/>
                <a:pathLst>
                  <a:path w="3" h="3">
                    <a:moveTo>
                      <a:pt x="3" y="3"/>
                    </a:moveTo>
                    <a:lnTo>
                      <a:pt x="3" y="0"/>
                    </a:lnTo>
                    <a:lnTo>
                      <a:pt x="0" y="3"/>
                    </a:lnTo>
                    <a:lnTo>
                      <a:pt x="3" y="3"/>
                    </a:lnTo>
                    <a:lnTo>
                      <a:pt x="3" y="3"/>
                    </a:lnTo>
                    <a:lnTo>
                      <a:pt x="3" y="3"/>
                    </a:lnTo>
                    <a:lnTo>
                      <a:pt x="3" y="3"/>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97" name="Freeform 626"/>
              <p:cNvSpPr>
                <a:spLocks/>
              </p:cNvSpPr>
              <p:nvPr/>
            </p:nvSpPr>
            <p:spPr bwMode="auto">
              <a:xfrm>
                <a:off x="7937500" y="3944938"/>
                <a:ext cx="4763" cy="4762"/>
              </a:xfrm>
              <a:custGeom>
                <a:avLst/>
                <a:gdLst/>
                <a:ahLst/>
                <a:cxnLst>
                  <a:cxn ang="0">
                    <a:pos x="3" y="3"/>
                  </a:cxn>
                  <a:cxn ang="0">
                    <a:pos x="0" y="0"/>
                  </a:cxn>
                  <a:cxn ang="0">
                    <a:pos x="0" y="0"/>
                  </a:cxn>
                  <a:cxn ang="0">
                    <a:pos x="0"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3" y="3"/>
                  </a:cxn>
                </a:cxnLst>
                <a:rect l="0" t="0" r="r" b="b"/>
                <a:pathLst>
                  <a:path w="3" h="3">
                    <a:moveTo>
                      <a:pt x="3" y="3"/>
                    </a:moveTo>
                    <a:lnTo>
                      <a:pt x="0" y="0"/>
                    </a:lnTo>
                    <a:lnTo>
                      <a:pt x="0" y="0"/>
                    </a:lnTo>
                    <a:lnTo>
                      <a:pt x="0"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98" name="Freeform 627"/>
              <p:cNvSpPr>
                <a:spLocks/>
              </p:cNvSpPr>
              <p:nvPr/>
            </p:nvSpPr>
            <p:spPr bwMode="auto">
              <a:xfrm>
                <a:off x="7937500" y="3938588"/>
                <a:ext cx="9525" cy="11112"/>
              </a:xfrm>
              <a:custGeom>
                <a:avLst/>
                <a:gdLst/>
                <a:ahLst/>
                <a:cxnLst>
                  <a:cxn ang="0">
                    <a:pos x="6" y="4"/>
                  </a:cxn>
                  <a:cxn ang="0">
                    <a:pos x="3" y="0"/>
                  </a:cxn>
                  <a:cxn ang="0">
                    <a:pos x="0" y="4"/>
                  </a:cxn>
                  <a:cxn ang="0">
                    <a:pos x="3" y="7"/>
                  </a:cxn>
                  <a:cxn ang="0">
                    <a:pos x="6" y="4"/>
                  </a:cxn>
                  <a:cxn ang="0">
                    <a:pos x="6" y="4"/>
                  </a:cxn>
                  <a:cxn ang="0">
                    <a:pos x="6" y="4"/>
                  </a:cxn>
                  <a:cxn ang="0">
                    <a:pos x="6" y="4"/>
                  </a:cxn>
                  <a:cxn ang="0">
                    <a:pos x="6" y="4"/>
                  </a:cxn>
                  <a:cxn ang="0">
                    <a:pos x="6" y="4"/>
                  </a:cxn>
                  <a:cxn ang="0">
                    <a:pos x="6" y="0"/>
                  </a:cxn>
                  <a:cxn ang="0">
                    <a:pos x="6" y="0"/>
                  </a:cxn>
                  <a:cxn ang="0">
                    <a:pos x="6" y="0"/>
                  </a:cxn>
                  <a:cxn ang="0">
                    <a:pos x="6" y="0"/>
                  </a:cxn>
                  <a:cxn ang="0">
                    <a:pos x="6" y="0"/>
                  </a:cxn>
                  <a:cxn ang="0">
                    <a:pos x="6" y="0"/>
                  </a:cxn>
                  <a:cxn ang="0">
                    <a:pos x="6" y="0"/>
                  </a:cxn>
                  <a:cxn ang="0">
                    <a:pos x="3" y="0"/>
                  </a:cxn>
                  <a:cxn ang="0">
                    <a:pos x="3" y="0"/>
                  </a:cxn>
                  <a:cxn ang="0">
                    <a:pos x="3" y="0"/>
                  </a:cxn>
                  <a:cxn ang="0">
                    <a:pos x="3" y="0"/>
                  </a:cxn>
                  <a:cxn ang="0">
                    <a:pos x="3" y="0"/>
                  </a:cxn>
                  <a:cxn ang="0">
                    <a:pos x="3" y="0"/>
                  </a:cxn>
                  <a:cxn ang="0">
                    <a:pos x="6" y="4"/>
                  </a:cxn>
                </a:cxnLst>
                <a:rect l="0" t="0" r="r" b="b"/>
                <a:pathLst>
                  <a:path w="6" h="7">
                    <a:moveTo>
                      <a:pt x="6" y="4"/>
                    </a:moveTo>
                    <a:lnTo>
                      <a:pt x="3" y="0"/>
                    </a:lnTo>
                    <a:lnTo>
                      <a:pt x="0" y="4"/>
                    </a:lnTo>
                    <a:lnTo>
                      <a:pt x="3" y="7"/>
                    </a:lnTo>
                    <a:lnTo>
                      <a:pt x="6" y="4"/>
                    </a:lnTo>
                    <a:lnTo>
                      <a:pt x="6" y="4"/>
                    </a:lnTo>
                    <a:lnTo>
                      <a:pt x="6" y="4"/>
                    </a:lnTo>
                    <a:lnTo>
                      <a:pt x="6" y="4"/>
                    </a:lnTo>
                    <a:lnTo>
                      <a:pt x="6" y="4"/>
                    </a:lnTo>
                    <a:lnTo>
                      <a:pt x="6" y="4"/>
                    </a:lnTo>
                    <a:lnTo>
                      <a:pt x="6" y="0"/>
                    </a:lnTo>
                    <a:lnTo>
                      <a:pt x="6" y="0"/>
                    </a:lnTo>
                    <a:lnTo>
                      <a:pt x="6" y="0"/>
                    </a:lnTo>
                    <a:lnTo>
                      <a:pt x="6" y="0"/>
                    </a:lnTo>
                    <a:lnTo>
                      <a:pt x="6" y="0"/>
                    </a:lnTo>
                    <a:lnTo>
                      <a:pt x="6" y="0"/>
                    </a:lnTo>
                    <a:lnTo>
                      <a:pt x="6" y="0"/>
                    </a:lnTo>
                    <a:lnTo>
                      <a:pt x="3" y="0"/>
                    </a:lnTo>
                    <a:lnTo>
                      <a:pt x="3" y="0"/>
                    </a:lnTo>
                    <a:lnTo>
                      <a:pt x="3" y="0"/>
                    </a:lnTo>
                    <a:lnTo>
                      <a:pt x="3" y="0"/>
                    </a:lnTo>
                    <a:lnTo>
                      <a:pt x="3" y="0"/>
                    </a:lnTo>
                    <a:lnTo>
                      <a:pt x="3" y="0"/>
                    </a:lnTo>
                    <a:lnTo>
                      <a:pt x="6"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99" name="Freeform 628"/>
              <p:cNvSpPr>
                <a:spLocks/>
              </p:cNvSpPr>
              <p:nvPr/>
            </p:nvSpPr>
            <p:spPr bwMode="auto">
              <a:xfrm>
                <a:off x="7942263" y="3933825"/>
                <a:ext cx="4763" cy="11112"/>
              </a:xfrm>
              <a:custGeom>
                <a:avLst/>
                <a:gdLst/>
                <a:ahLst/>
                <a:cxnLst>
                  <a:cxn ang="0">
                    <a:pos x="3" y="3"/>
                  </a:cxn>
                  <a:cxn ang="0">
                    <a:pos x="3" y="3"/>
                  </a:cxn>
                  <a:cxn ang="0">
                    <a:pos x="0" y="3"/>
                  </a:cxn>
                  <a:cxn ang="0">
                    <a:pos x="3" y="7"/>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3"/>
                  </a:cxn>
                </a:cxnLst>
                <a:rect l="0" t="0" r="r" b="b"/>
                <a:pathLst>
                  <a:path w="3" h="7">
                    <a:moveTo>
                      <a:pt x="3" y="3"/>
                    </a:moveTo>
                    <a:lnTo>
                      <a:pt x="3" y="3"/>
                    </a:lnTo>
                    <a:lnTo>
                      <a:pt x="0" y="3"/>
                    </a:lnTo>
                    <a:lnTo>
                      <a:pt x="3" y="7"/>
                    </a:lnTo>
                    <a:lnTo>
                      <a:pt x="3" y="3"/>
                    </a:lnTo>
                    <a:lnTo>
                      <a:pt x="3" y="3"/>
                    </a:lnTo>
                    <a:lnTo>
                      <a:pt x="3" y="3"/>
                    </a:lnTo>
                    <a:lnTo>
                      <a:pt x="3" y="3"/>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00" name="Freeform 629"/>
              <p:cNvSpPr>
                <a:spLocks/>
              </p:cNvSpPr>
              <p:nvPr/>
            </p:nvSpPr>
            <p:spPr bwMode="auto">
              <a:xfrm>
                <a:off x="7947025" y="3933825"/>
                <a:ext cx="4763" cy="4762"/>
              </a:xfrm>
              <a:custGeom>
                <a:avLst/>
                <a:gdLst/>
                <a:ahLst/>
                <a:cxnLst>
                  <a:cxn ang="0">
                    <a:pos x="3" y="0"/>
                  </a:cxn>
                  <a:cxn ang="0">
                    <a:pos x="0" y="0"/>
                  </a:cxn>
                  <a:cxn ang="0">
                    <a:pos x="0" y="3"/>
                  </a:cxn>
                  <a:cxn ang="0">
                    <a:pos x="0"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0"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01" name="Freeform 630"/>
              <p:cNvSpPr>
                <a:spLocks/>
              </p:cNvSpPr>
              <p:nvPr/>
            </p:nvSpPr>
            <p:spPr bwMode="auto">
              <a:xfrm>
                <a:off x="7947025" y="3929063"/>
                <a:ext cx="4763" cy="4762"/>
              </a:xfrm>
              <a:custGeom>
                <a:avLst/>
                <a:gdLst/>
                <a:ahLst/>
                <a:cxnLst>
                  <a:cxn ang="0">
                    <a:pos x="3" y="3"/>
                  </a:cxn>
                  <a:cxn ang="0">
                    <a:pos x="0" y="0"/>
                  </a:cxn>
                  <a:cxn ang="0">
                    <a:pos x="0"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3" y="3"/>
                  </a:cxn>
                </a:cxnLst>
                <a:rect l="0" t="0" r="r" b="b"/>
                <a:pathLst>
                  <a:path w="3" h="3">
                    <a:moveTo>
                      <a:pt x="3" y="3"/>
                    </a:moveTo>
                    <a:lnTo>
                      <a:pt x="0" y="0"/>
                    </a:lnTo>
                    <a:lnTo>
                      <a:pt x="0"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02" name="Freeform 631"/>
              <p:cNvSpPr>
                <a:spLocks/>
              </p:cNvSpPr>
              <p:nvPr/>
            </p:nvSpPr>
            <p:spPr bwMode="auto">
              <a:xfrm>
                <a:off x="7947025" y="3924300"/>
                <a:ext cx="4763" cy="9525"/>
              </a:xfrm>
              <a:custGeom>
                <a:avLst/>
                <a:gdLst/>
                <a:ahLst/>
                <a:cxnLst>
                  <a:cxn ang="0">
                    <a:pos x="3" y="3"/>
                  </a:cxn>
                  <a:cxn ang="0">
                    <a:pos x="0" y="3"/>
                  </a:cxn>
                  <a:cxn ang="0">
                    <a:pos x="0" y="3"/>
                  </a:cxn>
                  <a:cxn ang="0">
                    <a:pos x="3" y="6"/>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3"/>
                  </a:cxn>
                  <a:cxn ang="0">
                    <a:pos x="0" y="3"/>
                  </a:cxn>
                  <a:cxn ang="0">
                    <a:pos x="0" y="3"/>
                  </a:cxn>
                  <a:cxn ang="0">
                    <a:pos x="3" y="3"/>
                  </a:cxn>
                </a:cxnLst>
                <a:rect l="0" t="0" r="r" b="b"/>
                <a:pathLst>
                  <a:path w="3" h="6">
                    <a:moveTo>
                      <a:pt x="3" y="3"/>
                    </a:moveTo>
                    <a:lnTo>
                      <a:pt x="0" y="3"/>
                    </a:lnTo>
                    <a:lnTo>
                      <a:pt x="0" y="3"/>
                    </a:lnTo>
                    <a:lnTo>
                      <a:pt x="3" y="6"/>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0" y="0"/>
                    </a:lnTo>
                    <a:lnTo>
                      <a:pt x="0" y="0"/>
                    </a:lnTo>
                    <a:lnTo>
                      <a:pt x="0" y="0"/>
                    </a:lnTo>
                    <a:lnTo>
                      <a:pt x="0" y="0"/>
                    </a:lnTo>
                    <a:lnTo>
                      <a:pt x="0" y="3"/>
                    </a:lnTo>
                    <a:lnTo>
                      <a:pt x="0" y="3"/>
                    </a:lnTo>
                    <a:lnTo>
                      <a:pt x="0"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03" name="Freeform 632"/>
              <p:cNvSpPr>
                <a:spLocks/>
              </p:cNvSpPr>
              <p:nvPr/>
            </p:nvSpPr>
            <p:spPr bwMode="auto">
              <a:xfrm>
                <a:off x="7947025" y="3924300"/>
                <a:ext cx="4763" cy="4762"/>
              </a:xfrm>
              <a:custGeom>
                <a:avLst/>
                <a:gdLst/>
                <a:ahLst/>
                <a:cxnLst>
                  <a:cxn ang="0">
                    <a:pos x="0" y="0"/>
                  </a:cxn>
                  <a:cxn ang="0">
                    <a:pos x="0" y="0"/>
                  </a:cxn>
                  <a:cxn ang="0">
                    <a:pos x="0" y="3"/>
                  </a:cxn>
                  <a:cxn ang="0">
                    <a:pos x="3" y="3"/>
                  </a:cxn>
                  <a:cxn ang="0">
                    <a:pos x="3"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3" y="3"/>
                    </a:lnTo>
                    <a:lnTo>
                      <a:pt x="3" y="0"/>
                    </a:lnTo>
                    <a:lnTo>
                      <a:pt x="0"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04" name="Freeform 633"/>
              <p:cNvSpPr>
                <a:spLocks/>
              </p:cNvSpPr>
              <p:nvPr/>
            </p:nvSpPr>
            <p:spPr bwMode="auto">
              <a:xfrm>
                <a:off x="7947025" y="3919538"/>
                <a:ext cx="4763" cy="4762"/>
              </a:xfrm>
              <a:custGeom>
                <a:avLst/>
                <a:gdLst/>
                <a:ahLst/>
                <a:cxnLst>
                  <a:cxn ang="0">
                    <a:pos x="0" y="0"/>
                  </a:cxn>
                  <a:cxn ang="0">
                    <a:pos x="0" y="0"/>
                  </a:cxn>
                  <a:cxn ang="0">
                    <a:pos x="0" y="3"/>
                  </a:cxn>
                  <a:cxn ang="0">
                    <a:pos x="3" y="3"/>
                  </a:cxn>
                  <a:cxn ang="0">
                    <a:pos x="3" y="3"/>
                  </a:cxn>
                  <a:cxn ang="0">
                    <a:pos x="0" y="0"/>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Lst>
                <a:rect l="0" t="0" r="r" b="b"/>
                <a:pathLst>
                  <a:path w="3" h="3">
                    <a:moveTo>
                      <a:pt x="0" y="0"/>
                    </a:moveTo>
                    <a:lnTo>
                      <a:pt x="0" y="0"/>
                    </a:lnTo>
                    <a:lnTo>
                      <a:pt x="0" y="3"/>
                    </a:lnTo>
                    <a:lnTo>
                      <a:pt x="3" y="3"/>
                    </a:lnTo>
                    <a:lnTo>
                      <a:pt x="3" y="3"/>
                    </a:lnTo>
                    <a:lnTo>
                      <a:pt x="0" y="0"/>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05" name="Freeform 634"/>
              <p:cNvSpPr>
                <a:spLocks/>
              </p:cNvSpPr>
              <p:nvPr/>
            </p:nvSpPr>
            <p:spPr bwMode="auto">
              <a:xfrm>
                <a:off x="7947025" y="3914775"/>
                <a:ext cx="4763" cy="9525"/>
              </a:xfrm>
              <a:custGeom>
                <a:avLst/>
                <a:gdLst/>
                <a:ahLst/>
                <a:cxnLst>
                  <a:cxn ang="0">
                    <a:pos x="3" y="3"/>
                  </a:cxn>
                  <a:cxn ang="0">
                    <a:pos x="3" y="3"/>
                  </a:cxn>
                  <a:cxn ang="0">
                    <a:pos x="0" y="3"/>
                  </a:cxn>
                  <a:cxn ang="0">
                    <a:pos x="3" y="6"/>
                  </a:cxn>
                  <a:cxn ang="0">
                    <a:pos x="3" y="3"/>
                  </a:cxn>
                  <a:cxn ang="0">
                    <a:pos x="3" y="3"/>
                  </a:cxn>
                  <a:cxn ang="0">
                    <a:pos x="3" y="3"/>
                  </a:cxn>
                  <a:cxn ang="0">
                    <a:pos x="3" y="3"/>
                  </a:cxn>
                  <a:cxn ang="0">
                    <a:pos x="3" y="3"/>
                  </a:cxn>
                  <a:cxn ang="0">
                    <a:pos x="3" y="3"/>
                  </a:cxn>
                  <a:cxn ang="0">
                    <a:pos x="3" y="3"/>
                  </a:cxn>
                  <a:cxn ang="0">
                    <a:pos x="3" y="3"/>
                  </a:cxn>
                  <a:cxn ang="0">
                    <a:pos x="3" y="3"/>
                  </a:cxn>
                  <a:cxn ang="0">
                    <a:pos x="3" y="0"/>
                  </a:cxn>
                  <a:cxn ang="0">
                    <a:pos x="3" y="0"/>
                  </a:cxn>
                  <a:cxn ang="0">
                    <a:pos x="3" y="0"/>
                  </a:cxn>
                  <a:cxn ang="0">
                    <a:pos x="3" y="0"/>
                  </a:cxn>
                  <a:cxn ang="0">
                    <a:pos x="3" y="0"/>
                  </a:cxn>
                  <a:cxn ang="0">
                    <a:pos x="3" y="0"/>
                  </a:cxn>
                  <a:cxn ang="0">
                    <a:pos x="3" y="0"/>
                  </a:cxn>
                  <a:cxn ang="0">
                    <a:pos x="3" y="0"/>
                  </a:cxn>
                  <a:cxn ang="0">
                    <a:pos x="3" y="3"/>
                  </a:cxn>
                  <a:cxn ang="0">
                    <a:pos x="3" y="3"/>
                  </a:cxn>
                </a:cxnLst>
                <a:rect l="0" t="0" r="r" b="b"/>
                <a:pathLst>
                  <a:path w="3" h="6">
                    <a:moveTo>
                      <a:pt x="3" y="3"/>
                    </a:moveTo>
                    <a:lnTo>
                      <a:pt x="3" y="3"/>
                    </a:lnTo>
                    <a:lnTo>
                      <a:pt x="0" y="3"/>
                    </a:lnTo>
                    <a:lnTo>
                      <a:pt x="3" y="6"/>
                    </a:lnTo>
                    <a:lnTo>
                      <a:pt x="3" y="3"/>
                    </a:lnTo>
                    <a:lnTo>
                      <a:pt x="3" y="3"/>
                    </a:lnTo>
                    <a:lnTo>
                      <a:pt x="3" y="3"/>
                    </a:lnTo>
                    <a:lnTo>
                      <a:pt x="3" y="3"/>
                    </a:lnTo>
                    <a:lnTo>
                      <a:pt x="3" y="3"/>
                    </a:lnTo>
                    <a:lnTo>
                      <a:pt x="3" y="3"/>
                    </a:lnTo>
                    <a:lnTo>
                      <a:pt x="3" y="3"/>
                    </a:lnTo>
                    <a:lnTo>
                      <a:pt x="3" y="3"/>
                    </a:lnTo>
                    <a:lnTo>
                      <a:pt x="3" y="3"/>
                    </a:lnTo>
                    <a:lnTo>
                      <a:pt x="3" y="0"/>
                    </a:lnTo>
                    <a:lnTo>
                      <a:pt x="3" y="0"/>
                    </a:lnTo>
                    <a:lnTo>
                      <a:pt x="3" y="0"/>
                    </a:lnTo>
                    <a:lnTo>
                      <a:pt x="3" y="0"/>
                    </a:lnTo>
                    <a:lnTo>
                      <a:pt x="3" y="0"/>
                    </a:lnTo>
                    <a:lnTo>
                      <a:pt x="3" y="0"/>
                    </a:lnTo>
                    <a:lnTo>
                      <a:pt x="3" y="0"/>
                    </a:lnTo>
                    <a:lnTo>
                      <a:pt x="3" y="0"/>
                    </a:lnTo>
                    <a:lnTo>
                      <a:pt x="3" y="3"/>
                    </a:lnTo>
                    <a:lnTo>
                      <a:pt x="3"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06" name="Freeform 635"/>
              <p:cNvSpPr>
                <a:spLocks/>
              </p:cNvSpPr>
              <p:nvPr/>
            </p:nvSpPr>
            <p:spPr bwMode="auto">
              <a:xfrm>
                <a:off x="7951788" y="3914775"/>
                <a:ext cx="4763" cy="4762"/>
              </a:xfrm>
              <a:custGeom>
                <a:avLst/>
                <a:gdLst/>
                <a:ahLst/>
                <a:cxnLst>
                  <a:cxn ang="0">
                    <a:pos x="0" y="0"/>
                  </a:cxn>
                  <a:cxn ang="0">
                    <a:pos x="0" y="0"/>
                  </a:cxn>
                  <a:cxn ang="0">
                    <a:pos x="0" y="3"/>
                  </a:cxn>
                  <a:cxn ang="0">
                    <a:pos x="0" y="3"/>
                  </a:cxn>
                  <a:cxn ang="0">
                    <a:pos x="3" y="3"/>
                  </a:cxn>
                  <a:cxn ang="0">
                    <a:pos x="0" y="0"/>
                  </a:cxn>
                  <a:cxn ang="0">
                    <a:pos x="3" y="3"/>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Lst>
                <a:rect l="0" t="0" r="r" b="b"/>
                <a:pathLst>
                  <a:path w="3" h="3">
                    <a:moveTo>
                      <a:pt x="0" y="0"/>
                    </a:moveTo>
                    <a:lnTo>
                      <a:pt x="0" y="0"/>
                    </a:lnTo>
                    <a:lnTo>
                      <a:pt x="0" y="3"/>
                    </a:lnTo>
                    <a:lnTo>
                      <a:pt x="0" y="3"/>
                    </a:lnTo>
                    <a:lnTo>
                      <a:pt x="3" y="3"/>
                    </a:lnTo>
                    <a:lnTo>
                      <a:pt x="0" y="0"/>
                    </a:lnTo>
                    <a:lnTo>
                      <a:pt x="3" y="3"/>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07" name="Freeform 636"/>
              <p:cNvSpPr>
                <a:spLocks/>
              </p:cNvSpPr>
              <p:nvPr/>
            </p:nvSpPr>
            <p:spPr bwMode="auto">
              <a:xfrm>
                <a:off x="7951788" y="3914775"/>
                <a:ext cx="4763" cy="4762"/>
              </a:xfrm>
              <a:custGeom>
                <a:avLst/>
                <a:gdLst/>
                <a:ahLst/>
                <a:cxnLst>
                  <a:cxn ang="0">
                    <a:pos x="3" y="0"/>
                  </a:cxn>
                  <a:cxn ang="0">
                    <a:pos x="0" y="0"/>
                  </a:cxn>
                  <a:cxn ang="0">
                    <a:pos x="0" y="0"/>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0"/>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08" name="Freeform 637"/>
              <p:cNvSpPr>
                <a:spLocks/>
              </p:cNvSpPr>
              <p:nvPr/>
            </p:nvSpPr>
            <p:spPr bwMode="auto">
              <a:xfrm>
                <a:off x="7951788" y="3914775"/>
                <a:ext cx="4763" cy="1587"/>
              </a:xfrm>
              <a:custGeom>
                <a:avLst/>
                <a:gdLst/>
                <a:ahLst/>
                <a:cxnLst>
                  <a:cxn ang="0">
                    <a:pos x="3" y="0"/>
                  </a:cxn>
                  <a:cxn ang="0">
                    <a:pos x="0" y="0"/>
                  </a:cxn>
                  <a:cxn ang="0">
                    <a:pos x="0"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3" y="0"/>
                  </a:cxn>
                </a:cxnLst>
                <a:rect l="0" t="0" r="r" b="b"/>
                <a:pathLst>
                  <a:path w="3">
                    <a:moveTo>
                      <a:pt x="3" y="0"/>
                    </a:moveTo>
                    <a:lnTo>
                      <a:pt x="0" y="0"/>
                    </a:lnTo>
                    <a:lnTo>
                      <a:pt x="0"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09" name="Rectangle 638"/>
              <p:cNvSpPr>
                <a:spLocks noChangeArrowheads="1"/>
              </p:cNvSpPr>
              <p:nvPr/>
            </p:nvSpPr>
            <p:spPr bwMode="auto">
              <a:xfrm>
                <a:off x="7951788" y="3914775"/>
                <a:ext cx="4763" cy="1587"/>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10" name="Freeform 639"/>
              <p:cNvSpPr>
                <a:spLocks/>
              </p:cNvSpPr>
              <p:nvPr/>
            </p:nvSpPr>
            <p:spPr bwMode="auto">
              <a:xfrm>
                <a:off x="7937500" y="3908425"/>
                <a:ext cx="9525" cy="30162"/>
              </a:xfrm>
              <a:custGeom>
                <a:avLst/>
                <a:gdLst/>
                <a:ahLst/>
                <a:cxnLst>
                  <a:cxn ang="0">
                    <a:pos x="6" y="19"/>
                  </a:cxn>
                  <a:cxn ang="0">
                    <a:pos x="6" y="16"/>
                  </a:cxn>
                  <a:cxn ang="0">
                    <a:pos x="6" y="16"/>
                  </a:cxn>
                  <a:cxn ang="0">
                    <a:pos x="3" y="13"/>
                  </a:cxn>
                  <a:cxn ang="0">
                    <a:pos x="3" y="10"/>
                  </a:cxn>
                  <a:cxn ang="0">
                    <a:pos x="3" y="7"/>
                  </a:cxn>
                  <a:cxn ang="0">
                    <a:pos x="3" y="7"/>
                  </a:cxn>
                  <a:cxn ang="0">
                    <a:pos x="3" y="4"/>
                  </a:cxn>
                  <a:cxn ang="0">
                    <a:pos x="3" y="4"/>
                  </a:cxn>
                  <a:cxn ang="0">
                    <a:pos x="0" y="0"/>
                  </a:cxn>
                  <a:cxn ang="0">
                    <a:pos x="0" y="0"/>
                  </a:cxn>
                </a:cxnLst>
                <a:rect l="0" t="0" r="r" b="b"/>
                <a:pathLst>
                  <a:path w="6" h="19">
                    <a:moveTo>
                      <a:pt x="6" y="19"/>
                    </a:moveTo>
                    <a:lnTo>
                      <a:pt x="6" y="16"/>
                    </a:lnTo>
                    <a:lnTo>
                      <a:pt x="6" y="16"/>
                    </a:lnTo>
                    <a:lnTo>
                      <a:pt x="3" y="13"/>
                    </a:lnTo>
                    <a:lnTo>
                      <a:pt x="3" y="10"/>
                    </a:lnTo>
                    <a:lnTo>
                      <a:pt x="3" y="7"/>
                    </a:lnTo>
                    <a:lnTo>
                      <a:pt x="3" y="7"/>
                    </a:lnTo>
                    <a:lnTo>
                      <a:pt x="3" y="4"/>
                    </a:lnTo>
                    <a:lnTo>
                      <a:pt x="3" y="4"/>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11" name="Freeform 640"/>
              <p:cNvSpPr>
                <a:spLocks/>
              </p:cNvSpPr>
              <p:nvPr/>
            </p:nvSpPr>
            <p:spPr bwMode="auto">
              <a:xfrm>
                <a:off x="7947025" y="3914775"/>
                <a:ext cx="14288" cy="14287"/>
              </a:xfrm>
              <a:custGeom>
                <a:avLst/>
                <a:gdLst/>
                <a:ahLst/>
                <a:cxnLst>
                  <a:cxn ang="0">
                    <a:pos x="0" y="9"/>
                  </a:cxn>
                  <a:cxn ang="0">
                    <a:pos x="3" y="9"/>
                  </a:cxn>
                  <a:cxn ang="0">
                    <a:pos x="3" y="9"/>
                  </a:cxn>
                  <a:cxn ang="0">
                    <a:pos x="6" y="9"/>
                  </a:cxn>
                  <a:cxn ang="0">
                    <a:pos x="6" y="6"/>
                  </a:cxn>
                  <a:cxn ang="0">
                    <a:pos x="9" y="6"/>
                  </a:cxn>
                  <a:cxn ang="0">
                    <a:pos x="9" y="3"/>
                  </a:cxn>
                  <a:cxn ang="0">
                    <a:pos x="9" y="0"/>
                  </a:cxn>
                  <a:cxn ang="0">
                    <a:pos x="9" y="0"/>
                  </a:cxn>
                  <a:cxn ang="0">
                    <a:pos x="9" y="0"/>
                  </a:cxn>
                  <a:cxn ang="0">
                    <a:pos x="9" y="0"/>
                  </a:cxn>
                </a:cxnLst>
                <a:rect l="0" t="0" r="r" b="b"/>
                <a:pathLst>
                  <a:path w="9" h="9">
                    <a:moveTo>
                      <a:pt x="0" y="9"/>
                    </a:moveTo>
                    <a:lnTo>
                      <a:pt x="3" y="9"/>
                    </a:lnTo>
                    <a:lnTo>
                      <a:pt x="3" y="9"/>
                    </a:lnTo>
                    <a:lnTo>
                      <a:pt x="6" y="9"/>
                    </a:lnTo>
                    <a:lnTo>
                      <a:pt x="6" y="6"/>
                    </a:lnTo>
                    <a:lnTo>
                      <a:pt x="9" y="6"/>
                    </a:lnTo>
                    <a:lnTo>
                      <a:pt x="9" y="3"/>
                    </a:lnTo>
                    <a:lnTo>
                      <a:pt x="9" y="0"/>
                    </a:lnTo>
                    <a:lnTo>
                      <a:pt x="9" y="0"/>
                    </a:lnTo>
                    <a:lnTo>
                      <a:pt x="9" y="0"/>
                    </a:lnTo>
                    <a:lnTo>
                      <a:pt x="9"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12" name="Freeform 641"/>
              <p:cNvSpPr>
                <a:spLocks/>
              </p:cNvSpPr>
              <p:nvPr/>
            </p:nvSpPr>
            <p:spPr bwMode="auto">
              <a:xfrm>
                <a:off x="7927975" y="3908425"/>
                <a:ext cx="4763" cy="1587"/>
              </a:xfrm>
              <a:custGeom>
                <a:avLst/>
                <a:gdLst/>
                <a:ahLst/>
                <a:cxnLst>
                  <a:cxn ang="0">
                    <a:pos x="0" y="0"/>
                  </a:cxn>
                  <a:cxn ang="0">
                    <a:pos x="0" y="0"/>
                  </a:cxn>
                  <a:cxn ang="0">
                    <a:pos x="0" y="0"/>
                  </a:cxn>
                  <a:cxn ang="0">
                    <a:pos x="3" y="0"/>
                  </a:cxn>
                  <a:cxn ang="0">
                    <a:pos x="3" y="0"/>
                  </a:cxn>
                  <a:cxn ang="0">
                    <a:pos x="0"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3">
                    <a:moveTo>
                      <a:pt x="0" y="0"/>
                    </a:moveTo>
                    <a:lnTo>
                      <a:pt x="0" y="0"/>
                    </a:lnTo>
                    <a:lnTo>
                      <a:pt x="0" y="0"/>
                    </a:lnTo>
                    <a:lnTo>
                      <a:pt x="3" y="0"/>
                    </a:lnTo>
                    <a:lnTo>
                      <a:pt x="3" y="0"/>
                    </a:lnTo>
                    <a:lnTo>
                      <a:pt x="0"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13" name="Freeform 642"/>
              <p:cNvSpPr>
                <a:spLocks/>
              </p:cNvSpPr>
              <p:nvPr/>
            </p:nvSpPr>
            <p:spPr bwMode="auto">
              <a:xfrm>
                <a:off x="7927975" y="3903663"/>
                <a:ext cx="4763" cy="4762"/>
              </a:xfrm>
              <a:custGeom>
                <a:avLst/>
                <a:gdLst/>
                <a:ahLst/>
                <a:cxnLst>
                  <a:cxn ang="0">
                    <a:pos x="0" y="0"/>
                  </a:cxn>
                  <a:cxn ang="0">
                    <a:pos x="0" y="3"/>
                  </a:cxn>
                  <a:cxn ang="0">
                    <a:pos x="0" y="3"/>
                  </a:cxn>
                  <a:cxn ang="0">
                    <a:pos x="3" y="3"/>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0"/>
                  </a:cxn>
                </a:cxnLst>
                <a:rect l="0" t="0" r="r" b="b"/>
                <a:pathLst>
                  <a:path w="3" h="3">
                    <a:moveTo>
                      <a:pt x="0" y="0"/>
                    </a:moveTo>
                    <a:lnTo>
                      <a:pt x="0" y="3"/>
                    </a:lnTo>
                    <a:lnTo>
                      <a:pt x="0" y="3"/>
                    </a:lnTo>
                    <a:lnTo>
                      <a:pt x="3" y="3"/>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3"/>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14" name="Freeform 643"/>
              <p:cNvSpPr>
                <a:spLocks/>
              </p:cNvSpPr>
              <p:nvPr/>
            </p:nvSpPr>
            <p:spPr bwMode="auto">
              <a:xfrm>
                <a:off x="7923213" y="3898900"/>
                <a:ext cx="4763" cy="4762"/>
              </a:xfrm>
              <a:custGeom>
                <a:avLst/>
                <a:gdLst/>
                <a:ahLst/>
                <a:cxnLst>
                  <a:cxn ang="0">
                    <a:pos x="0" y="3"/>
                  </a:cxn>
                  <a:cxn ang="0">
                    <a:pos x="0" y="3"/>
                  </a:cxn>
                  <a:cxn ang="0">
                    <a:pos x="3" y="3"/>
                  </a:cxn>
                  <a:cxn ang="0">
                    <a:pos x="3" y="3"/>
                  </a:cxn>
                  <a:cxn ang="0">
                    <a:pos x="3" y="0"/>
                  </a:cxn>
                  <a:cxn ang="0">
                    <a:pos x="0" y="3"/>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3"/>
                  </a:cxn>
                  <a:cxn ang="0">
                    <a:pos x="0" y="3"/>
                  </a:cxn>
                  <a:cxn ang="0">
                    <a:pos x="0" y="3"/>
                  </a:cxn>
                </a:cxnLst>
                <a:rect l="0" t="0" r="r" b="b"/>
                <a:pathLst>
                  <a:path w="3" h="3">
                    <a:moveTo>
                      <a:pt x="0" y="3"/>
                    </a:moveTo>
                    <a:lnTo>
                      <a:pt x="0" y="3"/>
                    </a:lnTo>
                    <a:lnTo>
                      <a:pt x="3" y="3"/>
                    </a:lnTo>
                    <a:lnTo>
                      <a:pt x="3" y="3"/>
                    </a:lnTo>
                    <a:lnTo>
                      <a:pt x="3" y="0"/>
                    </a:lnTo>
                    <a:lnTo>
                      <a:pt x="0" y="3"/>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15" name="Freeform 644"/>
              <p:cNvSpPr>
                <a:spLocks/>
              </p:cNvSpPr>
              <p:nvPr/>
            </p:nvSpPr>
            <p:spPr bwMode="auto">
              <a:xfrm>
                <a:off x="7923213" y="3894138"/>
                <a:ext cx="4763" cy="9525"/>
              </a:xfrm>
              <a:custGeom>
                <a:avLst/>
                <a:gdLst/>
                <a:ahLst/>
                <a:cxnLst>
                  <a:cxn ang="0">
                    <a:pos x="0" y="3"/>
                  </a:cxn>
                  <a:cxn ang="0">
                    <a:pos x="0" y="3"/>
                  </a:cxn>
                  <a:cxn ang="0">
                    <a:pos x="0" y="6"/>
                  </a:cxn>
                  <a:cxn ang="0">
                    <a:pos x="3" y="3"/>
                  </a:cxn>
                  <a:cxn ang="0">
                    <a:pos x="3" y="3"/>
                  </a:cxn>
                  <a:cxn ang="0">
                    <a:pos x="0" y="3"/>
                  </a:cxn>
                  <a:cxn ang="0">
                    <a:pos x="3" y="3"/>
                  </a:cxn>
                  <a:cxn ang="0">
                    <a:pos x="3" y="3"/>
                  </a:cxn>
                  <a:cxn ang="0">
                    <a:pos x="3" y="3"/>
                  </a:cxn>
                  <a:cxn ang="0">
                    <a:pos x="3" y="0"/>
                  </a:cxn>
                  <a:cxn ang="0">
                    <a:pos x="3" y="0"/>
                  </a:cxn>
                  <a:cxn ang="0">
                    <a:pos x="3" y="0"/>
                  </a:cxn>
                  <a:cxn ang="0">
                    <a:pos x="3" y="0"/>
                  </a:cxn>
                  <a:cxn ang="0">
                    <a:pos x="3" y="0"/>
                  </a:cxn>
                  <a:cxn ang="0">
                    <a:pos x="3" y="0"/>
                  </a:cxn>
                  <a:cxn ang="0">
                    <a:pos x="0" y="0"/>
                  </a:cxn>
                  <a:cxn ang="0">
                    <a:pos x="0" y="0"/>
                  </a:cxn>
                  <a:cxn ang="0">
                    <a:pos x="0" y="0"/>
                  </a:cxn>
                  <a:cxn ang="0">
                    <a:pos x="0" y="3"/>
                  </a:cxn>
                  <a:cxn ang="0">
                    <a:pos x="0" y="3"/>
                  </a:cxn>
                  <a:cxn ang="0">
                    <a:pos x="0" y="3"/>
                  </a:cxn>
                  <a:cxn ang="0">
                    <a:pos x="0" y="3"/>
                  </a:cxn>
                  <a:cxn ang="0">
                    <a:pos x="0" y="3"/>
                  </a:cxn>
                </a:cxnLst>
                <a:rect l="0" t="0" r="r" b="b"/>
                <a:pathLst>
                  <a:path w="3" h="6">
                    <a:moveTo>
                      <a:pt x="0" y="3"/>
                    </a:moveTo>
                    <a:lnTo>
                      <a:pt x="0" y="3"/>
                    </a:lnTo>
                    <a:lnTo>
                      <a:pt x="0" y="6"/>
                    </a:lnTo>
                    <a:lnTo>
                      <a:pt x="3" y="3"/>
                    </a:lnTo>
                    <a:lnTo>
                      <a:pt x="3" y="3"/>
                    </a:lnTo>
                    <a:lnTo>
                      <a:pt x="0" y="3"/>
                    </a:lnTo>
                    <a:lnTo>
                      <a:pt x="3" y="3"/>
                    </a:lnTo>
                    <a:lnTo>
                      <a:pt x="3" y="3"/>
                    </a:lnTo>
                    <a:lnTo>
                      <a:pt x="3" y="3"/>
                    </a:lnTo>
                    <a:lnTo>
                      <a:pt x="3" y="0"/>
                    </a:lnTo>
                    <a:lnTo>
                      <a:pt x="3" y="0"/>
                    </a:lnTo>
                    <a:lnTo>
                      <a:pt x="3" y="0"/>
                    </a:lnTo>
                    <a:lnTo>
                      <a:pt x="3" y="0"/>
                    </a:lnTo>
                    <a:lnTo>
                      <a:pt x="3" y="0"/>
                    </a:lnTo>
                    <a:lnTo>
                      <a:pt x="3" y="0"/>
                    </a:lnTo>
                    <a:lnTo>
                      <a:pt x="0" y="0"/>
                    </a:lnTo>
                    <a:lnTo>
                      <a:pt x="0" y="0"/>
                    </a:lnTo>
                    <a:lnTo>
                      <a:pt x="0" y="0"/>
                    </a:lnTo>
                    <a:lnTo>
                      <a:pt x="0" y="3"/>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16" name="Freeform 645"/>
              <p:cNvSpPr>
                <a:spLocks/>
              </p:cNvSpPr>
              <p:nvPr/>
            </p:nvSpPr>
            <p:spPr bwMode="auto">
              <a:xfrm>
                <a:off x="7923213" y="3894138"/>
                <a:ext cx="4763" cy="4762"/>
              </a:xfrm>
              <a:custGeom>
                <a:avLst/>
                <a:gdLst/>
                <a:ahLst/>
                <a:cxnLst>
                  <a:cxn ang="0">
                    <a:pos x="3" y="0"/>
                  </a:cxn>
                  <a:cxn ang="0">
                    <a:pos x="0" y="0"/>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3"/>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17" name="Freeform 646"/>
              <p:cNvSpPr>
                <a:spLocks/>
              </p:cNvSpPr>
              <p:nvPr/>
            </p:nvSpPr>
            <p:spPr bwMode="auto">
              <a:xfrm>
                <a:off x="7923213" y="3889375"/>
                <a:ext cx="4763" cy="4762"/>
              </a:xfrm>
              <a:custGeom>
                <a:avLst/>
                <a:gdLst/>
                <a:ahLst/>
                <a:cxnLst>
                  <a:cxn ang="0">
                    <a:pos x="3" y="0"/>
                  </a:cxn>
                  <a:cxn ang="0">
                    <a:pos x="0" y="3"/>
                  </a:cxn>
                  <a:cxn ang="0">
                    <a:pos x="0" y="3"/>
                  </a:cxn>
                  <a:cxn ang="0">
                    <a:pos x="3" y="3"/>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3" y="0"/>
                  </a:cxn>
                </a:cxnLst>
                <a:rect l="0" t="0" r="r" b="b"/>
                <a:pathLst>
                  <a:path w="3" h="3">
                    <a:moveTo>
                      <a:pt x="3" y="0"/>
                    </a:moveTo>
                    <a:lnTo>
                      <a:pt x="0" y="3"/>
                    </a:lnTo>
                    <a:lnTo>
                      <a:pt x="0" y="3"/>
                    </a:lnTo>
                    <a:lnTo>
                      <a:pt x="3" y="3"/>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3"/>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18" name="Freeform 647"/>
              <p:cNvSpPr>
                <a:spLocks/>
              </p:cNvSpPr>
              <p:nvPr/>
            </p:nvSpPr>
            <p:spPr bwMode="auto">
              <a:xfrm>
                <a:off x="7923213" y="3889375"/>
                <a:ext cx="4763" cy="4762"/>
              </a:xfrm>
              <a:custGeom>
                <a:avLst/>
                <a:gdLst/>
                <a:ahLst/>
                <a:cxnLst>
                  <a:cxn ang="0">
                    <a:pos x="3" y="0"/>
                  </a:cxn>
                  <a:cxn ang="0">
                    <a:pos x="0" y="0"/>
                  </a:cxn>
                  <a:cxn ang="0">
                    <a:pos x="0" y="3"/>
                  </a:cxn>
                  <a:cxn ang="0">
                    <a:pos x="3" y="0"/>
                  </a:cxn>
                  <a:cxn ang="0">
                    <a:pos x="3" y="0"/>
                  </a:cxn>
                  <a:cxn ang="0">
                    <a:pos x="3" y="0"/>
                  </a:cxn>
                  <a:cxn ang="0">
                    <a:pos x="3" y="0"/>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3" y="0"/>
                  </a:cxn>
                </a:cxnLst>
                <a:rect l="0" t="0" r="r" b="b"/>
                <a:pathLst>
                  <a:path w="3" h="3">
                    <a:moveTo>
                      <a:pt x="3" y="0"/>
                    </a:moveTo>
                    <a:lnTo>
                      <a:pt x="0" y="0"/>
                    </a:lnTo>
                    <a:lnTo>
                      <a:pt x="0" y="3"/>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19" name="Freeform 648"/>
              <p:cNvSpPr>
                <a:spLocks/>
              </p:cNvSpPr>
              <p:nvPr/>
            </p:nvSpPr>
            <p:spPr bwMode="auto">
              <a:xfrm>
                <a:off x="7923213" y="3884613"/>
                <a:ext cx="4763" cy="4762"/>
              </a:xfrm>
              <a:custGeom>
                <a:avLst/>
                <a:gdLst/>
                <a:ahLst/>
                <a:cxnLst>
                  <a:cxn ang="0">
                    <a:pos x="0" y="3"/>
                  </a:cxn>
                  <a:cxn ang="0">
                    <a:pos x="0" y="3"/>
                  </a:cxn>
                  <a:cxn ang="0">
                    <a:pos x="0" y="3"/>
                  </a:cxn>
                  <a:cxn ang="0">
                    <a:pos x="3" y="3"/>
                  </a:cxn>
                  <a:cxn ang="0">
                    <a:pos x="3" y="3"/>
                  </a:cxn>
                  <a:cxn ang="0">
                    <a:pos x="0" y="3"/>
                  </a:cxn>
                  <a:cxn ang="0">
                    <a:pos x="3" y="3"/>
                  </a:cxn>
                  <a:cxn ang="0">
                    <a:pos x="3" y="3"/>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3"/>
                  </a:cxn>
                  <a:cxn ang="0">
                    <a:pos x="0" y="3"/>
                  </a:cxn>
                  <a:cxn ang="0">
                    <a:pos x="0" y="3"/>
                  </a:cxn>
                  <a:cxn ang="0">
                    <a:pos x="0" y="3"/>
                  </a:cxn>
                </a:cxnLst>
                <a:rect l="0" t="0" r="r" b="b"/>
                <a:pathLst>
                  <a:path w="3" h="3">
                    <a:moveTo>
                      <a:pt x="0" y="3"/>
                    </a:moveTo>
                    <a:lnTo>
                      <a:pt x="0" y="3"/>
                    </a:lnTo>
                    <a:lnTo>
                      <a:pt x="0" y="3"/>
                    </a:lnTo>
                    <a:lnTo>
                      <a:pt x="3" y="3"/>
                    </a:lnTo>
                    <a:lnTo>
                      <a:pt x="3" y="3"/>
                    </a:lnTo>
                    <a:lnTo>
                      <a:pt x="0" y="3"/>
                    </a:lnTo>
                    <a:lnTo>
                      <a:pt x="3" y="3"/>
                    </a:lnTo>
                    <a:lnTo>
                      <a:pt x="3" y="3"/>
                    </a:lnTo>
                    <a:lnTo>
                      <a:pt x="3" y="0"/>
                    </a:lnTo>
                    <a:lnTo>
                      <a:pt x="3" y="0"/>
                    </a:lnTo>
                    <a:lnTo>
                      <a:pt x="3" y="0"/>
                    </a:lnTo>
                    <a:lnTo>
                      <a:pt x="0" y="0"/>
                    </a:lnTo>
                    <a:lnTo>
                      <a:pt x="0" y="0"/>
                    </a:lnTo>
                    <a:lnTo>
                      <a:pt x="0" y="0"/>
                    </a:lnTo>
                    <a:lnTo>
                      <a:pt x="0" y="0"/>
                    </a:lnTo>
                    <a:lnTo>
                      <a:pt x="0" y="0"/>
                    </a:lnTo>
                    <a:lnTo>
                      <a:pt x="0" y="0"/>
                    </a:lnTo>
                    <a:lnTo>
                      <a:pt x="0" y="0"/>
                    </a:lnTo>
                    <a:lnTo>
                      <a:pt x="0" y="0"/>
                    </a:lnTo>
                    <a:lnTo>
                      <a:pt x="0" y="3"/>
                    </a:lnTo>
                    <a:lnTo>
                      <a:pt x="0" y="3"/>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20" name="Freeform 649"/>
              <p:cNvSpPr>
                <a:spLocks/>
              </p:cNvSpPr>
              <p:nvPr/>
            </p:nvSpPr>
            <p:spPr bwMode="auto">
              <a:xfrm>
                <a:off x="7923213" y="3884613"/>
                <a:ext cx="4763" cy="4762"/>
              </a:xfrm>
              <a:custGeom>
                <a:avLst/>
                <a:gdLst/>
                <a:ahLst/>
                <a:cxnLst>
                  <a:cxn ang="0">
                    <a:pos x="0" y="3"/>
                  </a:cxn>
                  <a:cxn ang="0">
                    <a:pos x="0" y="3"/>
                  </a:cxn>
                  <a:cxn ang="0">
                    <a:pos x="0" y="3"/>
                  </a:cxn>
                  <a:cxn ang="0">
                    <a:pos x="3" y="3"/>
                  </a:cxn>
                  <a:cxn ang="0">
                    <a:pos x="3" y="0"/>
                  </a:cxn>
                  <a:cxn ang="0">
                    <a:pos x="0" y="3"/>
                  </a:cxn>
                  <a:cxn ang="0">
                    <a:pos x="3"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3" h="3">
                    <a:moveTo>
                      <a:pt x="0" y="3"/>
                    </a:moveTo>
                    <a:lnTo>
                      <a:pt x="0" y="3"/>
                    </a:lnTo>
                    <a:lnTo>
                      <a:pt x="0" y="3"/>
                    </a:lnTo>
                    <a:lnTo>
                      <a:pt x="3" y="3"/>
                    </a:lnTo>
                    <a:lnTo>
                      <a:pt x="3" y="0"/>
                    </a:lnTo>
                    <a:lnTo>
                      <a:pt x="0" y="3"/>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21" name="Rectangle 650"/>
              <p:cNvSpPr>
                <a:spLocks noChangeArrowheads="1"/>
              </p:cNvSpPr>
              <p:nvPr/>
            </p:nvSpPr>
            <p:spPr bwMode="auto">
              <a:xfrm>
                <a:off x="7923213" y="3884613"/>
                <a:ext cx="4763" cy="4762"/>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55" name="Freeform 651"/>
              <p:cNvSpPr>
                <a:spLocks/>
              </p:cNvSpPr>
              <p:nvPr/>
            </p:nvSpPr>
            <p:spPr bwMode="auto">
              <a:xfrm>
                <a:off x="7942263" y="3898900"/>
                <a:ext cx="9525" cy="25400"/>
              </a:xfrm>
              <a:custGeom>
                <a:avLst/>
                <a:gdLst/>
                <a:ahLst/>
                <a:cxnLst>
                  <a:cxn ang="0">
                    <a:pos x="6" y="16"/>
                  </a:cxn>
                  <a:cxn ang="0">
                    <a:pos x="3" y="16"/>
                  </a:cxn>
                  <a:cxn ang="0">
                    <a:pos x="3" y="13"/>
                  </a:cxn>
                  <a:cxn ang="0">
                    <a:pos x="3" y="10"/>
                  </a:cxn>
                  <a:cxn ang="0">
                    <a:pos x="0" y="6"/>
                  </a:cxn>
                  <a:cxn ang="0">
                    <a:pos x="0" y="6"/>
                  </a:cxn>
                  <a:cxn ang="0">
                    <a:pos x="0" y="3"/>
                  </a:cxn>
                  <a:cxn ang="0">
                    <a:pos x="0" y="0"/>
                  </a:cxn>
                  <a:cxn ang="0">
                    <a:pos x="0" y="0"/>
                  </a:cxn>
                  <a:cxn ang="0">
                    <a:pos x="0" y="0"/>
                  </a:cxn>
                  <a:cxn ang="0">
                    <a:pos x="0" y="0"/>
                  </a:cxn>
                </a:cxnLst>
                <a:rect l="0" t="0" r="r" b="b"/>
                <a:pathLst>
                  <a:path w="6" h="16">
                    <a:moveTo>
                      <a:pt x="6" y="16"/>
                    </a:moveTo>
                    <a:lnTo>
                      <a:pt x="3" y="16"/>
                    </a:lnTo>
                    <a:lnTo>
                      <a:pt x="3" y="13"/>
                    </a:lnTo>
                    <a:lnTo>
                      <a:pt x="3" y="10"/>
                    </a:lnTo>
                    <a:lnTo>
                      <a:pt x="0" y="6"/>
                    </a:lnTo>
                    <a:lnTo>
                      <a:pt x="0" y="6"/>
                    </a:lnTo>
                    <a:lnTo>
                      <a:pt x="0" y="3"/>
                    </a:lnTo>
                    <a:lnTo>
                      <a:pt x="0"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56" name="Freeform 652"/>
              <p:cNvSpPr>
                <a:spLocks/>
              </p:cNvSpPr>
              <p:nvPr/>
            </p:nvSpPr>
            <p:spPr bwMode="auto">
              <a:xfrm>
                <a:off x="7932738" y="3889375"/>
                <a:ext cx="14288" cy="19050"/>
              </a:xfrm>
              <a:custGeom>
                <a:avLst/>
                <a:gdLst/>
                <a:ahLst/>
                <a:cxnLst>
                  <a:cxn ang="0">
                    <a:pos x="0" y="12"/>
                  </a:cxn>
                  <a:cxn ang="0">
                    <a:pos x="0" y="12"/>
                  </a:cxn>
                  <a:cxn ang="0">
                    <a:pos x="3" y="9"/>
                  </a:cxn>
                  <a:cxn ang="0">
                    <a:pos x="6" y="9"/>
                  </a:cxn>
                  <a:cxn ang="0">
                    <a:pos x="6" y="6"/>
                  </a:cxn>
                  <a:cxn ang="0">
                    <a:pos x="6" y="6"/>
                  </a:cxn>
                  <a:cxn ang="0">
                    <a:pos x="6" y="3"/>
                  </a:cxn>
                  <a:cxn ang="0">
                    <a:pos x="9" y="0"/>
                  </a:cxn>
                  <a:cxn ang="0">
                    <a:pos x="9" y="0"/>
                  </a:cxn>
                  <a:cxn ang="0">
                    <a:pos x="9" y="0"/>
                  </a:cxn>
                  <a:cxn ang="0">
                    <a:pos x="9" y="0"/>
                  </a:cxn>
                </a:cxnLst>
                <a:rect l="0" t="0" r="r" b="b"/>
                <a:pathLst>
                  <a:path w="9" h="12">
                    <a:moveTo>
                      <a:pt x="0" y="12"/>
                    </a:moveTo>
                    <a:lnTo>
                      <a:pt x="0" y="12"/>
                    </a:lnTo>
                    <a:lnTo>
                      <a:pt x="3" y="9"/>
                    </a:lnTo>
                    <a:lnTo>
                      <a:pt x="6" y="9"/>
                    </a:lnTo>
                    <a:lnTo>
                      <a:pt x="6" y="6"/>
                    </a:lnTo>
                    <a:lnTo>
                      <a:pt x="6" y="6"/>
                    </a:lnTo>
                    <a:lnTo>
                      <a:pt x="6" y="3"/>
                    </a:lnTo>
                    <a:lnTo>
                      <a:pt x="9" y="0"/>
                    </a:lnTo>
                    <a:lnTo>
                      <a:pt x="9" y="0"/>
                    </a:lnTo>
                    <a:lnTo>
                      <a:pt x="9" y="0"/>
                    </a:lnTo>
                    <a:lnTo>
                      <a:pt x="9"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58" name="Freeform 653"/>
              <p:cNvSpPr>
                <a:spLocks/>
              </p:cNvSpPr>
              <p:nvPr/>
            </p:nvSpPr>
            <p:spPr bwMode="auto">
              <a:xfrm>
                <a:off x="7896225" y="3863975"/>
                <a:ext cx="26988" cy="20637"/>
              </a:xfrm>
              <a:custGeom>
                <a:avLst/>
                <a:gdLst/>
                <a:ahLst/>
                <a:cxnLst>
                  <a:cxn ang="0">
                    <a:pos x="8" y="0"/>
                  </a:cxn>
                  <a:cxn ang="0">
                    <a:pos x="11" y="0"/>
                  </a:cxn>
                  <a:cxn ang="0">
                    <a:pos x="11" y="0"/>
                  </a:cxn>
                  <a:cxn ang="0">
                    <a:pos x="8" y="0"/>
                  </a:cxn>
                  <a:cxn ang="0">
                    <a:pos x="6" y="0"/>
                  </a:cxn>
                  <a:cxn ang="0">
                    <a:pos x="3" y="3"/>
                  </a:cxn>
                  <a:cxn ang="0">
                    <a:pos x="3" y="3"/>
                  </a:cxn>
                  <a:cxn ang="0">
                    <a:pos x="6" y="6"/>
                  </a:cxn>
                  <a:cxn ang="0">
                    <a:pos x="6" y="6"/>
                  </a:cxn>
                  <a:cxn ang="0">
                    <a:pos x="8" y="6"/>
                  </a:cxn>
                  <a:cxn ang="0">
                    <a:pos x="8" y="6"/>
                  </a:cxn>
                  <a:cxn ang="0">
                    <a:pos x="6" y="3"/>
                  </a:cxn>
                  <a:cxn ang="0">
                    <a:pos x="6" y="3"/>
                  </a:cxn>
                  <a:cxn ang="0">
                    <a:pos x="3" y="6"/>
                  </a:cxn>
                  <a:cxn ang="0">
                    <a:pos x="3" y="6"/>
                  </a:cxn>
                  <a:cxn ang="0">
                    <a:pos x="0" y="6"/>
                  </a:cxn>
                  <a:cxn ang="0">
                    <a:pos x="3" y="10"/>
                  </a:cxn>
                  <a:cxn ang="0">
                    <a:pos x="3" y="10"/>
                  </a:cxn>
                  <a:cxn ang="0">
                    <a:pos x="6" y="13"/>
                  </a:cxn>
                  <a:cxn ang="0">
                    <a:pos x="6" y="13"/>
                  </a:cxn>
                  <a:cxn ang="0">
                    <a:pos x="8" y="13"/>
                  </a:cxn>
                  <a:cxn ang="0">
                    <a:pos x="8" y="10"/>
                  </a:cxn>
                  <a:cxn ang="0">
                    <a:pos x="11" y="10"/>
                  </a:cxn>
                  <a:cxn ang="0">
                    <a:pos x="14" y="10"/>
                  </a:cxn>
                  <a:cxn ang="0">
                    <a:pos x="14" y="13"/>
                  </a:cxn>
                  <a:cxn ang="0">
                    <a:pos x="17" y="10"/>
                  </a:cxn>
                  <a:cxn ang="0">
                    <a:pos x="17" y="10"/>
                  </a:cxn>
                  <a:cxn ang="0">
                    <a:pos x="17" y="6"/>
                  </a:cxn>
                  <a:cxn ang="0">
                    <a:pos x="14" y="6"/>
                  </a:cxn>
                  <a:cxn ang="0">
                    <a:pos x="14" y="6"/>
                  </a:cxn>
                  <a:cxn ang="0">
                    <a:pos x="11" y="6"/>
                  </a:cxn>
                  <a:cxn ang="0">
                    <a:pos x="11" y="6"/>
                  </a:cxn>
                  <a:cxn ang="0">
                    <a:pos x="8" y="3"/>
                  </a:cxn>
                  <a:cxn ang="0">
                    <a:pos x="8" y="3"/>
                  </a:cxn>
                  <a:cxn ang="0">
                    <a:pos x="8" y="3"/>
                  </a:cxn>
                  <a:cxn ang="0">
                    <a:pos x="8" y="0"/>
                  </a:cxn>
                </a:cxnLst>
                <a:rect l="0" t="0" r="r" b="b"/>
                <a:pathLst>
                  <a:path w="17" h="13">
                    <a:moveTo>
                      <a:pt x="8" y="0"/>
                    </a:moveTo>
                    <a:lnTo>
                      <a:pt x="11" y="0"/>
                    </a:lnTo>
                    <a:lnTo>
                      <a:pt x="11" y="0"/>
                    </a:lnTo>
                    <a:lnTo>
                      <a:pt x="8" y="0"/>
                    </a:lnTo>
                    <a:lnTo>
                      <a:pt x="6" y="0"/>
                    </a:lnTo>
                    <a:lnTo>
                      <a:pt x="3" y="3"/>
                    </a:lnTo>
                    <a:lnTo>
                      <a:pt x="3" y="3"/>
                    </a:lnTo>
                    <a:lnTo>
                      <a:pt x="6" y="6"/>
                    </a:lnTo>
                    <a:lnTo>
                      <a:pt x="6" y="6"/>
                    </a:lnTo>
                    <a:lnTo>
                      <a:pt x="8" y="6"/>
                    </a:lnTo>
                    <a:lnTo>
                      <a:pt x="8" y="6"/>
                    </a:lnTo>
                    <a:lnTo>
                      <a:pt x="6" y="3"/>
                    </a:lnTo>
                    <a:lnTo>
                      <a:pt x="6" y="3"/>
                    </a:lnTo>
                    <a:lnTo>
                      <a:pt x="3" y="6"/>
                    </a:lnTo>
                    <a:lnTo>
                      <a:pt x="3" y="6"/>
                    </a:lnTo>
                    <a:lnTo>
                      <a:pt x="0" y="6"/>
                    </a:lnTo>
                    <a:lnTo>
                      <a:pt x="3" y="10"/>
                    </a:lnTo>
                    <a:lnTo>
                      <a:pt x="3" y="10"/>
                    </a:lnTo>
                    <a:lnTo>
                      <a:pt x="6" y="13"/>
                    </a:lnTo>
                    <a:lnTo>
                      <a:pt x="6" y="13"/>
                    </a:lnTo>
                    <a:lnTo>
                      <a:pt x="8" y="13"/>
                    </a:lnTo>
                    <a:lnTo>
                      <a:pt x="8" y="10"/>
                    </a:lnTo>
                    <a:lnTo>
                      <a:pt x="11" y="10"/>
                    </a:lnTo>
                    <a:lnTo>
                      <a:pt x="14" y="10"/>
                    </a:lnTo>
                    <a:lnTo>
                      <a:pt x="14" y="13"/>
                    </a:lnTo>
                    <a:lnTo>
                      <a:pt x="17" y="10"/>
                    </a:lnTo>
                    <a:lnTo>
                      <a:pt x="17" y="10"/>
                    </a:lnTo>
                    <a:lnTo>
                      <a:pt x="17" y="6"/>
                    </a:lnTo>
                    <a:lnTo>
                      <a:pt x="14" y="6"/>
                    </a:lnTo>
                    <a:lnTo>
                      <a:pt x="14" y="6"/>
                    </a:lnTo>
                    <a:lnTo>
                      <a:pt x="11" y="6"/>
                    </a:lnTo>
                    <a:lnTo>
                      <a:pt x="11" y="6"/>
                    </a:lnTo>
                    <a:lnTo>
                      <a:pt x="8" y="3"/>
                    </a:lnTo>
                    <a:lnTo>
                      <a:pt x="8" y="3"/>
                    </a:lnTo>
                    <a:lnTo>
                      <a:pt x="8" y="3"/>
                    </a:lnTo>
                    <a:lnTo>
                      <a:pt x="8"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59" name="Freeform 654"/>
              <p:cNvSpPr>
                <a:spLocks/>
              </p:cNvSpPr>
              <p:nvPr/>
            </p:nvSpPr>
            <p:spPr bwMode="auto">
              <a:xfrm>
                <a:off x="7896225" y="3863975"/>
                <a:ext cx="26988" cy="20637"/>
              </a:xfrm>
              <a:custGeom>
                <a:avLst/>
                <a:gdLst/>
                <a:ahLst/>
                <a:cxnLst>
                  <a:cxn ang="0">
                    <a:pos x="8" y="0"/>
                  </a:cxn>
                  <a:cxn ang="0">
                    <a:pos x="11" y="0"/>
                  </a:cxn>
                  <a:cxn ang="0">
                    <a:pos x="11" y="0"/>
                  </a:cxn>
                  <a:cxn ang="0">
                    <a:pos x="8" y="0"/>
                  </a:cxn>
                  <a:cxn ang="0">
                    <a:pos x="6" y="0"/>
                  </a:cxn>
                  <a:cxn ang="0">
                    <a:pos x="3" y="3"/>
                  </a:cxn>
                  <a:cxn ang="0">
                    <a:pos x="3" y="3"/>
                  </a:cxn>
                  <a:cxn ang="0">
                    <a:pos x="6" y="6"/>
                  </a:cxn>
                  <a:cxn ang="0">
                    <a:pos x="6" y="6"/>
                  </a:cxn>
                  <a:cxn ang="0">
                    <a:pos x="8" y="6"/>
                  </a:cxn>
                  <a:cxn ang="0">
                    <a:pos x="8" y="6"/>
                  </a:cxn>
                  <a:cxn ang="0">
                    <a:pos x="6" y="3"/>
                  </a:cxn>
                  <a:cxn ang="0">
                    <a:pos x="6" y="3"/>
                  </a:cxn>
                  <a:cxn ang="0">
                    <a:pos x="3" y="6"/>
                  </a:cxn>
                  <a:cxn ang="0">
                    <a:pos x="3" y="6"/>
                  </a:cxn>
                  <a:cxn ang="0">
                    <a:pos x="0" y="6"/>
                  </a:cxn>
                  <a:cxn ang="0">
                    <a:pos x="3" y="10"/>
                  </a:cxn>
                  <a:cxn ang="0">
                    <a:pos x="3" y="10"/>
                  </a:cxn>
                  <a:cxn ang="0">
                    <a:pos x="6" y="13"/>
                  </a:cxn>
                  <a:cxn ang="0">
                    <a:pos x="6" y="13"/>
                  </a:cxn>
                  <a:cxn ang="0">
                    <a:pos x="8" y="13"/>
                  </a:cxn>
                  <a:cxn ang="0">
                    <a:pos x="8" y="10"/>
                  </a:cxn>
                  <a:cxn ang="0">
                    <a:pos x="11" y="10"/>
                  </a:cxn>
                  <a:cxn ang="0">
                    <a:pos x="14" y="10"/>
                  </a:cxn>
                  <a:cxn ang="0">
                    <a:pos x="14" y="13"/>
                  </a:cxn>
                  <a:cxn ang="0">
                    <a:pos x="17" y="10"/>
                  </a:cxn>
                  <a:cxn ang="0">
                    <a:pos x="17" y="10"/>
                  </a:cxn>
                  <a:cxn ang="0">
                    <a:pos x="17" y="6"/>
                  </a:cxn>
                  <a:cxn ang="0">
                    <a:pos x="14" y="6"/>
                  </a:cxn>
                  <a:cxn ang="0">
                    <a:pos x="14" y="6"/>
                  </a:cxn>
                  <a:cxn ang="0">
                    <a:pos x="11" y="6"/>
                  </a:cxn>
                  <a:cxn ang="0">
                    <a:pos x="11" y="6"/>
                  </a:cxn>
                  <a:cxn ang="0">
                    <a:pos x="8" y="3"/>
                  </a:cxn>
                  <a:cxn ang="0">
                    <a:pos x="8" y="3"/>
                  </a:cxn>
                  <a:cxn ang="0">
                    <a:pos x="8" y="3"/>
                  </a:cxn>
                  <a:cxn ang="0">
                    <a:pos x="8" y="0"/>
                  </a:cxn>
                </a:cxnLst>
                <a:rect l="0" t="0" r="r" b="b"/>
                <a:pathLst>
                  <a:path w="17" h="13">
                    <a:moveTo>
                      <a:pt x="8" y="0"/>
                    </a:moveTo>
                    <a:lnTo>
                      <a:pt x="11" y="0"/>
                    </a:lnTo>
                    <a:lnTo>
                      <a:pt x="11" y="0"/>
                    </a:lnTo>
                    <a:lnTo>
                      <a:pt x="8" y="0"/>
                    </a:lnTo>
                    <a:lnTo>
                      <a:pt x="6" y="0"/>
                    </a:lnTo>
                    <a:lnTo>
                      <a:pt x="3" y="3"/>
                    </a:lnTo>
                    <a:lnTo>
                      <a:pt x="3" y="3"/>
                    </a:lnTo>
                    <a:lnTo>
                      <a:pt x="6" y="6"/>
                    </a:lnTo>
                    <a:lnTo>
                      <a:pt x="6" y="6"/>
                    </a:lnTo>
                    <a:lnTo>
                      <a:pt x="8" y="6"/>
                    </a:lnTo>
                    <a:lnTo>
                      <a:pt x="8" y="6"/>
                    </a:lnTo>
                    <a:lnTo>
                      <a:pt x="6" y="3"/>
                    </a:lnTo>
                    <a:lnTo>
                      <a:pt x="6" y="3"/>
                    </a:lnTo>
                    <a:lnTo>
                      <a:pt x="3" y="6"/>
                    </a:lnTo>
                    <a:lnTo>
                      <a:pt x="3" y="6"/>
                    </a:lnTo>
                    <a:lnTo>
                      <a:pt x="0" y="6"/>
                    </a:lnTo>
                    <a:lnTo>
                      <a:pt x="3" y="10"/>
                    </a:lnTo>
                    <a:lnTo>
                      <a:pt x="3" y="10"/>
                    </a:lnTo>
                    <a:lnTo>
                      <a:pt x="6" y="13"/>
                    </a:lnTo>
                    <a:lnTo>
                      <a:pt x="6" y="13"/>
                    </a:lnTo>
                    <a:lnTo>
                      <a:pt x="8" y="13"/>
                    </a:lnTo>
                    <a:lnTo>
                      <a:pt x="8" y="10"/>
                    </a:lnTo>
                    <a:lnTo>
                      <a:pt x="11" y="10"/>
                    </a:lnTo>
                    <a:lnTo>
                      <a:pt x="14" y="10"/>
                    </a:lnTo>
                    <a:lnTo>
                      <a:pt x="14" y="13"/>
                    </a:lnTo>
                    <a:lnTo>
                      <a:pt x="17" y="10"/>
                    </a:lnTo>
                    <a:lnTo>
                      <a:pt x="17" y="10"/>
                    </a:lnTo>
                    <a:lnTo>
                      <a:pt x="17" y="6"/>
                    </a:lnTo>
                    <a:lnTo>
                      <a:pt x="14" y="6"/>
                    </a:lnTo>
                    <a:lnTo>
                      <a:pt x="14" y="6"/>
                    </a:lnTo>
                    <a:lnTo>
                      <a:pt x="11" y="6"/>
                    </a:lnTo>
                    <a:lnTo>
                      <a:pt x="11" y="6"/>
                    </a:lnTo>
                    <a:lnTo>
                      <a:pt x="8" y="3"/>
                    </a:lnTo>
                    <a:lnTo>
                      <a:pt x="8" y="3"/>
                    </a:lnTo>
                    <a:lnTo>
                      <a:pt x="8" y="3"/>
                    </a:lnTo>
                    <a:lnTo>
                      <a:pt x="8"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60" name="Freeform 655"/>
              <p:cNvSpPr>
                <a:spLocks/>
              </p:cNvSpPr>
              <p:nvPr/>
            </p:nvSpPr>
            <p:spPr bwMode="auto">
              <a:xfrm>
                <a:off x="7867650" y="3889375"/>
                <a:ext cx="23813" cy="19050"/>
              </a:xfrm>
              <a:custGeom>
                <a:avLst/>
                <a:gdLst/>
                <a:ahLst/>
                <a:cxnLst>
                  <a:cxn ang="0">
                    <a:pos x="9" y="0"/>
                  </a:cxn>
                  <a:cxn ang="0">
                    <a:pos x="9" y="0"/>
                  </a:cxn>
                  <a:cxn ang="0">
                    <a:pos x="6" y="0"/>
                  </a:cxn>
                  <a:cxn ang="0">
                    <a:pos x="3" y="3"/>
                  </a:cxn>
                  <a:cxn ang="0">
                    <a:pos x="6" y="6"/>
                  </a:cxn>
                  <a:cxn ang="0">
                    <a:pos x="9" y="6"/>
                  </a:cxn>
                  <a:cxn ang="0">
                    <a:pos x="9" y="6"/>
                  </a:cxn>
                  <a:cxn ang="0">
                    <a:pos x="12" y="6"/>
                  </a:cxn>
                  <a:cxn ang="0">
                    <a:pos x="9" y="3"/>
                  </a:cxn>
                  <a:cxn ang="0">
                    <a:pos x="6" y="3"/>
                  </a:cxn>
                  <a:cxn ang="0">
                    <a:pos x="6" y="6"/>
                  </a:cxn>
                  <a:cxn ang="0">
                    <a:pos x="3" y="6"/>
                  </a:cxn>
                  <a:cxn ang="0">
                    <a:pos x="3" y="6"/>
                  </a:cxn>
                  <a:cxn ang="0">
                    <a:pos x="0" y="6"/>
                  </a:cxn>
                  <a:cxn ang="0">
                    <a:pos x="3" y="9"/>
                  </a:cxn>
                  <a:cxn ang="0">
                    <a:pos x="6" y="9"/>
                  </a:cxn>
                  <a:cxn ang="0">
                    <a:pos x="6" y="9"/>
                  </a:cxn>
                  <a:cxn ang="0">
                    <a:pos x="9" y="12"/>
                  </a:cxn>
                  <a:cxn ang="0">
                    <a:pos x="12" y="12"/>
                  </a:cxn>
                  <a:cxn ang="0">
                    <a:pos x="12" y="9"/>
                  </a:cxn>
                  <a:cxn ang="0">
                    <a:pos x="12" y="9"/>
                  </a:cxn>
                  <a:cxn ang="0">
                    <a:pos x="12" y="6"/>
                  </a:cxn>
                  <a:cxn ang="0">
                    <a:pos x="15" y="6"/>
                  </a:cxn>
                  <a:cxn ang="0">
                    <a:pos x="15" y="6"/>
                  </a:cxn>
                  <a:cxn ang="0">
                    <a:pos x="15" y="3"/>
                  </a:cxn>
                  <a:cxn ang="0">
                    <a:pos x="15" y="3"/>
                  </a:cxn>
                  <a:cxn ang="0">
                    <a:pos x="12" y="3"/>
                  </a:cxn>
                  <a:cxn ang="0">
                    <a:pos x="12" y="3"/>
                  </a:cxn>
                  <a:cxn ang="0">
                    <a:pos x="9" y="3"/>
                  </a:cxn>
                  <a:cxn ang="0">
                    <a:pos x="9" y="3"/>
                  </a:cxn>
                  <a:cxn ang="0">
                    <a:pos x="6" y="3"/>
                  </a:cxn>
                  <a:cxn ang="0">
                    <a:pos x="6" y="0"/>
                  </a:cxn>
                  <a:cxn ang="0">
                    <a:pos x="6" y="0"/>
                  </a:cxn>
                  <a:cxn ang="0">
                    <a:pos x="6" y="0"/>
                  </a:cxn>
                  <a:cxn ang="0">
                    <a:pos x="6" y="0"/>
                  </a:cxn>
                  <a:cxn ang="0">
                    <a:pos x="9" y="0"/>
                  </a:cxn>
                </a:cxnLst>
                <a:rect l="0" t="0" r="r" b="b"/>
                <a:pathLst>
                  <a:path w="15" h="12">
                    <a:moveTo>
                      <a:pt x="9" y="0"/>
                    </a:moveTo>
                    <a:lnTo>
                      <a:pt x="9" y="0"/>
                    </a:lnTo>
                    <a:lnTo>
                      <a:pt x="6" y="0"/>
                    </a:lnTo>
                    <a:lnTo>
                      <a:pt x="3" y="3"/>
                    </a:lnTo>
                    <a:lnTo>
                      <a:pt x="6" y="6"/>
                    </a:lnTo>
                    <a:lnTo>
                      <a:pt x="9" y="6"/>
                    </a:lnTo>
                    <a:lnTo>
                      <a:pt x="9" y="6"/>
                    </a:lnTo>
                    <a:lnTo>
                      <a:pt x="12" y="6"/>
                    </a:lnTo>
                    <a:lnTo>
                      <a:pt x="9" y="3"/>
                    </a:lnTo>
                    <a:lnTo>
                      <a:pt x="6" y="3"/>
                    </a:lnTo>
                    <a:lnTo>
                      <a:pt x="6" y="6"/>
                    </a:lnTo>
                    <a:lnTo>
                      <a:pt x="3" y="6"/>
                    </a:lnTo>
                    <a:lnTo>
                      <a:pt x="3" y="6"/>
                    </a:lnTo>
                    <a:lnTo>
                      <a:pt x="0" y="6"/>
                    </a:lnTo>
                    <a:lnTo>
                      <a:pt x="3" y="9"/>
                    </a:lnTo>
                    <a:lnTo>
                      <a:pt x="6" y="9"/>
                    </a:lnTo>
                    <a:lnTo>
                      <a:pt x="6" y="9"/>
                    </a:lnTo>
                    <a:lnTo>
                      <a:pt x="9" y="12"/>
                    </a:lnTo>
                    <a:lnTo>
                      <a:pt x="12" y="12"/>
                    </a:lnTo>
                    <a:lnTo>
                      <a:pt x="12" y="9"/>
                    </a:lnTo>
                    <a:lnTo>
                      <a:pt x="12" y="9"/>
                    </a:lnTo>
                    <a:lnTo>
                      <a:pt x="12" y="6"/>
                    </a:lnTo>
                    <a:lnTo>
                      <a:pt x="15" y="6"/>
                    </a:lnTo>
                    <a:lnTo>
                      <a:pt x="15" y="6"/>
                    </a:lnTo>
                    <a:lnTo>
                      <a:pt x="15" y="3"/>
                    </a:lnTo>
                    <a:lnTo>
                      <a:pt x="15" y="3"/>
                    </a:lnTo>
                    <a:lnTo>
                      <a:pt x="12" y="3"/>
                    </a:lnTo>
                    <a:lnTo>
                      <a:pt x="12" y="3"/>
                    </a:lnTo>
                    <a:lnTo>
                      <a:pt x="9" y="3"/>
                    </a:lnTo>
                    <a:lnTo>
                      <a:pt x="9" y="3"/>
                    </a:lnTo>
                    <a:lnTo>
                      <a:pt x="6" y="3"/>
                    </a:lnTo>
                    <a:lnTo>
                      <a:pt x="6" y="0"/>
                    </a:lnTo>
                    <a:lnTo>
                      <a:pt x="6" y="0"/>
                    </a:lnTo>
                    <a:lnTo>
                      <a:pt x="6" y="0"/>
                    </a:lnTo>
                    <a:lnTo>
                      <a:pt x="6" y="0"/>
                    </a:lnTo>
                    <a:lnTo>
                      <a:pt x="9"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61" name="Freeform 656"/>
              <p:cNvSpPr>
                <a:spLocks/>
              </p:cNvSpPr>
              <p:nvPr/>
            </p:nvSpPr>
            <p:spPr bwMode="auto">
              <a:xfrm>
                <a:off x="7867650" y="3889375"/>
                <a:ext cx="23813" cy="19050"/>
              </a:xfrm>
              <a:custGeom>
                <a:avLst/>
                <a:gdLst/>
                <a:ahLst/>
                <a:cxnLst>
                  <a:cxn ang="0">
                    <a:pos x="9" y="0"/>
                  </a:cxn>
                  <a:cxn ang="0">
                    <a:pos x="9" y="0"/>
                  </a:cxn>
                  <a:cxn ang="0">
                    <a:pos x="6" y="0"/>
                  </a:cxn>
                  <a:cxn ang="0">
                    <a:pos x="3" y="3"/>
                  </a:cxn>
                  <a:cxn ang="0">
                    <a:pos x="6" y="6"/>
                  </a:cxn>
                  <a:cxn ang="0">
                    <a:pos x="9" y="6"/>
                  </a:cxn>
                  <a:cxn ang="0">
                    <a:pos x="9" y="6"/>
                  </a:cxn>
                  <a:cxn ang="0">
                    <a:pos x="12" y="6"/>
                  </a:cxn>
                  <a:cxn ang="0">
                    <a:pos x="9" y="3"/>
                  </a:cxn>
                  <a:cxn ang="0">
                    <a:pos x="6" y="3"/>
                  </a:cxn>
                  <a:cxn ang="0">
                    <a:pos x="6" y="6"/>
                  </a:cxn>
                  <a:cxn ang="0">
                    <a:pos x="3" y="6"/>
                  </a:cxn>
                  <a:cxn ang="0">
                    <a:pos x="3" y="6"/>
                  </a:cxn>
                  <a:cxn ang="0">
                    <a:pos x="0" y="6"/>
                  </a:cxn>
                  <a:cxn ang="0">
                    <a:pos x="3" y="9"/>
                  </a:cxn>
                  <a:cxn ang="0">
                    <a:pos x="6" y="9"/>
                  </a:cxn>
                  <a:cxn ang="0">
                    <a:pos x="6" y="9"/>
                  </a:cxn>
                  <a:cxn ang="0">
                    <a:pos x="9" y="12"/>
                  </a:cxn>
                  <a:cxn ang="0">
                    <a:pos x="12" y="12"/>
                  </a:cxn>
                  <a:cxn ang="0">
                    <a:pos x="12" y="9"/>
                  </a:cxn>
                  <a:cxn ang="0">
                    <a:pos x="12" y="9"/>
                  </a:cxn>
                  <a:cxn ang="0">
                    <a:pos x="12" y="6"/>
                  </a:cxn>
                  <a:cxn ang="0">
                    <a:pos x="15" y="6"/>
                  </a:cxn>
                  <a:cxn ang="0">
                    <a:pos x="15" y="6"/>
                  </a:cxn>
                  <a:cxn ang="0">
                    <a:pos x="15" y="3"/>
                  </a:cxn>
                  <a:cxn ang="0">
                    <a:pos x="15" y="3"/>
                  </a:cxn>
                  <a:cxn ang="0">
                    <a:pos x="12" y="3"/>
                  </a:cxn>
                  <a:cxn ang="0">
                    <a:pos x="12" y="3"/>
                  </a:cxn>
                  <a:cxn ang="0">
                    <a:pos x="9" y="3"/>
                  </a:cxn>
                  <a:cxn ang="0">
                    <a:pos x="9" y="3"/>
                  </a:cxn>
                  <a:cxn ang="0">
                    <a:pos x="6" y="3"/>
                  </a:cxn>
                  <a:cxn ang="0">
                    <a:pos x="6" y="0"/>
                  </a:cxn>
                  <a:cxn ang="0">
                    <a:pos x="6" y="0"/>
                  </a:cxn>
                  <a:cxn ang="0">
                    <a:pos x="6" y="0"/>
                  </a:cxn>
                  <a:cxn ang="0">
                    <a:pos x="6" y="0"/>
                  </a:cxn>
                </a:cxnLst>
                <a:rect l="0" t="0" r="r" b="b"/>
                <a:pathLst>
                  <a:path w="15" h="12">
                    <a:moveTo>
                      <a:pt x="9" y="0"/>
                    </a:moveTo>
                    <a:lnTo>
                      <a:pt x="9" y="0"/>
                    </a:lnTo>
                    <a:lnTo>
                      <a:pt x="6" y="0"/>
                    </a:lnTo>
                    <a:lnTo>
                      <a:pt x="3" y="3"/>
                    </a:lnTo>
                    <a:lnTo>
                      <a:pt x="6" y="6"/>
                    </a:lnTo>
                    <a:lnTo>
                      <a:pt x="9" y="6"/>
                    </a:lnTo>
                    <a:lnTo>
                      <a:pt x="9" y="6"/>
                    </a:lnTo>
                    <a:lnTo>
                      <a:pt x="12" y="6"/>
                    </a:lnTo>
                    <a:lnTo>
                      <a:pt x="9" y="3"/>
                    </a:lnTo>
                    <a:lnTo>
                      <a:pt x="6" y="3"/>
                    </a:lnTo>
                    <a:lnTo>
                      <a:pt x="6" y="6"/>
                    </a:lnTo>
                    <a:lnTo>
                      <a:pt x="3" y="6"/>
                    </a:lnTo>
                    <a:lnTo>
                      <a:pt x="3" y="6"/>
                    </a:lnTo>
                    <a:lnTo>
                      <a:pt x="0" y="6"/>
                    </a:lnTo>
                    <a:lnTo>
                      <a:pt x="3" y="9"/>
                    </a:lnTo>
                    <a:lnTo>
                      <a:pt x="6" y="9"/>
                    </a:lnTo>
                    <a:lnTo>
                      <a:pt x="6" y="9"/>
                    </a:lnTo>
                    <a:lnTo>
                      <a:pt x="9" y="12"/>
                    </a:lnTo>
                    <a:lnTo>
                      <a:pt x="12" y="12"/>
                    </a:lnTo>
                    <a:lnTo>
                      <a:pt x="12" y="9"/>
                    </a:lnTo>
                    <a:lnTo>
                      <a:pt x="12" y="9"/>
                    </a:lnTo>
                    <a:lnTo>
                      <a:pt x="12" y="6"/>
                    </a:lnTo>
                    <a:lnTo>
                      <a:pt x="15" y="6"/>
                    </a:lnTo>
                    <a:lnTo>
                      <a:pt x="15" y="6"/>
                    </a:lnTo>
                    <a:lnTo>
                      <a:pt x="15" y="3"/>
                    </a:lnTo>
                    <a:lnTo>
                      <a:pt x="15" y="3"/>
                    </a:lnTo>
                    <a:lnTo>
                      <a:pt x="12" y="3"/>
                    </a:lnTo>
                    <a:lnTo>
                      <a:pt x="12" y="3"/>
                    </a:lnTo>
                    <a:lnTo>
                      <a:pt x="9" y="3"/>
                    </a:lnTo>
                    <a:lnTo>
                      <a:pt x="9" y="3"/>
                    </a:lnTo>
                    <a:lnTo>
                      <a:pt x="6" y="3"/>
                    </a:lnTo>
                    <a:lnTo>
                      <a:pt x="6" y="0"/>
                    </a:lnTo>
                    <a:lnTo>
                      <a:pt x="6" y="0"/>
                    </a:lnTo>
                    <a:lnTo>
                      <a:pt x="6" y="0"/>
                    </a:lnTo>
                    <a:lnTo>
                      <a:pt x="6"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62" name="Freeform 657"/>
              <p:cNvSpPr>
                <a:spLocks/>
              </p:cNvSpPr>
              <p:nvPr/>
            </p:nvSpPr>
            <p:spPr bwMode="auto">
              <a:xfrm>
                <a:off x="7932738" y="3879850"/>
                <a:ext cx="19050" cy="9525"/>
              </a:xfrm>
              <a:custGeom>
                <a:avLst/>
                <a:gdLst/>
                <a:ahLst/>
                <a:cxnLst>
                  <a:cxn ang="0">
                    <a:pos x="3" y="0"/>
                  </a:cxn>
                  <a:cxn ang="0">
                    <a:pos x="3" y="0"/>
                  </a:cxn>
                  <a:cxn ang="0">
                    <a:pos x="3" y="0"/>
                  </a:cxn>
                  <a:cxn ang="0">
                    <a:pos x="3" y="0"/>
                  </a:cxn>
                  <a:cxn ang="0">
                    <a:pos x="0" y="3"/>
                  </a:cxn>
                  <a:cxn ang="0">
                    <a:pos x="0" y="6"/>
                  </a:cxn>
                  <a:cxn ang="0">
                    <a:pos x="3" y="6"/>
                  </a:cxn>
                  <a:cxn ang="0">
                    <a:pos x="3" y="6"/>
                  </a:cxn>
                  <a:cxn ang="0">
                    <a:pos x="3" y="6"/>
                  </a:cxn>
                  <a:cxn ang="0">
                    <a:pos x="0" y="6"/>
                  </a:cxn>
                  <a:cxn ang="0">
                    <a:pos x="0" y="6"/>
                  </a:cxn>
                  <a:cxn ang="0">
                    <a:pos x="3" y="3"/>
                  </a:cxn>
                  <a:cxn ang="0">
                    <a:pos x="3" y="3"/>
                  </a:cxn>
                  <a:cxn ang="0">
                    <a:pos x="6" y="3"/>
                  </a:cxn>
                  <a:cxn ang="0">
                    <a:pos x="9" y="6"/>
                  </a:cxn>
                  <a:cxn ang="0">
                    <a:pos x="9" y="6"/>
                  </a:cxn>
                  <a:cxn ang="0">
                    <a:pos x="12" y="3"/>
                  </a:cxn>
                  <a:cxn ang="0">
                    <a:pos x="12" y="3"/>
                  </a:cxn>
                  <a:cxn ang="0">
                    <a:pos x="12" y="3"/>
                  </a:cxn>
                  <a:cxn ang="0">
                    <a:pos x="9" y="3"/>
                  </a:cxn>
                  <a:cxn ang="0">
                    <a:pos x="6" y="3"/>
                  </a:cxn>
                  <a:cxn ang="0">
                    <a:pos x="6" y="3"/>
                  </a:cxn>
                  <a:cxn ang="0">
                    <a:pos x="6" y="6"/>
                  </a:cxn>
                  <a:cxn ang="0">
                    <a:pos x="6" y="6"/>
                  </a:cxn>
                  <a:cxn ang="0">
                    <a:pos x="9" y="6"/>
                  </a:cxn>
                  <a:cxn ang="0">
                    <a:pos x="9" y="6"/>
                  </a:cxn>
                  <a:cxn ang="0">
                    <a:pos x="9" y="6"/>
                  </a:cxn>
                  <a:cxn ang="0">
                    <a:pos x="9" y="6"/>
                  </a:cxn>
                  <a:cxn ang="0">
                    <a:pos x="6" y="3"/>
                  </a:cxn>
                  <a:cxn ang="0">
                    <a:pos x="6" y="3"/>
                  </a:cxn>
                  <a:cxn ang="0">
                    <a:pos x="3" y="3"/>
                  </a:cxn>
                  <a:cxn ang="0">
                    <a:pos x="3" y="3"/>
                  </a:cxn>
                  <a:cxn ang="0">
                    <a:pos x="3" y="0"/>
                  </a:cxn>
                </a:cxnLst>
                <a:rect l="0" t="0" r="r" b="b"/>
                <a:pathLst>
                  <a:path w="12" h="6">
                    <a:moveTo>
                      <a:pt x="3" y="0"/>
                    </a:moveTo>
                    <a:lnTo>
                      <a:pt x="3" y="0"/>
                    </a:lnTo>
                    <a:lnTo>
                      <a:pt x="3" y="0"/>
                    </a:lnTo>
                    <a:lnTo>
                      <a:pt x="3" y="0"/>
                    </a:lnTo>
                    <a:lnTo>
                      <a:pt x="0" y="3"/>
                    </a:lnTo>
                    <a:lnTo>
                      <a:pt x="0" y="6"/>
                    </a:lnTo>
                    <a:lnTo>
                      <a:pt x="3" y="6"/>
                    </a:lnTo>
                    <a:lnTo>
                      <a:pt x="3" y="6"/>
                    </a:lnTo>
                    <a:lnTo>
                      <a:pt x="3" y="6"/>
                    </a:lnTo>
                    <a:lnTo>
                      <a:pt x="0" y="6"/>
                    </a:lnTo>
                    <a:lnTo>
                      <a:pt x="0" y="6"/>
                    </a:lnTo>
                    <a:lnTo>
                      <a:pt x="3" y="3"/>
                    </a:lnTo>
                    <a:lnTo>
                      <a:pt x="3" y="3"/>
                    </a:lnTo>
                    <a:lnTo>
                      <a:pt x="6" y="3"/>
                    </a:lnTo>
                    <a:lnTo>
                      <a:pt x="9" y="6"/>
                    </a:lnTo>
                    <a:lnTo>
                      <a:pt x="9" y="6"/>
                    </a:lnTo>
                    <a:lnTo>
                      <a:pt x="12" y="3"/>
                    </a:lnTo>
                    <a:lnTo>
                      <a:pt x="12" y="3"/>
                    </a:lnTo>
                    <a:lnTo>
                      <a:pt x="12" y="3"/>
                    </a:lnTo>
                    <a:lnTo>
                      <a:pt x="9" y="3"/>
                    </a:lnTo>
                    <a:lnTo>
                      <a:pt x="6" y="3"/>
                    </a:lnTo>
                    <a:lnTo>
                      <a:pt x="6" y="3"/>
                    </a:lnTo>
                    <a:lnTo>
                      <a:pt x="6" y="6"/>
                    </a:lnTo>
                    <a:lnTo>
                      <a:pt x="6" y="6"/>
                    </a:lnTo>
                    <a:lnTo>
                      <a:pt x="9" y="6"/>
                    </a:lnTo>
                    <a:lnTo>
                      <a:pt x="9" y="6"/>
                    </a:lnTo>
                    <a:lnTo>
                      <a:pt x="9" y="6"/>
                    </a:lnTo>
                    <a:lnTo>
                      <a:pt x="9" y="6"/>
                    </a:lnTo>
                    <a:lnTo>
                      <a:pt x="6" y="3"/>
                    </a:lnTo>
                    <a:lnTo>
                      <a:pt x="6" y="3"/>
                    </a:lnTo>
                    <a:lnTo>
                      <a:pt x="3" y="3"/>
                    </a:lnTo>
                    <a:lnTo>
                      <a:pt x="3" y="3"/>
                    </a:lnTo>
                    <a:lnTo>
                      <a:pt x="3"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63" name="Freeform 658"/>
              <p:cNvSpPr>
                <a:spLocks/>
              </p:cNvSpPr>
              <p:nvPr/>
            </p:nvSpPr>
            <p:spPr bwMode="auto">
              <a:xfrm>
                <a:off x="7932738" y="3879850"/>
                <a:ext cx="19050" cy="9525"/>
              </a:xfrm>
              <a:custGeom>
                <a:avLst/>
                <a:gdLst/>
                <a:ahLst/>
                <a:cxnLst>
                  <a:cxn ang="0">
                    <a:pos x="3" y="0"/>
                  </a:cxn>
                  <a:cxn ang="0">
                    <a:pos x="3" y="0"/>
                  </a:cxn>
                  <a:cxn ang="0">
                    <a:pos x="3" y="0"/>
                  </a:cxn>
                  <a:cxn ang="0">
                    <a:pos x="3" y="0"/>
                  </a:cxn>
                  <a:cxn ang="0">
                    <a:pos x="0" y="3"/>
                  </a:cxn>
                  <a:cxn ang="0">
                    <a:pos x="0" y="6"/>
                  </a:cxn>
                  <a:cxn ang="0">
                    <a:pos x="3" y="6"/>
                  </a:cxn>
                  <a:cxn ang="0">
                    <a:pos x="3" y="6"/>
                  </a:cxn>
                  <a:cxn ang="0">
                    <a:pos x="3" y="6"/>
                  </a:cxn>
                  <a:cxn ang="0">
                    <a:pos x="0" y="6"/>
                  </a:cxn>
                  <a:cxn ang="0">
                    <a:pos x="0" y="6"/>
                  </a:cxn>
                  <a:cxn ang="0">
                    <a:pos x="3" y="3"/>
                  </a:cxn>
                  <a:cxn ang="0">
                    <a:pos x="3" y="3"/>
                  </a:cxn>
                  <a:cxn ang="0">
                    <a:pos x="6" y="3"/>
                  </a:cxn>
                  <a:cxn ang="0">
                    <a:pos x="9" y="6"/>
                  </a:cxn>
                  <a:cxn ang="0">
                    <a:pos x="9" y="6"/>
                  </a:cxn>
                  <a:cxn ang="0">
                    <a:pos x="12" y="3"/>
                  </a:cxn>
                  <a:cxn ang="0">
                    <a:pos x="12" y="3"/>
                  </a:cxn>
                  <a:cxn ang="0">
                    <a:pos x="12" y="3"/>
                  </a:cxn>
                  <a:cxn ang="0">
                    <a:pos x="9" y="3"/>
                  </a:cxn>
                  <a:cxn ang="0">
                    <a:pos x="6" y="3"/>
                  </a:cxn>
                  <a:cxn ang="0">
                    <a:pos x="6" y="3"/>
                  </a:cxn>
                  <a:cxn ang="0">
                    <a:pos x="6" y="6"/>
                  </a:cxn>
                  <a:cxn ang="0">
                    <a:pos x="6" y="6"/>
                  </a:cxn>
                  <a:cxn ang="0">
                    <a:pos x="9" y="6"/>
                  </a:cxn>
                  <a:cxn ang="0">
                    <a:pos x="9" y="6"/>
                  </a:cxn>
                  <a:cxn ang="0">
                    <a:pos x="9" y="6"/>
                  </a:cxn>
                  <a:cxn ang="0">
                    <a:pos x="9" y="6"/>
                  </a:cxn>
                  <a:cxn ang="0">
                    <a:pos x="6" y="3"/>
                  </a:cxn>
                  <a:cxn ang="0">
                    <a:pos x="6" y="3"/>
                  </a:cxn>
                  <a:cxn ang="0">
                    <a:pos x="3" y="3"/>
                  </a:cxn>
                  <a:cxn ang="0">
                    <a:pos x="3" y="3"/>
                  </a:cxn>
                  <a:cxn ang="0">
                    <a:pos x="3" y="0"/>
                  </a:cxn>
                </a:cxnLst>
                <a:rect l="0" t="0" r="r" b="b"/>
                <a:pathLst>
                  <a:path w="12" h="6">
                    <a:moveTo>
                      <a:pt x="3" y="0"/>
                    </a:moveTo>
                    <a:lnTo>
                      <a:pt x="3" y="0"/>
                    </a:lnTo>
                    <a:lnTo>
                      <a:pt x="3" y="0"/>
                    </a:lnTo>
                    <a:lnTo>
                      <a:pt x="3" y="0"/>
                    </a:lnTo>
                    <a:lnTo>
                      <a:pt x="0" y="3"/>
                    </a:lnTo>
                    <a:lnTo>
                      <a:pt x="0" y="6"/>
                    </a:lnTo>
                    <a:lnTo>
                      <a:pt x="3" y="6"/>
                    </a:lnTo>
                    <a:lnTo>
                      <a:pt x="3" y="6"/>
                    </a:lnTo>
                    <a:lnTo>
                      <a:pt x="3" y="6"/>
                    </a:lnTo>
                    <a:lnTo>
                      <a:pt x="0" y="6"/>
                    </a:lnTo>
                    <a:lnTo>
                      <a:pt x="0" y="6"/>
                    </a:lnTo>
                    <a:lnTo>
                      <a:pt x="3" y="3"/>
                    </a:lnTo>
                    <a:lnTo>
                      <a:pt x="3" y="3"/>
                    </a:lnTo>
                    <a:lnTo>
                      <a:pt x="6" y="3"/>
                    </a:lnTo>
                    <a:lnTo>
                      <a:pt x="9" y="6"/>
                    </a:lnTo>
                    <a:lnTo>
                      <a:pt x="9" y="6"/>
                    </a:lnTo>
                    <a:lnTo>
                      <a:pt x="12" y="3"/>
                    </a:lnTo>
                    <a:lnTo>
                      <a:pt x="12" y="3"/>
                    </a:lnTo>
                    <a:lnTo>
                      <a:pt x="12" y="3"/>
                    </a:lnTo>
                    <a:lnTo>
                      <a:pt x="9" y="3"/>
                    </a:lnTo>
                    <a:lnTo>
                      <a:pt x="6" y="3"/>
                    </a:lnTo>
                    <a:lnTo>
                      <a:pt x="6" y="3"/>
                    </a:lnTo>
                    <a:lnTo>
                      <a:pt x="6" y="6"/>
                    </a:lnTo>
                    <a:lnTo>
                      <a:pt x="6" y="6"/>
                    </a:lnTo>
                    <a:lnTo>
                      <a:pt x="9" y="6"/>
                    </a:lnTo>
                    <a:lnTo>
                      <a:pt x="9" y="6"/>
                    </a:lnTo>
                    <a:lnTo>
                      <a:pt x="9" y="6"/>
                    </a:lnTo>
                    <a:lnTo>
                      <a:pt x="9" y="6"/>
                    </a:lnTo>
                    <a:lnTo>
                      <a:pt x="6" y="3"/>
                    </a:lnTo>
                    <a:lnTo>
                      <a:pt x="6" y="3"/>
                    </a:lnTo>
                    <a:lnTo>
                      <a:pt x="3" y="3"/>
                    </a:lnTo>
                    <a:lnTo>
                      <a:pt x="3" y="3"/>
                    </a:lnTo>
                    <a:lnTo>
                      <a:pt x="3"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64" name="Freeform 659"/>
              <p:cNvSpPr>
                <a:spLocks/>
              </p:cNvSpPr>
              <p:nvPr/>
            </p:nvSpPr>
            <p:spPr bwMode="auto">
              <a:xfrm>
                <a:off x="7942263" y="3894138"/>
                <a:ext cx="22225" cy="20637"/>
              </a:xfrm>
              <a:custGeom>
                <a:avLst/>
                <a:gdLst/>
                <a:ahLst/>
                <a:cxnLst>
                  <a:cxn ang="0">
                    <a:pos x="6" y="0"/>
                  </a:cxn>
                  <a:cxn ang="0">
                    <a:pos x="6" y="0"/>
                  </a:cxn>
                  <a:cxn ang="0">
                    <a:pos x="3" y="0"/>
                  </a:cxn>
                  <a:cxn ang="0">
                    <a:pos x="0" y="3"/>
                  </a:cxn>
                  <a:cxn ang="0">
                    <a:pos x="0" y="3"/>
                  </a:cxn>
                  <a:cxn ang="0">
                    <a:pos x="0" y="6"/>
                  </a:cxn>
                  <a:cxn ang="0">
                    <a:pos x="3" y="6"/>
                  </a:cxn>
                  <a:cxn ang="0">
                    <a:pos x="3" y="6"/>
                  </a:cxn>
                  <a:cxn ang="0">
                    <a:pos x="3" y="6"/>
                  </a:cxn>
                  <a:cxn ang="0">
                    <a:pos x="3" y="6"/>
                  </a:cxn>
                  <a:cxn ang="0">
                    <a:pos x="3" y="6"/>
                  </a:cxn>
                  <a:cxn ang="0">
                    <a:pos x="3" y="6"/>
                  </a:cxn>
                  <a:cxn ang="0">
                    <a:pos x="6" y="6"/>
                  </a:cxn>
                  <a:cxn ang="0">
                    <a:pos x="6" y="6"/>
                  </a:cxn>
                  <a:cxn ang="0">
                    <a:pos x="9" y="9"/>
                  </a:cxn>
                  <a:cxn ang="0">
                    <a:pos x="9" y="9"/>
                  </a:cxn>
                  <a:cxn ang="0">
                    <a:pos x="9" y="9"/>
                  </a:cxn>
                  <a:cxn ang="0">
                    <a:pos x="12" y="13"/>
                  </a:cxn>
                  <a:cxn ang="0">
                    <a:pos x="14" y="9"/>
                  </a:cxn>
                  <a:cxn ang="0">
                    <a:pos x="14" y="9"/>
                  </a:cxn>
                  <a:cxn ang="0">
                    <a:pos x="14" y="9"/>
                  </a:cxn>
                  <a:cxn ang="0">
                    <a:pos x="14" y="6"/>
                  </a:cxn>
                  <a:cxn ang="0">
                    <a:pos x="14" y="6"/>
                  </a:cxn>
                  <a:cxn ang="0">
                    <a:pos x="12" y="3"/>
                  </a:cxn>
                  <a:cxn ang="0">
                    <a:pos x="12" y="3"/>
                  </a:cxn>
                  <a:cxn ang="0">
                    <a:pos x="9" y="0"/>
                  </a:cxn>
                  <a:cxn ang="0">
                    <a:pos x="6" y="0"/>
                  </a:cxn>
                  <a:cxn ang="0">
                    <a:pos x="6" y="0"/>
                  </a:cxn>
                </a:cxnLst>
                <a:rect l="0" t="0" r="r" b="b"/>
                <a:pathLst>
                  <a:path w="14" h="13">
                    <a:moveTo>
                      <a:pt x="6" y="0"/>
                    </a:moveTo>
                    <a:lnTo>
                      <a:pt x="6" y="0"/>
                    </a:lnTo>
                    <a:lnTo>
                      <a:pt x="3" y="0"/>
                    </a:lnTo>
                    <a:lnTo>
                      <a:pt x="0" y="3"/>
                    </a:lnTo>
                    <a:lnTo>
                      <a:pt x="0" y="3"/>
                    </a:lnTo>
                    <a:lnTo>
                      <a:pt x="0" y="6"/>
                    </a:lnTo>
                    <a:lnTo>
                      <a:pt x="3" y="6"/>
                    </a:lnTo>
                    <a:lnTo>
                      <a:pt x="3" y="6"/>
                    </a:lnTo>
                    <a:lnTo>
                      <a:pt x="3" y="6"/>
                    </a:lnTo>
                    <a:lnTo>
                      <a:pt x="3" y="6"/>
                    </a:lnTo>
                    <a:lnTo>
                      <a:pt x="3" y="6"/>
                    </a:lnTo>
                    <a:lnTo>
                      <a:pt x="3" y="6"/>
                    </a:lnTo>
                    <a:lnTo>
                      <a:pt x="6" y="6"/>
                    </a:lnTo>
                    <a:lnTo>
                      <a:pt x="6" y="6"/>
                    </a:lnTo>
                    <a:lnTo>
                      <a:pt x="9" y="9"/>
                    </a:lnTo>
                    <a:lnTo>
                      <a:pt x="9" y="9"/>
                    </a:lnTo>
                    <a:lnTo>
                      <a:pt x="9" y="9"/>
                    </a:lnTo>
                    <a:lnTo>
                      <a:pt x="12" y="13"/>
                    </a:lnTo>
                    <a:lnTo>
                      <a:pt x="14" y="9"/>
                    </a:lnTo>
                    <a:lnTo>
                      <a:pt x="14" y="9"/>
                    </a:lnTo>
                    <a:lnTo>
                      <a:pt x="14" y="9"/>
                    </a:lnTo>
                    <a:lnTo>
                      <a:pt x="14" y="6"/>
                    </a:lnTo>
                    <a:lnTo>
                      <a:pt x="14" y="6"/>
                    </a:lnTo>
                    <a:lnTo>
                      <a:pt x="12" y="3"/>
                    </a:lnTo>
                    <a:lnTo>
                      <a:pt x="12" y="3"/>
                    </a:lnTo>
                    <a:lnTo>
                      <a:pt x="9" y="0"/>
                    </a:lnTo>
                    <a:lnTo>
                      <a:pt x="6" y="0"/>
                    </a:lnTo>
                    <a:lnTo>
                      <a:pt x="6"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65" name="Freeform 660"/>
              <p:cNvSpPr>
                <a:spLocks/>
              </p:cNvSpPr>
              <p:nvPr/>
            </p:nvSpPr>
            <p:spPr bwMode="auto">
              <a:xfrm>
                <a:off x="7942263" y="3894138"/>
                <a:ext cx="22225" cy="20637"/>
              </a:xfrm>
              <a:custGeom>
                <a:avLst/>
                <a:gdLst/>
                <a:ahLst/>
                <a:cxnLst>
                  <a:cxn ang="0">
                    <a:pos x="6" y="0"/>
                  </a:cxn>
                  <a:cxn ang="0">
                    <a:pos x="6" y="0"/>
                  </a:cxn>
                  <a:cxn ang="0">
                    <a:pos x="3" y="0"/>
                  </a:cxn>
                  <a:cxn ang="0">
                    <a:pos x="0" y="3"/>
                  </a:cxn>
                  <a:cxn ang="0">
                    <a:pos x="0" y="3"/>
                  </a:cxn>
                  <a:cxn ang="0">
                    <a:pos x="0" y="6"/>
                  </a:cxn>
                  <a:cxn ang="0">
                    <a:pos x="3" y="6"/>
                  </a:cxn>
                  <a:cxn ang="0">
                    <a:pos x="3" y="6"/>
                  </a:cxn>
                  <a:cxn ang="0">
                    <a:pos x="3" y="6"/>
                  </a:cxn>
                  <a:cxn ang="0">
                    <a:pos x="3" y="6"/>
                  </a:cxn>
                  <a:cxn ang="0">
                    <a:pos x="3" y="6"/>
                  </a:cxn>
                  <a:cxn ang="0">
                    <a:pos x="3" y="6"/>
                  </a:cxn>
                  <a:cxn ang="0">
                    <a:pos x="6" y="6"/>
                  </a:cxn>
                  <a:cxn ang="0">
                    <a:pos x="6" y="6"/>
                  </a:cxn>
                  <a:cxn ang="0">
                    <a:pos x="9" y="9"/>
                  </a:cxn>
                  <a:cxn ang="0">
                    <a:pos x="9" y="9"/>
                  </a:cxn>
                  <a:cxn ang="0">
                    <a:pos x="9" y="9"/>
                  </a:cxn>
                  <a:cxn ang="0">
                    <a:pos x="12" y="13"/>
                  </a:cxn>
                  <a:cxn ang="0">
                    <a:pos x="14" y="9"/>
                  </a:cxn>
                  <a:cxn ang="0">
                    <a:pos x="14" y="9"/>
                  </a:cxn>
                  <a:cxn ang="0">
                    <a:pos x="14" y="9"/>
                  </a:cxn>
                  <a:cxn ang="0">
                    <a:pos x="14" y="6"/>
                  </a:cxn>
                  <a:cxn ang="0">
                    <a:pos x="14" y="6"/>
                  </a:cxn>
                  <a:cxn ang="0">
                    <a:pos x="12" y="3"/>
                  </a:cxn>
                  <a:cxn ang="0">
                    <a:pos x="12" y="3"/>
                  </a:cxn>
                  <a:cxn ang="0">
                    <a:pos x="9" y="0"/>
                  </a:cxn>
                  <a:cxn ang="0">
                    <a:pos x="6" y="0"/>
                  </a:cxn>
                  <a:cxn ang="0">
                    <a:pos x="6" y="0"/>
                  </a:cxn>
                </a:cxnLst>
                <a:rect l="0" t="0" r="r" b="b"/>
                <a:pathLst>
                  <a:path w="14" h="13">
                    <a:moveTo>
                      <a:pt x="6" y="0"/>
                    </a:moveTo>
                    <a:lnTo>
                      <a:pt x="6" y="0"/>
                    </a:lnTo>
                    <a:lnTo>
                      <a:pt x="3" y="0"/>
                    </a:lnTo>
                    <a:lnTo>
                      <a:pt x="0" y="3"/>
                    </a:lnTo>
                    <a:lnTo>
                      <a:pt x="0" y="3"/>
                    </a:lnTo>
                    <a:lnTo>
                      <a:pt x="0" y="6"/>
                    </a:lnTo>
                    <a:lnTo>
                      <a:pt x="3" y="6"/>
                    </a:lnTo>
                    <a:lnTo>
                      <a:pt x="3" y="6"/>
                    </a:lnTo>
                    <a:lnTo>
                      <a:pt x="3" y="6"/>
                    </a:lnTo>
                    <a:lnTo>
                      <a:pt x="3" y="6"/>
                    </a:lnTo>
                    <a:lnTo>
                      <a:pt x="3" y="6"/>
                    </a:lnTo>
                    <a:lnTo>
                      <a:pt x="3" y="6"/>
                    </a:lnTo>
                    <a:lnTo>
                      <a:pt x="6" y="6"/>
                    </a:lnTo>
                    <a:lnTo>
                      <a:pt x="6" y="6"/>
                    </a:lnTo>
                    <a:lnTo>
                      <a:pt x="9" y="9"/>
                    </a:lnTo>
                    <a:lnTo>
                      <a:pt x="9" y="9"/>
                    </a:lnTo>
                    <a:lnTo>
                      <a:pt x="9" y="9"/>
                    </a:lnTo>
                    <a:lnTo>
                      <a:pt x="12" y="13"/>
                    </a:lnTo>
                    <a:lnTo>
                      <a:pt x="14" y="9"/>
                    </a:lnTo>
                    <a:lnTo>
                      <a:pt x="14" y="9"/>
                    </a:lnTo>
                    <a:lnTo>
                      <a:pt x="14" y="9"/>
                    </a:lnTo>
                    <a:lnTo>
                      <a:pt x="14" y="6"/>
                    </a:lnTo>
                    <a:lnTo>
                      <a:pt x="14" y="6"/>
                    </a:lnTo>
                    <a:lnTo>
                      <a:pt x="12" y="3"/>
                    </a:lnTo>
                    <a:lnTo>
                      <a:pt x="12" y="3"/>
                    </a:lnTo>
                    <a:lnTo>
                      <a:pt x="9" y="0"/>
                    </a:lnTo>
                    <a:lnTo>
                      <a:pt x="6" y="0"/>
                    </a:lnTo>
                    <a:lnTo>
                      <a:pt x="6"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66" name="Freeform 661"/>
              <p:cNvSpPr>
                <a:spLocks/>
              </p:cNvSpPr>
              <p:nvPr/>
            </p:nvSpPr>
            <p:spPr bwMode="auto">
              <a:xfrm>
                <a:off x="7886700" y="3879850"/>
                <a:ext cx="26988" cy="19050"/>
              </a:xfrm>
              <a:custGeom>
                <a:avLst/>
                <a:gdLst/>
                <a:ahLst/>
                <a:cxnLst>
                  <a:cxn ang="0">
                    <a:pos x="9" y="0"/>
                  </a:cxn>
                  <a:cxn ang="0">
                    <a:pos x="9" y="0"/>
                  </a:cxn>
                  <a:cxn ang="0">
                    <a:pos x="12" y="0"/>
                  </a:cxn>
                  <a:cxn ang="0">
                    <a:pos x="9" y="0"/>
                  </a:cxn>
                  <a:cxn ang="0">
                    <a:pos x="6" y="0"/>
                  </a:cxn>
                  <a:cxn ang="0">
                    <a:pos x="3" y="3"/>
                  </a:cxn>
                  <a:cxn ang="0">
                    <a:pos x="3" y="3"/>
                  </a:cxn>
                  <a:cxn ang="0">
                    <a:pos x="6" y="3"/>
                  </a:cxn>
                  <a:cxn ang="0">
                    <a:pos x="6" y="6"/>
                  </a:cxn>
                  <a:cxn ang="0">
                    <a:pos x="9" y="6"/>
                  </a:cxn>
                  <a:cxn ang="0">
                    <a:pos x="9" y="6"/>
                  </a:cxn>
                  <a:cxn ang="0">
                    <a:pos x="6" y="3"/>
                  </a:cxn>
                  <a:cxn ang="0">
                    <a:pos x="6" y="3"/>
                  </a:cxn>
                  <a:cxn ang="0">
                    <a:pos x="3" y="3"/>
                  </a:cxn>
                  <a:cxn ang="0">
                    <a:pos x="0" y="6"/>
                  </a:cxn>
                  <a:cxn ang="0">
                    <a:pos x="0" y="6"/>
                  </a:cxn>
                  <a:cxn ang="0">
                    <a:pos x="3" y="6"/>
                  </a:cxn>
                  <a:cxn ang="0">
                    <a:pos x="3" y="9"/>
                  </a:cxn>
                  <a:cxn ang="0">
                    <a:pos x="6" y="9"/>
                  </a:cxn>
                  <a:cxn ang="0">
                    <a:pos x="6" y="12"/>
                  </a:cxn>
                  <a:cxn ang="0">
                    <a:pos x="9" y="9"/>
                  </a:cxn>
                  <a:cxn ang="0">
                    <a:pos x="9" y="9"/>
                  </a:cxn>
                  <a:cxn ang="0">
                    <a:pos x="12" y="9"/>
                  </a:cxn>
                  <a:cxn ang="0">
                    <a:pos x="12" y="9"/>
                  </a:cxn>
                  <a:cxn ang="0">
                    <a:pos x="14" y="9"/>
                  </a:cxn>
                  <a:cxn ang="0">
                    <a:pos x="17" y="9"/>
                  </a:cxn>
                  <a:cxn ang="0">
                    <a:pos x="17" y="9"/>
                  </a:cxn>
                  <a:cxn ang="0">
                    <a:pos x="14" y="6"/>
                  </a:cxn>
                  <a:cxn ang="0">
                    <a:pos x="14" y="6"/>
                  </a:cxn>
                  <a:cxn ang="0">
                    <a:pos x="14" y="3"/>
                  </a:cxn>
                  <a:cxn ang="0">
                    <a:pos x="12" y="6"/>
                  </a:cxn>
                  <a:cxn ang="0">
                    <a:pos x="9" y="6"/>
                  </a:cxn>
                  <a:cxn ang="0">
                    <a:pos x="9" y="3"/>
                  </a:cxn>
                  <a:cxn ang="0">
                    <a:pos x="9" y="3"/>
                  </a:cxn>
                  <a:cxn ang="0">
                    <a:pos x="9" y="0"/>
                  </a:cxn>
                  <a:cxn ang="0">
                    <a:pos x="9" y="0"/>
                  </a:cxn>
                </a:cxnLst>
                <a:rect l="0" t="0" r="r" b="b"/>
                <a:pathLst>
                  <a:path w="17" h="12">
                    <a:moveTo>
                      <a:pt x="9" y="0"/>
                    </a:moveTo>
                    <a:lnTo>
                      <a:pt x="9" y="0"/>
                    </a:lnTo>
                    <a:lnTo>
                      <a:pt x="12" y="0"/>
                    </a:lnTo>
                    <a:lnTo>
                      <a:pt x="9" y="0"/>
                    </a:lnTo>
                    <a:lnTo>
                      <a:pt x="6" y="0"/>
                    </a:lnTo>
                    <a:lnTo>
                      <a:pt x="3" y="3"/>
                    </a:lnTo>
                    <a:lnTo>
                      <a:pt x="3" y="3"/>
                    </a:lnTo>
                    <a:lnTo>
                      <a:pt x="6" y="3"/>
                    </a:lnTo>
                    <a:lnTo>
                      <a:pt x="6" y="6"/>
                    </a:lnTo>
                    <a:lnTo>
                      <a:pt x="9" y="6"/>
                    </a:lnTo>
                    <a:lnTo>
                      <a:pt x="9" y="6"/>
                    </a:lnTo>
                    <a:lnTo>
                      <a:pt x="6" y="3"/>
                    </a:lnTo>
                    <a:lnTo>
                      <a:pt x="6" y="3"/>
                    </a:lnTo>
                    <a:lnTo>
                      <a:pt x="3" y="3"/>
                    </a:lnTo>
                    <a:lnTo>
                      <a:pt x="0" y="6"/>
                    </a:lnTo>
                    <a:lnTo>
                      <a:pt x="0" y="6"/>
                    </a:lnTo>
                    <a:lnTo>
                      <a:pt x="3" y="6"/>
                    </a:lnTo>
                    <a:lnTo>
                      <a:pt x="3" y="9"/>
                    </a:lnTo>
                    <a:lnTo>
                      <a:pt x="6" y="9"/>
                    </a:lnTo>
                    <a:lnTo>
                      <a:pt x="6" y="12"/>
                    </a:lnTo>
                    <a:lnTo>
                      <a:pt x="9" y="9"/>
                    </a:lnTo>
                    <a:lnTo>
                      <a:pt x="9" y="9"/>
                    </a:lnTo>
                    <a:lnTo>
                      <a:pt x="12" y="9"/>
                    </a:lnTo>
                    <a:lnTo>
                      <a:pt x="12" y="9"/>
                    </a:lnTo>
                    <a:lnTo>
                      <a:pt x="14" y="9"/>
                    </a:lnTo>
                    <a:lnTo>
                      <a:pt x="17" y="9"/>
                    </a:lnTo>
                    <a:lnTo>
                      <a:pt x="17" y="9"/>
                    </a:lnTo>
                    <a:lnTo>
                      <a:pt x="14" y="6"/>
                    </a:lnTo>
                    <a:lnTo>
                      <a:pt x="14" y="6"/>
                    </a:lnTo>
                    <a:lnTo>
                      <a:pt x="14" y="3"/>
                    </a:lnTo>
                    <a:lnTo>
                      <a:pt x="12" y="6"/>
                    </a:lnTo>
                    <a:lnTo>
                      <a:pt x="9" y="6"/>
                    </a:lnTo>
                    <a:lnTo>
                      <a:pt x="9" y="3"/>
                    </a:lnTo>
                    <a:lnTo>
                      <a:pt x="9" y="3"/>
                    </a:lnTo>
                    <a:lnTo>
                      <a:pt x="9" y="0"/>
                    </a:lnTo>
                    <a:lnTo>
                      <a:pt x="9"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67" name="Freeform 662"/>
              <p:cNvSpPr>
                <a:spLocks/>
              </p:cNvSpPr>
              <p:nvPr/>
            </p:nvSpPr>
            <p:spPr bwMode="auto">
              <a:xfrm>
                <a:off x="7886700" y="3879850"/>
                <a:ext cx="26988" cy="19050"/>
              </a:xfrm>
              <a:custGeom>
                <a:avLst/>
                <a:gdLst/>
                <a:ahLst/>
                <a:cxnLst>
                  <a:cxn ang="0">
                    <a:pos x="9" y="0"/>
                  </a:cxn>
                  <a:cxn ang="0">
                    <a:pos x="9" y="0"/>
                  </a:cxn>
                  <a:cxn ang="0">
                    <a:pos x="12" y="0"/>
                  </a:cxn>
                  <a:cxn ang="0">
                    <a:pos x="9" y="0"/>
                  </a:cxn>
                  <a:cxn ang="0">
                    <a:pos x="6" y="0"/>
                  </a:cxn>
                  <a:cxn ang="0">
                    <a:pos x="3" y="3"/>
                  </a:cxn>
                  <a:cxn ang="0">
                    <a:pos x="3" y="3"/>
                  </a:cxn>
                  <a:cxn ang="0">
                    <a:pos x="6" y="3"/>
                  </a:cxn>
                  <a:cxn ang="0">
                    <a:pos x="6" y="6"/>
                  </a:cxn>
                  <a:cxn ang="0">
                    <a:pos x="9" y="6"/>
                  </a:cxn>
                  <a:cxn ang="0">
                    <a:pos x="9" y="6"/>
                  </a:cxn>
                  <a:cxn ang="0">
                    <a:pos x="6" y="3"/>
                  </a:cxn>
                  <a:cxn ang="0">
                    <a:pos x="6" y="3"/>
                  </a:cxn>
                  <a:cxn ang="0">
                    <a:pos x="3" y="3"/>
                  </a:cxn>
                  <a:cxn ang="0">
                    <a:pos x="0" y="6"/>
                  </a:cxn>
                  <a:cxn ang="0">
                    <a:pos x="0" y="6"/>
                  </a:cxn>
                  <a:cxn ang="0">
                    <a:pos x="3" y="6"/>
                  </a:cxn>
                  <a:cxn ang="0">
                    <a:pos x="3" y="9"/>
                  </a:cxn>
                  <a:cxn ang="0">
                    <a:pos x="6" y="9"/>
                  </a:cxn>
                  <a:cxn ang="0">
                    <a:pos x="6" y="12"/>
                  </a:cxn>
                  <a:cxn ang="0">
                    <a:pos x="9" y="9"/>
                  </a:cxn>
                  <a:cxn ang="0">
                    <a:pos x="9" y="9"/>
                  </a:cxn>
                  <a:cxn ang="0">
                    <a:pos x="12" y="9"/>
                  </a:cxn>
                  <a:cxn ang="0">
                    <a:pos x="12" y="9"/>
                  </a:cxn>
                  <a:cxn ang="0">
                    <a:pos x="14" y="9"/>
                  </a:cxn>
                  <a:cxn ang="0">
                    <a:pos x="17" y="9"/>
                  </a:cxn>
                  <a:cxn ang="0">
                    <a:pos x="17" y="9"/>
                  </a:cxn>
                  <a:cxn ang="0">
                    <a:pos x="14" y="6"/>
                  </a:cxn>
                  <a:cxn ang="0">
                    <a:pos x="14" y="6"/>
                  </a:cxn>
                  <a:cxn ang="0">
                    <a:pos x="14" y="3"/>
                  </a:cxn>
                  <a:cxn ang="0">
                    <a:pos x="12" y="6"/>
                  </a:cxn>
                  <a:cxn ang="0">
                    <a:pos x="9" y="6"/>
                  </a:cxn>
                  <a:cxn ang="0">
                    <a:pos x="9" y="3"/>
                  </a:cxn>
                  <a:cxn ang="0">
                    <a:pos x="9" y="3"/>
                  </a:cxn>
                  <a:cxn ang="0">
                    <a:pos x="9" y="0"/>
                  </a:cxn>
                  <a:cxn ang="0">
                    <a:pos x="9" y="0"/>
                  </a:cxn>
                </a:cxnLst>
                <a:rect l="0" t="0" r="r" b="b"/>
                <a:pathLst>
                  <a:path w="17" h="12">
                    <a:moveTo>
                      <a:pt x="9" y="0"/>
                    </a:moveTo>
                    <a:lnTo>
                      <a:pt x="9" y="0"/>
                    </a:lnTo>
                    <a:lnTo>
                      <a:pt x="12" y="0"/>
                    </a:lnTo>
                    <a:lnTo>
                      <a:pt x="9" y="0"/>
                    </a:lnTo>
                    <a:lnTo>
                      <a:pt x="6" y="0"/>
                    </a:lnTo>
                    <a:lnTo>
                      <a:pt x="3" y="3"/>
                    </a:lnTo>
                    <a:lnTo>
                      <a:pt x="3" y="3"/>
                    </a:lnTo>
                    <a:lnTo>
                      <a:pt x="6" y="3"/>
                    </a:lnTo>
                    <a:lnTo>
                      <a:pt x="6" y="6"/>
                    </a:lnTo>
                    <a:lnTo>
                      <a:pt x="9" y="6"/>
                    </a:lnTo>
                    <a:lnTo>
                      <a:pt x="9" y="6"/>
                    </a:lnTo>
                    <a:lnTo>
                      <a:pt x="6" y="3"/>
                    </a:lnTo>
                    <a:lnTo>
                      <a:pt x="6" y="3"/>
                    </a:lnTo>
                    <a:lnTo>
                      <a:pt x="3" y="3"/>
                    </a:lnTo>
                    <a:lnTo>
                      <a:pt x="0" y="6"/>
                    </a:lnTo>
                    <a:lnTo>
                      <a:pt x="0" y="6"/>
                    </a:lnTo>
                    <a:lnTo>
                      <a:pt x="3" y="6"/>
                    </a:lnTo>
                    <a:lnTo>
                      <a:pt x="3" y="9"/>
                    </a:lnTo>
                    <a:lnTo>
                      <a:pt x="6" y="9"/>
                    </a:lnTo>
                    <a:lnTo>
                      <a:pt x="6" y="12"/>
                    </a:lnTo>
                    <a:lnTo>
                      <a:pt x="9" y="9"/>
                    </a:lnTo>
                    <a:lnTo>
                      <a:pt x="9" y="9"/>
                    </a:lnTo>
                    <a:lnTo>
                      <a:pt x="12" y="9"/>
                    </a:lnTo>
                    <a:lnTo>
                      <a:pt x="12" y="9"/>
                    </a:lnTo>
                    <a:lnTo>
                      <a:pt x="14" y="9"/>
                    </a:lnTo>
                    <a:lnTo>
                      <a:pt x="17" y="9"/>
                    </a:lnTo>
                    <a:lnTo>
                      <a:pt x="17" y="9"/>
                    </a:lnTo>
                    <a:lnTo>
                      <a:pt x="14" y="6"/>
                    </a:lnTo>
                    <a:lnTo>
                      <a:pt x="14" y="6"/>
                    </a:lnTo>
                    <a:lnTo>
                      <a:pt x="14" y="3"/>
                    </a:lnTo>
                    <a:lnTo>
                      <a:pt x="12" y="6"/>
                    </a:lnTo>
                    <a:lnTo>
                      <a:pt x="9" y="6"/>
                    </a:lnTo>
                    <a:lnTo>
                      <a:pt x="9" y="3"/>
                    </a:lnTo>
                    <a:lnTo>
                      <a:pt x="9" y="3"/>
                    </a:lnTo>
                    <a:lnTo>
                      <a:pt x="9" y="0"/>
                    </a:lnTo>
                    <a:lnTo>
                      <a:pt x="9"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68" name="Freeform 663"/>
              <p:cNvSpPr>
                <a:spLocks/>
              </p:cNvSpPr>
              <p:nvPr/>
            </p:nvSpPr>
            <p:spPr bwMode="auto">
              <a:xfrm>
                <a:off x="7918450" y="3873500"/>
                <a:ext cx="23813" cy="11112"/>
              </a:xfrm>
              <a:custGeom>
                <a:avLst/>
                <a:gdLst/>
                <a:ahLst/>
                <a:cxnLst>
                  <a:cxn ang="0">
                    <a:pos x="3" y="0"/>
                  </a:cxn>
                  <a:cxn ang="0">
                    <a:pos x="3" y="0"/>
                  </a:cxn>
                  <a:cxn ang="0">
                    <a:pos x="3" y="0"/>
                  </a:cxn>
                  <a:cxn ang="0">
                    <a:pos x="3" y="0"/>
                  </a:cxn>
                  <a:cxn ang="0">
                    <a:pos x="3" y="0"/>
                  </a:cxn>
                  <a:cxn ang="0">
                    <a:pos x="0" y="4"/>
                  </a:cxn>
                  <a:cxn ang="0">
                    <a:pos x="3" y="7"/>
                  </a:cxn>
                  <a:cxn ang="0">
                    <a:pos x="3" y="7"/>
                  </a:cxn>
                  <a:cxn ang="0">
                    <a:pos x="3" y="7"/>
                  </a:cxn>
                  <a:cxn ang="0">
                    <a:pos x="0" y="7"/>
                  </a:cxn>
                  <a:cxn ang="0">
                    <a:pos x="0" y="4"/>
                  </a:cxn>
                  <a:cxn ang="0">
                    <a:pos x="3" y="4"/>
                  </a:cxn>
                  <a:cxn ang="0">
                    <a:pos x="3" y="4"/>
                  </a:cxn>
                  <a:cxn ang="0">
                    <a:pos x="6" y="4"/>
                  </a:cxn>
                  <a:cxn ang="0">
                    <a:pos x="9" y="4"/>
                  </a:cxn>
                  <a:cxn ang="0">
                    <a:pos x="12" y="4"/>
                  </a:cxn>
                  <a:cxn ang="0">
                    <a:pos x="12" y="4"/>
                  </a:cxn>
                  <a:cxn ang="0">
                    <a:pos x="15" y="4"/>
                  </a:cxn>
                  <a:cxn ang="0">
                    <a:pos x="12" y="0"/>
                  </a:cxn>
                  <a:cxn ang="0">
                    <a:pos x="9" y="0"/>
                  </a:cxn>
                  <a:cxn ang="0">
                    <a:pos x="6" y="0"/>
                  </a:cxn>
                  <a:cxn ang="0">
                    <a:pos x="6" y="4"/>
                  </a:cxn>
                  <a:cxn ang="0">
                    <a:pos x="6" y="4"/>
                  </a:cxn>
                  <a:cxn ang="0">
                    <a:pos x="6" y="4"/>
                  </a:cxn>
                  <a:cxn ang="0">
                    <a:pos x="9" y="7"/>
                  </a:cxn>
                  <a:cxn ang="0">
                    <a:pos x="12" y="7"/>
                  </a:cxn>
                  <a:cxn ang="0">
                    <a:pos x="12" y="7"/>
                  </a:cxn>
                  <a:cxn ang="0">
                    <a:pos x="9" y="4"/>
                  </a:cxn>
                  <a:cxn ang="0">
                    <a:pos x="9" y="4"/>
                  </a:cxn>
                  <a:cxn ang="0">
                    <a:pos x="6" y="0"/>
                  </a:cxn>
                  <a:cxn ang="0">
                    <a:pos x="6" y="0"/>
                  </a:cxn>
                  <a:cxn ang="0">
                    <a:pos x="3" y="0"/>
                  </a:cxn>
                </a:cxnLst>
                <a:rect l="0" t="0" r="r" b="b"/>
                <a:pathLst>
                  <a:path w="15" h="7">
                    <a:moveTo>
                      <a:pt x="3" y="0"/>
                    </a:moveTo>
                    <a:lnTo>
                      <a:pt x="3" y="0"/>
                    </a:lnTo>
                    <a:lnTo>
                      <a:pt x="3" y="0"/>
                    </a:lnTo>
                    <a:lnTo>
                      <a:pt x="3" y="0"/>
                    </a:lnTo>
                    <a:lnTo>
                      <a:pt x="3" y="0"/>
                    </a:lnTo>
                    <a:lnTo>
                      <a:pt x="0" y="4"/>
                    </a:lnTo>
                    <a:lnTo>
                      <a:pt x="3" y="7"/>
                    </a:lnTo>
                    <a:lnTo>
                      <a:pt x="3" y="7"/>
                    </a:lnTo>
                    <a:lnTo>
                      <a:pt x="3" y="7"/>
                    </a:lnTo>
                    <a:lnTo>
                      <a:pt x="0" y="7"/>
                    </a:lnTo>
                    <a:lnTo>
                      <a:pt x="0" y="4"/>
                    </a:lnTo>
                    <a:lnTo>
                      <a:pt x="3" y="4"/>
                    </a:lnTo>
                    <a:lnTo>
                      <a:pt x="3" y="4"/>
                    </a:lnTo>
                    <a:lnTo>
                      <a:pt x="6" y="4"/>
                    </a:lnTo>
                    <a:lnTo>
                      <a:pt x="9" y="4"/>
                    </a:lnTo>
                    <a:lnTo>
                      <a:pt x="12" y="4"/>
                    </a:lnTo>
                    <a:lnTo>
                      <a:pt x="12" y="4"/>
                    </a:lnTo>
                    <a:lnTo>
                      <a:pt x="15" y="4"/>
                    </a:lnTo>
                    <a:lnTo>
                      <a:pt x="12" y="0"/>
                    </a:lnTo>
                    <a:lnTo>
                      <a:pt x="9" y="0"/>
                    </a:lnTo>
                    <a:lnTo>
                      <a:pt x="6" y="0"/>
                    </a:lnTo>
                    <a:lnTo>
                      <a:pt x="6" y="4"/>
                    </a:lnTo>
                    <a:lnTo>
                      <a:pt x="6" y="4"/>
                    </a:lnTo>
                    <a:lnTo>
                      <a:pt x="6" y="4"/>
                    </a:lnTo>
                    <a:lnTo>
                      <a:pt x="9" y="7"/>
                    </a:lnTo>
                    <a:lnTo>
                      <a:pt x="12" y="7"/>
                    </a:lnTo>
                    <a:lnTo>
                      <a:pt x="12" y="7"/>
                    </a:lnTo>
                    <a:lnTo>
                      <a:pt x="9" y="4"/>
                    </a:lnTo>
                    <a:lnTo>
                      <a:pt x="9" y="4"/>
                    </a:lnTo>
                    <a:lnTo>
                      <a:pt x="6" y="0"/>
                    </a:lnTo>
                    <a:lnTo>
                      <a:pt x="6" y="0"/>
                    </a:lnTo>
                    <a:lnTo>
                      <a:pt x="3"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69" name="Freeform 664"/>
              <p:cNvSpPr>
                <a:spLocks/>
              </p:cNvSpPr>
              <p:nvPr/>
            </p:nvSpPr>
            <p:spPr bwMode="auto">
              <a:xfrm>
                <a:off x="7918450" y="3873500"/>
                <a:ext cx="23813" cy="11112"/>
              </a:xfrm>
              <a:custGeom>
                <a:avLst/>
                <a:gdLst/>
                <a:ahLst/>
                <a:cxnLst>
                  <a:cxn ang="0">
                    <a:pos x="3" y="0"/>
                  </a:cxn>
                  <a:cxn ang="0">
                    <a:pos x="3" y="0"/>
                  </a:cxn>
                  <a:cxn ang="0">
                    <a:pos x="3" y="0"/>
                  </a:cxn>
                  <a:cxn ang="0">
                    <a:pos x="3" y="0"/>
                  </a:cxn>
                  <a:cxn ang="0">
                    <a:pos x="3" y="0"/>
                  </a:cxn>
                  <a:cxn ang="0">
                    <a:pos x="0" y="4"/>
                  </a:cxn>
                  <a:cxn ang="0">
                    <a:pos x="3" y="7"/>
                  </a:cxn>
                  <a:cxn ang="0">
                    <a:pos x="3" y="7"/>
                  </a:cxn>
                  <a:cxn ang="0">
                    <a:pos x="3" y="7"/>
                  </a:cxn>
                  <a:cxn ang="0">
                    <a:pos x="0" y="7"/>
                  </a:cxn>
                  <a:cxn ang="0">
                    <a:pos x="0" y="4"/>
                  </a:cxn>
                  <a:cxn ang="0">
                    <a:pos x="3" y="4"/>
                  </a:cxn>
                  <a:cxn ang="0">
                    <a:pos x="3" y="4"/>
                  </a:cxn>
                  <a:cxn ang="0">
                    <a:pos x="6" y="4"/>
                  </a:cxn>
                  <a:cxn ang="0">
                    <a:pos x="9" y="4"/>
                  </a:cxn>
                  <a:cxn ang="0">
                    <a:pos x="12" y="4"/>
                  </a:cxn>
                  <a:cxn ang="0">
                    <a:pos x="12" y="4"/>
                  </a:cxn>
                  <a:cxn ang="0">
                    <a:pos x="15" y="4"/>
                  </a:cxn>
                  <a:cxn ang="0">
                    <a:pos x="12" y="0"/>
                  </a:cxn>
                  <a:cxn ang="0">
                    <a:pos x="9" y="0"/>
                  </a:cxn>
                  <a:cxn ang="0">
                    <a:pos x="6" y="0"/>
                  </a:cxn>
                  <a:cxn ang="0">
                    <a:pos x="6" y="4"/>
                  </a:cxn>
                  <a:cxn ang="0">
                    <a:pos x="6" y="4"/>
                  </a:cxn>
                  <a:cxn ang="0">
                    <a:pos x="6" y="4"/>
                  </a:cxn>
                  <a:cxn ang="0">
                    <a:pos x="9" y="7"/>
                  </a:cxn>
                  <a:cxn ang="0">
                    <a:pos x="12" y="7"/>
                  </a:cxn>
                  <a:cxn ang="0">
                    <a:pos x="12" y="7"/>
                  </a:cxn>
                  <a:cxn ang="0">
                    <a:pos x="9" y="4"/>
                  </a:cxn>
                  <a:cxn ang="0">
                    <a:pos x="9" y="4"/>
                  </a:cxn>
                  <a:cxn ang="0">
                    <a:pos x="6" y="0"/>
                  </a:cxn>
                  <a:cxn ang="0">
                    <a:pos x="6" y="0"/>
                  </a:cxn>
                  <a:cxn ang="0">
                    <a:pos x="3" y="0"/>
                  </a:cxn>
                </a:cxnLst>
                <a:rect l="0" t="0" r="r" b="b"/>
                <a:pathLst>
                  <a:path w="15" h="7">
                    <a:moveTo>
                      <a:pt x="3" y="0"/>
                    </a:moveTo>
                    <a:lnTo>
                      <a:pt x="3" y="0"/>
                    </a:lnTo>
                    <a:lnTo>
                      <a:pt x="3" y="0"/>
                    </a:lnTo>
                    <a:lnTo>
                      <a:pt x="3" y="0"/>
                    </a:lnTo>
                    <a:lnTo>
                      <a:pt x="3" y="0"/>
                    </a:lnTo>
                    <a:lnTo>
                      <a:pt x="0" y="4"/>
                    </a:lnTo>
                    <a:lnTo>
                      <a:pt x="3" y="7"/>
                    </a:lnTo>
                    <a:lnTo>
                      <a:pt x="3" y="7"/>
                    </a:lnTo>
                    <a:lnTo>
                      <a:pt x="3" y="7"/>
                    </a:lnTo>
                    <a:lnTo>
                      <a:pt x="0" y="7"/>
                    </a:lnTo>
                    <a:lnTo>
                      <a:pt x="0" y="4"/>
                    </a:lnTo>
                    <a:lnTo>
                      <a:pt x="3" y="4"/>
                    </a:lnTo>
                    <a:lnTo>
                      <a:pt x="3" y="4"/>
                    </a:lnTo>
                    <a:lnTo>
                      <a:pt x="6" y="4"/>
                    </a:lnTo>
                    <a:lnTo>
                      <a:pt x="9" y="4"/>
                    </a:lnTo>
                    <a:lnTo>
                      <a:pt x="12" y="4"/>
                    </a:lnTo>
                    <a:lnTo>
                      <a:pt x="12" y="4"/>
                    </a:lnTo>
                    <a:lnTo>
                      <a:pt x="15" y="4"/>
                    </a:lnTo>
                    <a:lnTo>
                      <a:pt x="12" y="0"/>
                    </a:lnTo>
                    <a:lnTo>
                      <a:pt x="9" y="0"/>
                    </a:lnTo>
                    <a:lnTo>
                      <a:pt x="6" y="0"/>
                    </a:lnTo>
                    <a:lnTo>
                      <a:pt x="6" y="4"/>
                    </a:lnTo>
                    <a:lnTo>
                      <a:pt x="6" y="4"/>
                    </a:lnTo>
                    <a:lnTo>
                      <a:pt x="6" y="4"/>
                    </a:lnTo>
                    <a:lnTo>
                      <a:pt x="9" y="7"/>
                    </a:lnTo>
                    <a:lnTo>
                      <a:pt x="12" y="7"/>
                    </a:lnTo>
                    <a:lnTo>
                      <a:pt x="12" y="7"/>
                    </a:lnTo>
                    <a:lnTo>
                      <a:pt x="9" y="4"/>
                    </a:lnTo>
                    <a:lnTo>
                      <a:pt x="9" y="4"/>
                    </a:lnTo>
                    <a:lnTo>
                      <a:pt x="6" y="0"/>
                    </a:lnTo>
                    <a:lnTo>
                      <a:pt x="6" y="0"/>
                    </a:lnTo>
                    <a:lnTo>
                      <a:pt x="3"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71" name="Freeform 665"/>
              <p:cNvSpPr>
                <a:spLocks/>
              </p:cNvSpPr>
              <p:nvPr/>
            </p:nvSpPr>
            <p:spPr bwMode="auto">
              <a:xfrm>
                <a:off x="7877175" y="3903663"/>
                <a:ext cx="14288" cy="20637"/>
              </a:xfrm>
              <a:custGeom>
                <a:avLst/>
                <a:gdLst/>
                <a:ahLst/>
                <a:cxnLst>
                  <a:cxn ang="0">
                    <a:pos x="9" y="0"/>
                  </a:cxn>
                  <a:cxn ang="0">
                    <a:pos x="6" y="0"/>
                  </a:cxn>
                  <a:cxn ang="0">
                    <a:pos x="3" y="0"/>
                  </a:cxn>
                  <a:cxn ang="0">
                    <a:pos x="0" y="0"/>
                  </a:cxn>
                  <a:cxn ang="0">
                    <a:pos x="0" y="3"/>
                  </a:cxn>
                  <a:cxn ang="0">
                    <a:pos x="0" y="3"/>
                  </a:cxn>
                  <a:cxn ang="0">
                    <a:pos x="3" y="7"/>
                  </a:cxn>
                  <a:cxn ang="0">
                    <a:pos x="3" y="7"/>
                  </a:cxn>
                  <a:cxn ang="0">
                    <a:pos x="3" y="7"/>
                  </a:cxn>
                  <a:cxn ang="0">
                    <a:pos x="0" y="7"/>
                  </a:cxn>
                  <a:cxn ang="0">
                    <a:pos x="0" y="7"/>
                  </a:cxn>
                  <a:cxn ang="0">
                    <a:pos x="0" y="10"/>
                  </a:cxn>
                  <a:cxn ang="0">
                    <a:pos x="0" y="10"/>
                  </a:cxn>
                  <a:cxn ang="0">
                    <a:pos x="3" y="13"/>
                  </a:cxn>
                  <a:cxn ang="0">
                    <a:pos x="3" y="13"/>
                  </a:cxn>
                  <a:cxn ang="0">
                    <a:pos x="6" y="13"/>
                  </a:cxn>
                  <a:cxn ang="0">
                    <a:pos x="6" y="10"/>
                  </a:cxn>
                  <a:cxn ang="0">
                    <a:pos x="6" y="10"/>
                  </a:cxn>
                  <a:cxn ang="0">
                    <a:pos x="6" y="7"/>
                  </a:cxn>
                  <a:cxn ang="0">
                    <a:pos x="9" y="7"/>
                  </a:cxn>
                  <a:cxn ang="0">
                    <a:pos x="9" y="3"/>
                  </a:cxn>
                  <a:cxn ang="0">
                    <a:pos x="6" y="3"/>
                  </a:cxn>
                  <a:cxn ang="0">
                    <a:pos x="6" y="0"/>
                  </a:cxn>
                  <a:cxn ang="0">
                    <a:pos x="3" y="0"/>
                  </a:cxn>
                  <a:cxn ang="0">
                    <a:pos x="0" y="0"/>
                  </a:cxn>
                  <a:cxn ang="0">
                    <a:pos x="0" y="0"/>
                  </a:cxn>
                  <a:cxn ang="0">
                    <a:pos x="0" y="0"/>
                  </a:cxn>
                  <a:cxn ang="0">
                    <a:pos x="9" y="0"/>
                  </a:cxn>
                </a:cxnLst>
                <a:rect l="0" t="0" r="r" b="b"/>
                <a:pathLst>
                  <a:path w="9" h="13">
                    <a:moveTo>
                      <a:pt x="9" y="0"/>
                    </a:moveTo>
                    <a:lnTo>
                      <a:pt x="6" y="0"/>
                    </a:lnTo>
                    <a:lnTo>
                      <a:pt x="3" y="0"/>
                    </a:lnTo>
                    <a:lnTo>
                      <a:pt x="0" y="0"/>
                    </a:lnTo>
                    <a:lnTo>
                      <a:pt x="0" y="3"/>
                    </a:lnTo>
                    <a:lnTo>
                      <a:pt x="0" y="3"/>
                    </a:lnTo>
                    <a:lnTo>
                      <a:pt x="3" y="7"/>
                    </a:lnTo>
                    <a:lnTo>
                      <a:pt x="3" y="7"/>
                    </a:lnTo>
                    <a:lnTo>
                      <a:pt x="3" y="7"/>
                    </a:lnTo>
                    <a:lnTo>
                      <a:pt x="0" y="7"/>
                    </a:lnTo>
                    <a:lnTo>
                      <a:pt x="0" y="7"/>
                    </a:lnTo>
                    <a:lnTo>
                      <a:pt x="0" y="10"/>
                    </a:lnTo>
                    <a:lnTo>
                      <a:pt x="0" y="10"/>
                    </a:lnTo>
                    <a:lnTo>
                      <a:pt x="3" y="13"/>
                    </a:lnTo>
                    <a:lnTo>
                      <a:pt x="3" y="13"/>
                    </a:lnTo>
                    <a:lnTo>
                      <a:pt x="6" y="13"/>
                    </a:lnTo>
                    <a:lnTo>
                      <a:pt x="6" y="10"/>
                    </a:lnTo>
                    <a:lnTo>
                      <a:pt x="6" y="10"/>
                    </a:lnTo>
                    <a:lnTo>
                      <a:pt x="6" y="7"/>
                    </a:lnTo>
                    <a:lnTo>
                      <a:pt x="9" y="7"/>
                    </a:lnTo>
                    <a:lnTo>
                      <a:pt x="9" y="3"/>
                    </a:lnTo>
                    <a:lnTo>
                      <a:pt x="6" y="3"/>
                    </a:lnTo>
                    <a:lnTo>
                      <a:pt x="6" y="0"/>
                    </a:lnTo>
                    <a:lnTo>
                      <a:pt x="3" y="0"/>
                    </a:lnTo>
                    <a:lnTo>
                      <a:pt x="0" y="0"/>
                    </a:lnTo>
                    <a:lnTo>
                      <a:pt x="0" y="0"/>
                    </a:lnTo>
                    <a:lnTo>
                      <a:pt x="0" y="0"/>
                    </a:lnTo>
                    <a:lnTo>
                      <a:pt x="9"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72" name="Freeform 666"/>
              <p:cNvSpPr>
                <a:spLocks/>
              </p:cNvSpPr>
              <p:nvPr/>
            </p:nvSpPr>
            <p:spPr bwMode="auto">
              <a:xfrm>
                <a:off x="7877175" y="3903663"/>
                <a:ext cx="14288" cy="20637"/>
              </a:xfrm>
              <a:custGeom>
                <a:avLst/>
                <a:gdLst/>
                <a:ahLst/>
                <a:cxnLst>
                  <a:cxn ang="0">
                    <a:pos x="9" y="0"/>
                  </a:cxn>
                  <a:cxn ang="0">
                    <a:pos x="6" y="0"/>
                  </a:cxn>
                  <a:cxn ang="0">
                    <a:pos x="3" y="0"/>
                  </a:cxn>
                  <a:cxn ang="0">
                    <a:pos x="0" y="0"/>
                  </a:cxn>
                  <a:cxn ang="0">
                    <a:pos x="0" y="3"/>
                  </a:cxn>
                  <a:cxn ang="0">
                    <a:pos x="0" y="3"/>
                  </a:cxn>
                  <a:cxn ang="0">
                    <a:pos x="3" y="7"/>
                  </a:cxn>
                  <a:cxn ang="0">
                    <a:pos x="3" y="7"/>
                  </a:cxn>
                  <a:cxn ang="0">
                    <a:pos x="3" y="7"/>
                  </a:cxn>
                  <a:cxn ang="0">
                    <a:pos x="0" y="7"/>
                  </a:cxn>
                  <a:cxn ang="0">
                    <a:pos x="0" y="7"/>
                  </a:cxn>
                  <a:cxn ang="0">
                    <a:pos x="0" y="10"/>
                  </a:cxn>
                  <a:cxn ang="0">
                    <a:pos x="0" y="10"/>
                  </a:cxn>
                  <a:cxn ang="0">
                    <a:pos x="3" y="13"/>
                  </a:cxn>
                  <a:cxn ang="0">
                    <a:pos x="3" y="13"/>
                  </a:cxn>
                  <a:cxn ang="0">
                    <a:pos x="6" y="13"/>
                  </a:cxn>
                  <a:cxn ang="0">
                    <a:pos x="6" y="10"/>
                  </a:cxn>
                  <a:cxn ang="0">
                    <a:pos x="6" y="10"/>
                  </a:cxn>
                  <a:cxn ang="0">
                    <a:pos x="6" y="7"/>
                  </a:cxn>
                  <a:cxn ang="0">
                    <a:pos x="9" y="7"/>
                  </a:cxn>
                  <a:cxn ang="0">
                    <a:pos x="9" y="3"/>
                  </a:cxn>
                  <a:cxn ang="0">
                    <a:pos x="6" y="3"/>
                  </a:cxn>
                  <a:cxn ang="0">
                    <a:pos x="6" y="0"/>
                  </a:cxn>
                  <a:cxn ang="0">
                    <a:pos x="3" y="0"/>
                  </a:cxn>
                  <a:cxn ang="0">
                    <a:pos x="0" y="0"/>
                  </a:cxn>
                  <a:cxn ang="0">
                    <a:pos x="0" y="0"/>
                  </a:cxn>
                  <a:cxn ang="0">
                    <a:pos x="0" y="0"/>
                  </a:cxn>
                </a:cxnLst>
                <a:rect l="0" t="0" r="r" b="b"/>
                <a:pathLst>
                  <a:path w="9" h="13">
                    <a:moveTo>
                      <a:pt x="9" y="0"/>
                    </a:moveTo>
                    <a:lnTo>
                      <a:pt x="6" y="0"/>
                    </a:lnTo>
                    <a:lnTo>
                      <a:pt x="3" y="0"/>
                    </a:lnTo>
                    <a:lnTo>
                      <a:pt x="0" y="0"/>
                    </a:lnTo>
                    <a:lnTo>
                      <a:pt x="0" y="3"/>
                    </a:lnTo>
                    <a:lnTo>
                      <a:pt x="0" y="3"/>
                    </a:lnTo>
                    <a:lnTo>
                      <a:pt x="3" y="7"/>
                    </a:lnTo>
                    <a:lnTo>
                      <a:pt x="3" y="7"/>
                    </a:lnTo>
                    <a:lnTo>
                      <a:pt x="3" y="7"/>
                    </a:lnTo>
                    <a:lnTo>
                      <a:pt x="0" y="7"/>
                    </a:lnTo>
                    <a:lnTo>
                      <a:pt x="0" y="7"/>
                    </a:lnTo>
                    <a:lnTo>
                      <a:pt x="0" y="10"/>
                    </a:lnTo>
                    <a:lnTo>
                      <a:pt x="0" y="10"/>
                    </a:lnTo>
                    <a:lnTo>
                      <a:pt x="3" y="13"/>
                    </a:lnTo>
                    <a:lnTo>
                      <a:pt x="3" y="13"/>
                    </a:lnTo>
                    <a:lnTo>
                      <a:pt x="6" y="13"/>
                    </a:lnTo>
                    <a:lnTo>
                      <a:pt x="6" y="10"/>
                    </a:lnTo>
                    <a:lnTo>
                      <a:pt x="6" y="10"/>
                    </a:lnTo>
                    <a:lnTo>
                      <a:pt x="6" y="7"/>
                    </a:lnTo>
                    <a:lnTo>
                      <a:pt x="9" y="7"/>
                    </a:lnTo>
                    <a:lnTo>
                      <a:pt x="9" y="3"/>
                    </a:lnTo>
                    <a:lnTo>
                      <a:pt x="6" y="3"/>
                    </a:lnTo>
                    <a:lnTo>
                      <a:pt x="6" y="0"/>
                    </a:lnTo>
                    <a:lnTo>
                      <a:pt x="3" y="0"/>
                    </a:lnTo>
                    <a:lnTo>
                      <a:pt x="0" y="0"/>
                    </a:lnTo>
                    <a:lnTo>
                      <a:pt x="0" y="0"/>
                    </a:lnTo>
                    <a:lnTo>
                      <a:pt x="0"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73" name="Freeform 667"/>
              <p:cNvSpPr>
                <a:spLocks/>
              </p:cNvSpPr>
              <p:nvPr/>
            </p:nvSpPr>
            <p:spPr bwMode="auto">
              <a:xfrm>
                <a:off x="7905750" y="3924300"/>
                <a:ext cx="17463" cy="9525"/>
              </a:xfrm>
              <a:custGeom>
                <a:avLst/>
                <a:gdLst/>
                <a:ahLst/>
                <a:cxnLst>
                  <a:cxn ang="0">
                    <a:pos x="2" y="3"/>
                  </a:cxn>
                  <a:cxn ang="0">
                    <a:pos x="2" y="3"/>
                  </a:cxn>
                  <a:cxn ang="0">
                    <a:pos x="2" y="3"/>
                  </a:cxn>
                  <a:cxn ang="0">
                    <a:pos x="2" y="3"/>
                  </a:cxn>
                  <a:cxn ang="0">
                    <a:pos x="0" y="3"/>
                  </a:cxn>
                  <a:cxn ang="0">
                    <a:pos x="0" y="3"/>
                  </a:cxn>
                  <a:cxn ang="0">
                    <a:pos x="0" y="3"/>
                  </a:cxn>
                  <a:cxn ang="0">
                    <a:pos x="2" y="6"/>
                  </a:cxn>
                  <a:cxn ang="0">
                    <a:pos x="2" y="6"/>
                  </a:cxn>
                  <a:cxn ang="0">
                    <a:pos x="2" y="6"/>
                  </a:cxn>
                  <a:cxn ang="0">
                    <a:pos x="0" y="6"/>
                  </a:cxn>
                  <a:cxn ang="0">
                    <a:pos x="0" y="6"/>
                  </a:cxn>
                  <a:cxn ang="0">
                    <a:pos x="0" y="6"/>
                  </a:cxn>
                  <a:cxn ang="0">
                    <a:pos x="2" y="6"/>
                  </a:cxn>
                  <a:cxn ang="0">
                    <a:pos x="5" y="6"/>
                  </a:cxn>
                  <a:cxn ang="0">
                    <a:pos x="8" y="6"/>
                  </a:cxn>
                  <a:cxn ang="0">
                    <a:pos x="11" y="6"/>
                  </a:cxn>
                  <a:cxn ang="0">
                    <a:pos x="11" y="6"/>
                  </a:cxn>
                  <a:cxn ang="0">
                    <a:pos x="11" y="6"/>
                  </a:cxn>
                  <a:cxn ang="0">
                    <a:pos x="11" y="3"/>
                  </a:cxn>
                  <a:cxn ang="0">
                    <a:pos x="11" y="3"/>
                  </a:cxn>
                  <a:cxn ang="0">
                    <a:pos x="11" y="3"/>
                  </a:cxn>
                  <a:cxn ang="0">
                    <a:pos x="11" y="3"/>
                  </a:cxn>
                  <a:cxn ang="0">
                    <a:pos x="8" y="3"/>
                  </a:cxn>
                  <a:cxn ang="0">
                    <a:pos x="8" y="6"/>
                  </a:cxn>
                  <a:cxn ang="0">
                    <a:pos x="8" y="6"/>
                  </a:cxn>
                  <a:cxn ang="0">
                    <a:pos x="11" y="6"/>
                  </a:cxn>
                  <a:cxn ang="0">
                    <a:pos x="11" y="3"/>
                  </a:cxn>
                  <a:cxn ang="0">
                    <a:pos x="11" y="3"/>
                  </a:cxn>
                  <a:cxn ang="0">
                    <a:pos x="8" y="0"/>
                  </a:cxn>
                  <a:cxn ang="0">
                    <a:pos x="5" y="0"/>
                  </a:cxn>
                  <a:cxn ang="0">
                    <a:pos x="2" y="0"/>
                  </a:cxn>
                  <a:cxn ang="0">
                    <a:pos x="2" y="0"/>
                  </a:cxn>
                  <a:cxn ang="0">
                    <a:pos x="2" y="0"/>
                  </a:cxn>
                  <a:cxn ang="0">
                    <a:pos x="2" y="3"/>
                  </a:cxn>
                </a:cxnLst>
                <a:rect l="0" t="0" r="r" b="b"/>
                <a:pathLst>
                  <a:path w="11" h="6">
                    <a:moveTo>
                      <a:pt x="2" y="3"/>
                    </a:moveTo>
                    <a:lnTo>
                      <a:pt x="2" y="3"/>
                    </a:lnTo>
                    <a:lnTo>
                      <a:pt x="2" y="3"/>
                    </a:lnTo>
                    <a:lnTo>
                      <a:pt x="2" y="3"/>
                    </a:lnTo>
                    <a:lnTo>
                      <a:pt x="0" y="3"/>
                    </a:lnTo>
                    <a:lnTo>
                      <a:pt x="0" y="3"/>
                    </a:lnTo>
                    <a:lnTo>
                      <a:pt x="0" y="3"/>
                    </a:lnTo>
                    <a:lnTo>
                      <a:pt x="2" y="6"/>
                    </a:lnTo>
                    <a:lnTo>
                      <a:pt x="2" y="6"/>
                    </a:lnTo>
                    <a:lnTo>
                      <a:pt x="2" y="6"/>
                    </a:lnTo>
                    <a:lnTo>
                      <a:pt x="0" y="6"/>
                    </a:lnTo>
                    <a:lnTo>
                      <a:pt x="0" y="6"/>
                    </a:lnTo>
                    <a:lnTo>
                      <a:pt x="0" y="6"/>
                    </a:lnTo>
                    <a:lnTo>
                      <a:pt x="2" y="6"/>
                    </a:lnTo>
                    <a:lnTo>
                      <a:pt x="5" y="6"/>
                    </a:lnTo>
                    <a:lnTo>
                      <a:pt x="8" y="6"/>
                    </a:lnTo>
                    <a:lnTo>
                      <a:pt x="11" y="6"/>
                    </a:lnTo>
                    <a:lnTo>
                      <a:pt x="11" y="6"/>
                    </a:lnTo>
                    <a:lnTo>
                      <a:pt x="11" y="6"/>
                    </a:lnTo>
                    <a:lnTo>
                      <a:pt x="11" y="3"/>
                    </a:lnTo>
                    <a:lnTo>
                      <a:pt x="11" y="3"/>
                    </a:lnTo>
                    <a:lnTo>
                      <a:pt x="11" y="3"/>
                    </a:lnTo>
                    <a:lnTo>
                      <a:pt x="11" y="3"/>
                    </a:lnTo>
                    <a:lnTo>
                      <a:pt x="8" y="3"/>
                    </a:lnTo>
                    <a:lnTo>
                      <a:pt x="8" y="6"/>
                    </a:lnTo>
                    <a:lnTo>
                      <a:pt x="8" y="6"/>
                    </a:lnTo>
                    <a:lnTo>
                      <a:pt x="11" y="6"/>
                    </a:lnTo>
                    <a:lnTo>
                      <a:pt x="11" y="3"/>
                    </a:lnTo>
                    <a:lnTo>
                      <a:pt x="11" y="3"/>
                    </a:lnTo>
                    <a:lnTo>
                      <a:pt x="8" y="0"/>
                    </a:lnTo>
                    <a:lnTo>
                      <a:pt x="5" y="0"/>
                    </a:lnTo>
                    <a:lnTo>
                      <a:pt x="2" y="0"/>
                    </a:lnTo>
                    <a:lnTo>
                      <a:pt x="2" y="0"/>
                    </a:lnTo>
                    <a:lnTo>
                      <a:pt x="2" y="0"/>
                    </a:lnTo>
                    <a:lnTo>
                      <a:pt x="2" y="3"/>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74" name="Freeform 668"/>
              <p:cNvSpPr>
                <a:spLocks/>
              </p:cNvSpPr>
              <p:nvPr/>
            </p:nvSpPr>
            <p:spPr bwMode="auto">
              <a:xfrm>
                <a:off x="7905750" y="3924300"/>
                <a:ext cx="17463" cy="9525"/>
              </a:xfrm>
              <a:custGeom>
                <a:avLst/>
                <a:gdLst/>
                <a:ahLst/>
                <a:cxnLst>
                  <a:cxn ang="0">
                    <a:pos x="2" y="3"/>
                  </a:cxn>
                  <a:cxn ang="0">
                    <a:pos x="2" y="3"/>
                  </a:cxn>
                  <a:cxn ang="0">
                    <a:pos x="2" y="3"/>
                  </a:cxn>
                  <a:cxn ang="0">
                    <a:pos x="2" y="3"/>
                  </a:cxn>
                  <a:cxn ang="0">
                    <a:pos x="0" y="3"/>
                  </a:cxn>
                  <a:cxn ang="0">
                    <a:pos x="0" y="3"/>
                  </a:cxn>
                  <a:cxn ang="0">
                    <a:pos x="0" y="3"/>
                  </a:cxn>
                  <a:cxn ang="0">
                    <a:pos x="2" y="6"/>
                  </a:cxn>
                  <a:cxn ang="0">
                    <a:pos x="2" y="6"/>
                  </a:cxn>
                  <a:cxn ang="0">
                    <a:pos x="2" y="6"/>
                  </a:cxn>
                  <a:cxn ang="0">
                    <a:pos x="0" y="6"/>
                  </a:cxn>
                  <a:cxn ang="0">
                    <a:pos x="0" y="6"/>
                  </a:cxn>
                  <a:cxn ang="0">
                    <a:pos x="0" y="6"/>
                  </a:cxn>
                  <a:cxn ang="0">
                    <a:pos x="2" y="6"/>
                  </a:cxn>
                  <a:cxn ang="0">
                    <a:pos x="5" y="6"/>
                  </a:cxn>
                  <a:cxn ang="0">
                    <a:pos x="8" y="6"/>
                  </a:cxn>
                  <a:cxn ang="0">
                    <a:pos x="11" y="6"/>
                  </a:cxn>
                  <a:cxn ang="0">
                    <a:pos x="11" y="6"/>
                  </a:cxn>
                  <a:cxn ang="0">
                    <a:pos x="11" y="6"/>
                  </a:cxn>
                  <a:cxn ang="0">
                    <a:pos x="11" y="3"/>
                  </a:cxn>
                  <a:cxn ang="0">
                    <a:pos x="11" y="3"/>
                  </a:cxn>
                  <a:cxn ang="0">
                    <a:pos x="11" y="3"/>
                  </a:cxn>
                  <a:cxn ang="0">
                    <a:pos x="11" y="3"/>
                  </a:cxn>
                  <a:cxn ang="0">
                    <a:pos x="8" y="3"/>
                  </a:cxn>
                  <a:cxn ang="0">
                    <a:pos x="8" y="6"/>
                  </a:cxn>
                  <a:cxn ang="0">
                    <a:pos x="8" y="6"/>
                  </a:cxn>
                  <a:cxn ang="0">
                    <a:pos x="11" y="6"/>
                  </a:cxn>
                  <a:cxn ang="0">
                    <a:pos x="11" y="3"/>
                  </a:cxn>
                  <a:cxn ang="0">
                    <a:pos x="11" y="3"/>
                  </a:cxn>
                  <a:cxn ang="0">
                    <a:pos x="8" y="0"/>
                  </a:cxn>
                  <a:cxn ang="0">
                    <a:pos x="5" y="0"/>
                  </a:cxn>
                  <a:cxn ang="0">
                    <a:pos x="2" y="0"/>
                  </a:cxn>
                  <a:cxn ang="0">
                    <a:pos x="2" y="0"/>
                  </a:cxn>
                  <a:cxn ang="0">
                    <a:pos x="2" y="0"/>
                  </a:cxn>
                  <a:cxn ang="0">
                    <a:pos x="2" y="3"/>
                  </a:cxn>
                </a:cxnLst>
                <a:rect l="0" t="0" r="r" b="b"/>
                <a:pathLst>
                  <a:path w="11" h="6">
                    <a:moveTo>
                      <a:pt x="2" y="3"/>
                    </a:moveTo>
                    <a:lnTo>
                      <a:pt x="2" y="3"/>
                    </a:lnTo>
                    <a:lnTo>
                      <a:pt x="2" y="3"/>
                    </a:lnTo>
                    <a:lnTo>
                      <a:pt x="2" y="3"/>
                    </a:lnTo>
                    <a:lnTo>
                      <a:pt x="0" y="3"/>
                    </a:lnTo>
                    <a:lnTo>
                      <a:pt x="0" y="3"/>
                    </a:lnTo>
                    <a:lnTo>
                      <a:pt x="0" y="3"/>
                    </a:lnTo>
                    <a:lnTo>
                      <a:pt x="2" y="6"/>
                    </a:lnTo>
                    <a:lnTo>
                      <a:pt x="2" y="6"/>
                    </a:lnTo>
                    <a:lnTo>
                      <a:pt x="2" y="6"/>
                    </a:lnTo>
                    <a:lnTo>
                      <a:pt x="0" y="6"/>
                    </a:lnTo>
                    <a:lnTo>
                      <a:pt x="0" y="6"/>
                    </a:lnTo>
                    <a:lnTo>
                      <a:pt x="0" y="6"/>
                    </a:lnTo>
                    <a:lnTo>
                      <a:pt x="2" y="6"/>
                    </a:lnTo>
                    <a:lnTo>
                      <a:pt x="5" y="6"/>
                    </a:lnTo>
                    <a:lnTo>
                      <a:pt x="8" y="6"/>
                    </a:lnTo>
                    <a:lnTo>
                      <a:pt x="11" y="6"/>
                    </a:lnTo>
                    <a:lnTo>
                      <a:pt x="11" y="6"/>
                    </a:lnTo>
                    <a:lnTo>
                      <a:pt x="11" y="6"/>
                    </a:lnTo>
                    <a:lnTo>
                      <a:pt x="11" y="3"/>
                    </a:lnTo>
                    <a:lnTo>
                      <a:pt x="11" y="3"/>
                    </a:lnTo>
                    <a:lnTo>
                      <a:pt x="11" y="3"/>
                    </a:lnTo>
                    <a:lnTo>
                      <a:pt x="11" y="3"/>
                    </a:lnTo>
                    <a:lnTo>
                      <a:pt x="8" y="3"/>
                    </a:lnTo>
                    <a:lnTo>
                      <a:pt x="8" y="6"/>
                    </a:lnTo>
                    <a:lnTo>
                      <a:pt x="8" y="6"/>
                    </a:lnTo>
                    <a:lnTo>
                      <a:pt x="11" y="6"/>
                    </a:lnTo>
                    <a:lnTo>
                      <a:pt x="11" y="3"/>
                    </a:lnTo>
                    <a:lnTo>
                      <a:pt x="11" y="3"/>
                    </a:lnTo>
                    <a:lnTo>
                      <a:pt x="8" y="0"/>
                    </a:lnTo>
                    <a:lnTo>
                      <a:pt x="5" y="0"/>
                    </a:lnTo>
                    <a:lnTo>
                      <a:pt x="2" y="0"/>
                    </a:lnTo>
                    <a:lnTo>
                      <a:pt x="2" y="0"/>
                    </a:lnTo>
                    <a:lnTo>
                      <a:pt x="2" y="0"/>
                    </a:lnTo>
                    <a:lnTo>
                      <a:pt x="2" y="3"/>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75" name="Freeform 669"/>
              <p:cNvSpPr>
                <a:spLocks/>
              </p:cNvSpPr>
              <p:nvPr/>
            </p:nvSpPr>
            <p:spPr bwMode="auto">
              <a:xfrm>
                <a:off x="7947025" y="3933825"/>
                <a:ext cx="22225" cy="11112"/>
              </a:xfrm>
              <a:custGeom>
                <a:avLst/>
                <a:gdLst/>
                <a:ahLst/>
                <a:cxnLst>
                  <a:cxn ang="0">
                    <a:pos x="3" y="0"/>
                  </a:cxn>
                  <a:cxn ang="0">
                    <a:pos x="3" y="0"/>
                  </a:cxn>
                  <a:cxn ang="0">
                    <a:pos x="3" y="0"/>
                  </a:cxn>
                  <a:cxn ang="0">
                    <a:pos x="3" y="0"/>
                  </a:cxn>
                  <a:cxn ang="0">
                    <a:pos x="0" y="0"/>
                  </a:cxn>
                  <a:cxn ang="0">
                    <a:pos x="0" y="3"/>
                  </a:cxn>
                  <a:cxn ang="0">
                    <a:pos x="3" y="3"/>
                  </a:cxn>
                  <a:cxn ang="0">
                    <a:pos x="3" y="3"/>
                  </a:cxn>
                  <a:cxn ang="0">
                    <a:pos x="3" y="3"/>
                  </a:cxn>
                  <a:cxn ang="0">
                    <a:pos x="3" y="3"/>
                  </a:cxn>
                  <a:cxn ang="0">
                    <a:pos x="0" y="3"/>
                  </a:cxn>
                  <a:cxn ang="0">
                    <a:pos x="0" y="7"/>
                  </a:cxn>
                  <a:cxn ang="0">
                    <a:pos x="0" y="7"/>
                  </a:cxn>
                  <a:cxn ang="0">
                    <a:pos x="3" y="7"/>
                  </a:cxn>
                  <a:cxn ang="0">
                    <a:pos x="6" y="7"/>
                  </a:cxn>
                  <a:cxn ang="0">
                    <a:pos x="9" y="7"/>
                  </a:cxn>
                  <a:cxn ang="0">
                    <a:pos x="11" y="7"/>
                  </a:cxn>
                  <a:cxn ang="0">
                    <a:pos x="11" y="7"/>
                  </a:cxn>
                  <a:cxn ang="0">
                    <a:pos x="11" y="3"/>
                  </a:cxn>
                  <a:cxn ang="0">
                    <a:pos x="11" y="3"/>
                  </a:cxn>
                  <a:cxn ang="0">
                    <a:pos x="11" y="3"/>
                  </a:cxn>
                  <a:cxn ang="0">
                    <a:pos x="14" y="3"/>
                  </a:cxn>
                  <a:cxn ang="0">
                    <a:pos x="11" y="3"/>
                  </a:cxn>
                  <a:cxn ang="0">
                    <a:pos x="11" y="3"/>
                  </a:cxn>
                  <a:cxn ang="0">
                    <a:pos x="9" y="3"/>
                  </a:cxn>
                  <a:cxn ang="0">
                    <a:pos x="9" y="7"/>
                  </a:cxn>
                  <a:cxn ang="0">
                    <a:pos x="11" y="3"/>
                  </a:cxn>
                  <a:cxn ang="0">
                    <a:pos x="11" y="3"/>
                  </a:cxn>
                  <a:cxn ang="0">
                    <a:pos x="11" y="0"/>
                  </a:cxn>
                  <a:cxn ang="0">
                    <a:pos x="9" y="0"/>
                  </a:cxn>
                  <a:cxn ang="0">
                    <a:pos x="6" y="0"/>
                  </a:cxn>
                  <a:cxn ang="0">
                    <a:pos x="3" y="0"/>
                  </a:cxn>
                  <a:cxn ang="0">
                    <a:pos x="3" y="0"/>
                  </a:cxn>
                  <a:cxn ang="0">
                    <a:pos x="3" y="0"/>
                  </a:cxn>
                </a:cxnLst>
                <a:rect l="0" t="0" r="r" b="b"/>
                <a:pathLst>
                  <a:path w="14" h="7">
                    <a:moveTo>
                      <a:pt x="3" y="0"/>
                    </a:moveTo>
                    <a:lnTo>
                      <a:pt x="3" y="0"/>
                    </a:lnTo>
                    <a:lnTo>
                      <a:pt x="3" y="0"/>
                    </a:lnTo>
                    <a:lnTo>
                      <a:pt x="3" y="0"/>
                    </a:lnTo>
                    <a:lnTo>
                      <a:pt x="0" y="0"/>
                    </a:lnTo>
                    <a:lnTo>
                      <a:pt x="0" y="3"/>
                    </a:lnTo>
                    <a:lnTo>
                      <a:pt x="3" y="3"/>
                    </a:lnTo>
                    <a:lnTo>
                      <a:pt x="3" y="3"/>
                    </a:lnTo>
                    <a:lnTo>
                      <a:pt x="3" y="3"/>
                    </a:lnTo>
                    <a:lnTo>
                      <a:pt x="3" y="3"/>
                    </a:lnTo>
                    <a:lnTo>
                      <a:pt x="0" y="3"/>
                    </a:lnTo>
                    <a:lnTo>
                      <a:pt x="0" y="7"/>
                    </a:lnTo>
                    <a:lnTo>
                      <a:pt x="0" y="7"/>
                    </a:lnTo>
                    <a:lnTo>
                      <a:pt x="3" y="7"/>
                    </a:lnTo>
                    <a:lnTo>
                      <a:pt x="6" y="7"/>
                    </a:lnTo>
                    <a:lnTo>
                      <a:pt x="9" y="7"/>
                    </a:lnTo>
                    <a:lnTo>
                      <a:pt x="11" y="7"/>
                    </a:lnTo>
                    <a:lnTo>
                      <a:pt x="11" y="7"/>
                    </a:lnTo>
                    <a:lnTo>
                      <a:pt x="11" y="3"/>
                    </a:lnTo>
                    <a:lnTo>
                      <a:pt x="11" y="3"/>
                    </a:lnTo>
                    <a:lnTo>
                      <a:pt x="11" y="3"/>
                    </a:lnTo>
                    <a:lnTo>
                      <a:pt x="14" y="3"/>
                    </a:lnTo>
                    <a:lnTo>
                      <a:pt x="11" y="3"/>
                    </a:lnTo>
                    <a:lnTo>
                      <a:pt x="11" y="3"/>
                    </a:lnTo>
                    <a:lnTo>
                      <a:pt x="9" y="3"/>
                    </a:lnTo>
                    <a:lnTo>
                      <a:pt x="9" y="7"/>
                    </a:lnTo>
                    <a:lnTo>
                      <a:pt x="11" y="3"/>
                    </a:lnTo>
                    <a:lnTo>
                      <a:pt x="11" y="3"/>
                    </a:lnTo>
                    <a:lnTo>
                      <a:pt x="11" y="0"/>
                    </a:lnTo>
                    <a:lnTo>
                      <a:pt x="9" y="0"/>
                    </a:lnTo>
                    <a:lnTo>
                      <a:pt x="6" y="0"/>
                    </a:lnTo>
                    <a:lnTo>
                      <a:pt x="3" y="0"/>
                    </a:lnTo>
                    <a:lnTo>
                      <a:pt x="3" y="0"/>
                    </a:lnTo>
                    <a:lnTo>
                      <a:pt x="3"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76" name="Freeform 670"/>
              <p:cNvSpPr>
                <a:spLocks/>
              </p:cNvSpPr>
              <p:nvPr/>
            </p:nvSpPr>
            <p:spPr bwMode="auto">
              <a:xfrm>
                <a:off x="7947025" y="3933825"/>
                <a:ext cx="22225" cy="11112"/>
              </a:xfrm>
              <a:custGeom>
                <a:avLst/>
                <a:gdLst/>
                <a:ahLst/>
                <a:cxnLst>
                  <a:cxn ang="0">
                    <a:pos x="3" y="0"/>
                  </a:cxn>
                  <a:cxn ang="0">
                    <a:pos x="3" y="0"/>
                  </a:cxn>
                  <a:cxn ang="0">
                    <a:pos x="3" y="0"/>
                  </a:cxn>
                  <a:cxn ang="0">
                    <a:pos x="3" y="0"/>
                  </a:cxn>
                  <a:cxn ang="0">
                    <a:pos x="0" y="0"/>
                  </a:cxn>
                  <a:cxn ang="0">
                    <a:pos x="0" y="3"/>
                  </a:cxn>
                  <a:cxn ang="0">
                    <a:pos x="3" y="3"/>
                  </a:cxn>
                  <a:cxn ang="0">
                    <a:pos x="3" y="3"/>
                  </a:cxn>
                  <a:cxn ang="0">
                    <a:pos x="3" y="3"/>
                  </a:cxn>
                  <a:cxn ang="0">
                    <a:pos x="3" y="3"/>
                  </a:cxn>
                  <a:cxn ang="0">
                    <a:pos x="0" y="3"/>
                  </a:cxn>
                  <a:cxn ang="0">
                    <a:pos x="0" y="7"/>
                  </a:cxn>
                  <a:cxn ang="0">
                    <a:pos x="0" y="7"/>
                  </a:cxn>
                  <a:cxn ang="0">
                    <a:pos x="3" y="7"/>
                  </a:cxn>
                  <a:cxn ang="0">
                    <a:pos x="6" y="7"/>
                  </a:cxn>
                  <a:cxn ang="0">
                    <a:pos x="9" y="7"/>
                  </a:cxn>
                  <a:cxn ang="0">
                    <a:pos x="11" y="7"/>
                  </a:cxn>
                  <a:cxn ang="0">
                    <a:pos x="11" y="7"/>
                  </a:cxn>
                  <a:cxn ang="0">
                    <a:pos x="11" y="3"/>
                  </a:cxn>
                  <a:cxn ang="0">
                    <a:pos x="11" y="3"/>
                  </a:cxn>
                  <a:cxn ang="0">
                    <a:pos x="11" y="3"/>
                  </a:cxn>
                  <a:cxn ang="0">
                    <a:pos x="14" y="3"/>
                  </a:cxn>
                  <a:cxn ang="0">
                    <a:pos x="11" y="3"/>
                  </a:cxn>
                  <a:cxn ang="0">
                    <a:pos x="11" y="3"/>
                  </a:cxn>
                  <a:cxn ang="0">
                    <a:pos x="9" y="3"/>
                  </a:cxn>
                  <a:cxn ang="0">
                    <a:pos x="9" y="7"/>
                  </a:cxn>
                  <a:cxn ang="0">
                    <a:pos x="11" y="3"/>
                  </a:cxn>
                  <a:cxn ang="0">
                    <a:pos x="11" y="3"/>
                  </a:cxn>
                  <a:cxn ang="0">
                    <a:pos x="11" y="0"/>
                  </a:cxn>
                  <a:cxn ang="0">
                    <a:pos x="9" y="0"/>
                  </a:cxn>
                  <a:cxn ang="0">
                    <a:pos x="6" y="0"/>
                  </a:cxn>
                  <a:cxn ang="0">
                    <a:pos x="3" y="0"/>
                  </a:cxn>
                  <a:cxn ang="0">
                    <a:pos x="3" y="0"/>
                  </a:cxn>
                  <a:cxn ang="0">
                    <a:pos x="3" y="0"/>
                  </a:cxn>
                </a:cxnLst>
                <a:rect l="0" t="0" r="r" b="b"/>
                <a:pathLst>
                  <a:path w="14" h="7">
                    <a:moveTo>
                      <a:pt x="3" y="0"/>
                    </a:moveTo>
                    <a:lnTo>
                      <a:pt x="3" y="0"/>
                    </a:lnTo>
                    <a:lnTo>
                      <a:pt x="3" y="0"/>
                    </a:lnTo>
                    <a:lnTo>
                      <a:pt x="3" y="0"/>
                    </a:lnTo>
                    <a:lnTo>
                      <a:pt x="0" y="0"/>
                    </a:lnTo>
                    <a:lnTo>
                      <a:pt x="0" y="3"/>
                    </a:lnTo>
                    <a:lnTo>
                      <a:pt x="3" y="3"/>
                    </a:lnTo>
                    <a:lnTo>
                      <a:pt x="3" y="3"/>
                    </a:lnTo>
                    <a:lnTo>
                      <a:pt x="3" y="3"/>
                    </a:lnTo>
                    <a:lnTo>
                      <a:pt x="3" y="3"/>
                    </a:lnTo>
                    <a:lnTo>
                      <a:pt x="0" y="3"/>
                    </a:lnTo>
                    <a:lnTo>
                      <a:pt x="0" y="7"/>
                    </a:lnTo>
                    <a:lnTo>
                      <a:pt x="0" y="7"/>
                    </a:lnTo>
                    <a:lnTo>
                      <a:pt x="3" y="7"/>
                    </a:lnTo>
                    <a:lnTo>
                      <a:pt x="6" y="7"/>
                    </a:lnTo>
                    <a:lnTo>
                      <a:pt x="9" y="7"/>
                    </a:lnTo>
                    <a:lnTo>
                      <a:pt x="11" y="7"/>
                    </a:lnTo>
                    <a:lnTo>
                      <a:pt x="11" y="7"/>
                    </a:lnTo>
                    <a:lnTo>
                      <a:pt x="11" y="3"/>
                    </a:lnTo>
                    <a:lnTo>
                      <a:pt x="11" y="3"/>
                    </a:lnTo>
                    <a:lnTo>
                      <a:pt x="11" y="3"/>
                    </a:lnTo>
                    <a:lnTo>
                      <a:pt x="14" y="3"/>
                    </a:lnTo>
                    <a:lnTo>
                      <a:pt x="11" y="3"/>
                    </a:lnTo>
                    <a:lnTo>
                      <a:pt x="11" y="3"/>
                    </a:lnTo>
                    <a:lnTo>
                      <a:pt x="9" y="3"/>
                    </a:lnTo>
                    <a:lnTo>
                      <a:pt x="9" y="7"/>
                    </a:lnTo>
                    <a:lnTo>
                      <a:pt x="11" y="3"/>
                    </a:lnTo>
                    <a:lnTo>
                      <a:pt x="11" y="3"/>
                    </a:lnTo>
                    <a:lnTo>
                      <a:pt x="11" y="0"/>
                    </a:lnTo>
                    <a:lnTo>
                      <a:pt x="9" y="0"/>
                    </a:lnTo>
                    <a:lnTo>
                      <a:pt x="6" y="0"/>
                    </a:lnTo>
                    <a:lnTo>
                      <a:pt x="3" y="0"/>
                    </a:lnTo>
                    <a:lnTo>
                      <a:pt x="3" y="0"/>
                    </a:lnTo>
                    <a:lnTo>
                      <a:pt x="3"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77" name="Freeform 671"/>
              <p:cNvSpPr>
                <a:spLocks/>
              </p:cNvSpPr>
              <p:nvPr/>
            </p:nvSpPr>
            <p:spPr bwMode="auto">
              <a:xfrm>
                <a:off x="7918450" y="3908425"/>
                <a:ext cx="23813" cy="11112"/>
              </a:xfrm>
              <a:custGeom>
                <a:avLst/>
                <a:gdLst/>
                <a:ahLst/>
                <a:cxnLst>
                  <a:cxn ang="0">
                    <a:pos x="9" y="0"/>
                  </a:cxn>
                  <a:cxn ang="0">
                    <a:pos x="6" y="0"/>
                  </a:cxn>
                  <a:cxn ang="0">
                    <a:pos x="6" y="0"/>
                  </a:cxn>
                  <a:cxn ang="0">
                    <a:pos x="6" y="0"/>
                  </a:cxn>
                  <a:cxn ang="0">
                    <a:pos x="3" y="4"/>
                  </a:cxn>
                  <a:cxn ang="0">
                    <a:pos x="0" y="7"/>
                  </a:cxn>
                  <a:cxn ang="0">
                    <a:pos x="0" y="7"/>
                  </a:cxn>
                  <a:cxn ang="0">
                    <a:pos x="3" y="7"/>
                  </a:cxn>
                  <a:cxn ang="0">
                    <a:pos x="3" y="7"/>
                  </a:cxn>
                  <a:cxn ang="0">
                    <a:pos x="3" y="7"/>
                  </a:cxn>
                  <a:cxn ang="0">
                    <a:pos x="3" y="4"/>
                  </a:cxn>
                  <a:cxn ang="0">
                    <a:pos x="3" y="4"/>
                  </a:cxn>
                  <a:cxn ang="0">
                    <a:pos x="3" y="4"/>
                  </a:cxn>
                  <a:cxn ang="0">
                    <a:pos x="6" y="4"/>
                  </a:cxn>
                  <a:cxn ang="0">
                    <a:pos x="9" y="7"/>
                  </a:cxn>
                  <a:cxn ang="0">
                    <a:pos x="9" y="7"/>
                  </a:cxn>
                  <a:cxn ang="0">
                    <a:pos x="12" y="7"/>
                  </a:cxn>
                  <a:cxn ang="0">
                    <a:pos x="12" y="7"/>
                  </a:cxn>
                  <a:cxn ang="0">
                    <a:pos x="12" y="7"/>
                  </a:cxn>
                  <a:cxn ang="0">
                    <a:pos x="9" y="7"/>
                  </a:cxn>
                  <a:cxn ang="0">
                    <a:pos x="12" y="4"/>
                  </a:cxn>
                  <a:cxn ang="0">
                    <a:pos x="12" y="4"/>
                  </a:cxn>
                  <a:cxn ang="0">
                    <a:pos x="12" y="4"/>
                  </a:cxn>
                  <a:cxn ang="0">
                    <a:pos x="12" y="4"/>
                  </a:cxn>
                  <a:cxn ang="0">
                    <a:pos x="12" y="4"/>
                  </a:cxn>
                  <a:cxn ang="0">
                    <a:pos x="15" y="4"/>
                  </a:cxn>
                  <a:cxn ang="0">
                    <a:pos x="15" y="4"/>
                  </a:cxn>
                  <a:cxn ang="0">
                    <a:pos x="15" y="0"/>
                  </a:cxn>
                  <a:cxn ang="0">
                    <a:pos x="15" y="0"/>
                  </a:cxn>
                  <a:cxn ang="0">
                    <a:pos x="12" y="0"/>
                  </a:cxn>
                  <a:cxn ang="0">
                    <a:pos x="9" y="0"/>
                  </a:cxn>
                  <a:cxn ang="0">
                    <a:pos x="9" y="0"/>
                  </a:cxn>
                </a:cxnLst>
                <a:rect l="0" t="0" r="r" b="b"/>
                <a:pathLst>
                  <a:path w="15" h="7">
                    <a:moveTo>
                      <a:pt x="9" y="0"/>
                    </a:moveTo>
                    <a:lnTo>
                      <a:pt x="6" y="0"/>
                    </a:lnTo>
                    <a:lnTo>
                      <a:pt x="6" y="0"/>
                    </a:lnTo>
                    <a:lnTo>
                      <a:pt x="6" y="0"/>
                    </a:lnTo>
                    <a:lnTo>
                      <a:pt x="3" y="4"/>
                    </a:lnTo>
                    <a:lnTo>
                      <a:pt x="0" y="7"/>
                    </a:lnTo>
                    <a:lnTo>
                      <a:pt x="0" y="7"/>
                    </a:lnTo>
                    <a:lnTo>
                      <a:pt x="3" y="7"/>
                    </a:lnTo>
                    <a:lnTo>
                      <a:pt x="3" y="7"/>
                    </a:lnTo>
                    <a:lnTo>
                      <a:pt x="3" y="7"/>
                    </a:lnTo>
                    <a:lnTo>
                      <a:pt x="3" y="4"/>
                    </a:lnTo>
                    <a:lnTo>
                      <a:pt x="3" y="4"/>
                    </a:lnTo>
                    <a:lnTo>
                      <a:pt x="3" y="4"/>
                    </a:lnTo>
                    <a:lnTo>
                      <a:pt x="6" y="4"/>
                    </a:lnTo>
                    <a:lnTo>
                      <a:pt x="9" y="7"/>
                    </a:lnTo>
                    <a:lnTo>
                      <a:pt x="9" y="7"/>
                    </a:lnTo>
                    <a:lnTo>
                      <a:pt x="12" y="7"/>
                    </a:lnTo>
                    <a:lnTo>
                      <a:pt x="12" y="7"/>
                    </a:lnTo>
                    <a:lnTo>
                      <a:pt x="12" y="7"/>
                    </a:lnTo>
                    <a:lnTo>
                      <a:pt x="9" y="7"/>
                    </a:lnTo>
                    <a:lnTo>
                      <a:pt x="12" y="4"/>
                    </a:lnTo>
                    <a:lnTo>
                      <a:pt x="12" y="4"/>
                    </a:lnTo>
                    <a:lnTo>
                      <a:pt x="12" y="4"/>
                    </a:lnTo>
                    <a:lnTo>
                      <a:pt x="12" y="4"/>
                    </a:lnTo>
                    <a:lnTo>
                      <a:pt x="12" y="4"/>
                    </a:lnTo>
                    <a:lnTo>
                      <a:pt x="15" y="4"/>
                    </a:lnTo>
                    <a:lnTo>
                      <a:pt x="15" y="4"/>
                    </a:lnTo>
                    <a:lnTo>
                      <a:pt x="15" y="0"/>
                    </a:lnTo>
                    <a:lnTo>
                      <a:pt x="15" y="0"/>
                    </a:lnTo>
                    <a:lnTo>
                      <a:pt x="12" y="0"/>
                    </a:lnTo>
                    <a:lnTo>
                      <a:pt x="9" y="0"/>
                    </a:lnTo>
                    <a:lnTo>
                      <a:pt x="9"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78" name="Freeform 672"/>
              <p:cNvSpPr>
                <a:spLocks/>
              </p:cNvSpPr>
              <p:nvPr/>
            </p:nvSpPr>
            <p:spPr bwMode="auto">
              <a:xfrm>
                <a:off x="7918450" y="3908425"/>
                <a:ext cx="23813" cy="11112"/>
              </a:xfrm>
              <a:custGeom>
                <a:avLst/>
                <a:gdLst/>
                <a:ahLst/>
                <a:cxnLst>
                  <a:cxn ang="0">
                    <a:pos x="9" y="0"/>
                  </a:cxn>
                  <a:cxn ang="0">
                    <a:pos x="6" y="0"/>
                  </a:cxn>
                  <a:cxn ang="0">
                    <a:pos x="6" y="0"/>
                  </a:cxn>
                  <a:cxn ang="0">
                    <a:pos x="6" y="0"/>
                  </a:cxn>
                  <a:cxn ang="0">
                    <a:pos x="3" y="4"/>
                  </a:cxn>
                  <a:cxn ang="0">
                    <a:pos x="0" y="7"/>
                  </a:cxn>
                  <a:cxn ang="0">
                    <a:pos x="0" y="7"/>
                  </a:cxn>
                  <a:cxn ang="0">
                    <a:pos x="3" y="7"/>
                  </a:cxn>
                  <a:cxn ang="0">
                    <a:pos x="3" y="7"/>
                  </a:cxn>
                  <a:cxn ang="0">
                    <a:pos x="3" y="7"/>
                  </a:cxn>
                  <a:cxn ang="0">
                    <a:pos x="3" y="4"/>
                  </a:cxn>
                  <a:cxn ang="0">
                    <a:pos x="3" y="4"/>
                  </a:cxn>
                  <a:cxn ang="0">
                    <a:pos x="3" y="4"/>
                  </a:cxn>
                  <a:cxn ang="0">
                    <a:pos x="6" y="4"/>
                  </a:cxn>
                  <a:cxn ang="0">
                    <a:pos x="9" y="7"/>
                  </a:cxn>
                  <a:cxn ang="0">
                    <a:pos x="9" y="7"/>
                  </a:cxn>
                  <a:cxn ang="0">
                    <a:pos x="12" y="7"/>
                  </a:cxn>
                  <a:cxn ang="0">
                    <a:pos x="12" y="7"/>
                  </a:cxn>
                  <a:cxn ang="0">
                    <a:pos x="12" y="7"/>
                  </a:cxn>
                  <a:cxn ang="0">
                    <a:pos x="9" y="7"/>
                  </a:cxn>
                  <a:cxn ang="0">
                    <a:pos x="12" y="4"/>
                  </a:cxn>
                  <a:cxn ang="0">
                    <a:pos x="12" y="4"/>
                  </a:cxn>
                  <a:cxn ang="0">
                    <a:pos x="12" y="4"/>
                  </a:cxn>
                  <a:cxn ang="0">
                    <a:pos x="12" y="4"/>
                  </a:cxn>
                  <a:cxn ang="0">
                    <a:pos x="12" y="4"/>
                  </a:cxn>
                  <a:cxn ang="0">
                    <a:pos x="15" y="4"/>
                  </a:cxn>
                  <a:cxn ang="0">
                    <a:pos x="15" y="4"/>
                  </a:cxn>
                  <a:cxn ang="0">
                    <a:pos x="15" y="0"/>
                  </a:cxn>
                  <a:cxn ang="0">
                    <a:pos x="15" y="0"/>
                  </a:cxn>
                  <a:cxn ang="0">
                    <a:pos x="12" y="0"/>
                  </a:cxn>
                  <a:cxn ang="0">
                    <a:pos x="9" y="0"/>
                  </a:cxn>
                  <a:cxn ang="0">
                    <a:pos x="9" y="0"/>
                  </a:cxn>
                </a:cxnLst>
                <a:rect l="0" t="0" r="r" b="b"/>
                <a:pathLst>
                  <a:path w="15" h="7">
                    <a:moveTo>
                      <a:pt x="9" y="0"/>
                    </a:moveTo>
                    <a:lnTo>
                      <a:pt x="6" y="0"/>
                    </a:lnTo>
                    <a:lnTo>
                      <a:pt x="6" y="0"/>
                    </a:lnTo>
                    <a:lnTo>
                      <a:pt x="6" y="0"/>
                    </a:lnTo>
                    <a:lnTo>
                      <a:pt x="3" y="4"/>
                    </a:lnTo>
                    <a:lnTo>
                      <a:pt x="0" y="7"/>
                    </a:lnTo>
                    <a:lnTo>
                      <a:pt x="0" y="7"/>
                    </a:lnTo>
                    <a:lnTo>
                      <a:pt x="3" y="7"/>
                    </a:lnTo>
                    <a:lnTo>
                      <a:pt x="3" y="7"/>
                    </a:lnTo>
                    <a:lnTo>
                      <a:pt x="3" y="7"/>
                    </a:lnTo>
                    <a:lnTo>
                      <a:pt x="3" y="4"/>
                    </a:lnTo>
                    <a:lnTo>
                      <a:pt x="3" y="4"/>
                    </a:lnTo>
                    <a:lnTo>
                      <a:pt x="3" y="4"/>
                    </a:lnTo>
                    <a:lnTo>
                      <a:pt x="6" y="4"/>
                    </a:lnTo>
                    <a:lnTo>
                      <a:pt x="9" y="7"/>
                    </a:lnTo>
                    <a:lnTo>
                      <a:pt x="9" y="7"/>
                    </a:lnTo>
                    <a:lnTo>
                      <a:pt x="12" y="7"/>
                    </a:lnTo>
                    <a:lnTo>
                      <a:pt x="12" y="7"/>
                    </a:lnTo>
                    <a:lnTo>
                      <a:pt x="12" y="7"/>
                    </a:lnTo>
                    <a:lnTo>
                      <a:pt x="9" y="7"/>
                    </a:lnTo>
                    <a:lnTo>
                      <a:pt x="12" y="4"/>
                    </a:lnTo>
                    <a:lnTo>
                      <a:pt x="12" y="4"/>
                    </a:lnTo>
                    <a:lnTo>
                      <a:pt x="12" y="4"/>
                    </a:lnTo>
                    <a:lnTo>
                      <a:pt x="12" y="4"/>
                    </a:lnTo>
                    <a:lnTo>
                      <a:pt x="12" y="4"/>
                    </a:lnTo>
                    <a:lnTo>
                      <a:pt x="15" y="4"/>
                    </a:lnTo>
                    <a:lnTo>
                      <a:pt x="15" y="4"/>
                    </a:lnTo>
                    <a:lnTo>
                      <a:pt x="15" y="0"/>
                    </a:lnTo>
                    <a:lnTo>
                      <a:pt x="15" y="0"/>
                    </a:lnTo>
                    <a:lnTo>
                      <a:pt x="12" y="0"/>
                    </a:lnTo>
                    <a:lnTo>
                      <a:pt x="9" y="0"/>
                    </a:lnTo>
                    <a:lnTo>
                      <a:pt x="9"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199" name="Freeform 673"/>
              <p:cNvSpPr>
                <a:spLocks/>
              </p:cNvSpPr>
              <p:nvPr/>
            </p:nvSpPr>
            <p:spPr bwMode="auto">
              <a:xfrm>
                <a:off x="7877175" y="3929063"/>
                <a:ext cx="28575" cy="9525"/>
              </a:xfrm>
              <a:custGeom>
                <a:avLst/>
                <a:gdLst/>
                <a:ahLst/>
                <a:cxnLst>
                  <a:cxn ang="0">
                    <a:pos x="9" y="0"/>
                  </a:cxn>
                  <a:cxn ang="0">
                    <a:pos x="9" y="0"/>
                  </a:cxn>
                  <a:cxn ang="0">
                    <a:pos x="9" y="0"/>
                  </a:cxn>
                  <a:cxn ang="0">
                    <a:pos x="6" y="0"/>
                  </a:cxn>
                  <a:cxn ang="0">
                    <a:pos x="3" y="3"/>
                  </a:cxn>
                  <a:cxn ang="0">
                    <a:pos x="0" y="6"/>
                  </a:cxn>
                  <a:cxn ang="0">
                    <a:pos x="3" y="6"/>
                  </a:cxn>
                  <a:cxn ang="0">
                    <a:pos x="3" y="6"/>
                  </a:cxn>
                  <a:cxn ang="0">
                    <a:pos x="3" y="6"/>
                  </a:cxn>
                  <a:cxn ang="0">
                    <a:pos x="3" y="6"/>
                  </a:cxn>
                  <a:cxn ang="0">
                    <a:pos x="3" y="3"/>
                  </a:cxn>
                  <a:cxn ang="0">
                    <a:pos x="3" y="3"/>
                  </a:cxn>
                  <a:cxn ang="0">
                    <a:pos x="6" y="3"/>
                  </a:cxn>
                  <a:cxn ang="0">
                    <a:pos x="6" y="6"/>
                  </a:cxn>
                  <a:cxn ang="0">
                    <a:pos x="9" y="6"/>
                  </a:cxn>
                  <a:cxn ang="0">
                    <a:pos x="12" y="6"/>
                  </a:cxn>
                  <a:cxn ang="0">
                    <a:pos x="12" y="6"/>
                  </a:cxn>
                  <a:cxn ang="0">
                    <a:pos x="12" y="6"/>
                  </a:cxn>
                  <a:cxn ang="0">
                    <a:pos x="12" y="6"/>
                  </a:cxn>
                  <a:cxn ang="0">
                    <a:pos x="12" y="6"/>
                  </a:cxn>
                  <a:cxn ang="0">
                    <a:pos x="12" y="3"/>
                  </a:cxn>
                  <a:cxn ang="0">
                    <a:pos x="12" y="3"/>
                  </a:cxn>
                  <a:cxn ang="0">
                    <a:pos x="12" y="3"/>
                  </a:cxn>
                  <a:cxn ang="0">
                    <a:pos x="12" y="3"/>
                  </a:cxn>
                  <a:cxn ang="0">
                    <a:pos x="12" y="3"/>
                  </a:cxn>
                  <a:cxn ang="0">
                    <a:pos x="15" y="3"/>
                  </a:cxn>
                  <a:cxn ang="0">
                    <a:pos x="18" y="3"/>
                  </a:cxn>
                  <a:cxn ang="0">
                    <a:pos x="18" y="0"/>
                  </a:cxn>
                  <a:cxn ang="0">
                    <a:pos x="15" y="0"/>
                  </a:cxn>
                  <a:cxn ang="0">
                    <a:pos x="12" y="0"/>
                  </a:cxn>
                  <a:cxn ang="0">
                    <a:pos x="12" y="0"/>
                  </a:cxn>
                  <a:cxn ang="0">
                    <a:pos x="9" y="0"/>
                  </a:cxn>
                </a:cxnLst>
                <a:rect l="0" t="0" r="r" b="b"/>
                <a:pathLst>
                  <a:path w="18" h="6">
                    <a:moveTo>
                      <a:pt x="9" y="0"/>
                    </a:moveTo>
                    <a:lnTo>
                      <a:pt x="9" y="0"/>
                    </a:lnTo>
                    <a:lnTo>
                      <a:pt x="9" y="0"/>
                    </a:lnTo>
                    <a:lnTo>
                      <a:pt x="6" y="0"/>
                    </a:lnTo>
                    <a:lnTo>
                      <a:pt x="3" y="3"/>
                    </a:lnTo>
                    <a:lnTo>
                      <a:pt x="0" y="6"/>
                    </a:lnTo>
                    <a:lnTo>
                      <a:pt x="3" y="6"/>
                    </a:lnTo>
                    <a:lnTo>
                      <a:pt x="3" y="6"/>
                    </a:lnTo>
                    <a:lnTo>
                      <a:pt x="3" y="6"/>
                    </a:lnTo>
                    <a:lnTo>
                      <a:pt x="3" y="6"/>
                    </a:lnTo>
                    <a:lnTo>
                      <a:pt x="3" y="3"/>
                    </a:lnTo>
                    <a:lnTo>
                      <a:pt x="3" y="3"/>
                    </a:lnTo>
                    <a:lnTo>
                      <a:pt x="6" y="3"/>
                    </a:lnTo>
                    <a:lnTo>
                      <a:pt x="6" y="6"/>
                    </a:lnTo>
                    <a:lnTo>
                      <a:pt x="9" y="6"/>
                    </a:lnTo>
                    <a:lnTo>
                      <a:pt x="12" y="6"/>
                    </a:lnTo>
                    <a:lnTo>
                      <a:pt x="12" y="6"/>
                    </a:lnTo>
                    <a:lnTo>
                      <a:pt x="12" y="6"/>
                    </a:lnTo>
                    <a:lnTo>
                      <a:pt x="12" y="6"/>
                    </a:lnTo>
                    <a:lnTo>
                      <a:pt x="12" y="6"/>
                    </a:lnTo>
                    <a:lnTo>
                      <a:pt x="12" y="3"/>
                    </a:lnTo>
                    <a:lnTo>
                      <a:pt x="12" y="3"/>
                    </a:lnTo>
                    <a:lnTo>
                      <a:pt x="12" y="3"/>
                    </a:lnTo>
                    <a:lnTo>
                      <a:pt x="12" y="3"/>
                    </a:lnTo>
                    <a:lnTo>
                      <a:pt x="12" y="3"/>
                    </a:lnTo>
                    <a:lnTo>
                      <a:pt x="15" y="3"/>
                    </a:lnTo>
                    <a:lnTo>
                      <a:pt x="18" y="3"/>
                    </a:lnTo>
                    <a:lnTo>
                      <a:pt x="18" y="0"/>
                    </a:lnTo>
                    <a:lnTo>
                      <a:pt x="15" y="0"/>
                    </a:lnTo>
                    <a:lnTo>
                      <a:pt x="12" y="0"/>
                    </a:lnTo>
                    <a:lnTo>
                      <a:pt x="12" y="0"/>
                    </a:lnTo>
                    <a:lnTo>
                      <a:pt x="9"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00" name="Freeform 674"/>
              <p:cNvSpPr>
                <a:spLocks/>
              </p:cNvSpPr>
              <p:nvPr/>
            </p:nvSpPr>
            <p:spPr bwMode="auto">
              <a:xfrm>
                <a:off x="7877175" y="3929063"/>
                <a:ext cx="28575" cy="9525"/>
              </a:xfrm>
              <a:custGeom>
                <a:avLst/>
                <a:gdLst/>
                <a:ahLst/>
                <a:cxnLst>
                  <a:cxn ang="0">
                    <a:pos x="9" y="0"/>
                  </a:cxn>
                  <a:cxn ang="0">
                    <a:pos x="9" y="0"/>
                  </a:cxn>
                  <a:cxn ang="0">
                    <a:pos x="9" y="0"/>
                  </a:cxn>
                  <a:cxn ang="0">
                    <a:pos x="6" y="0"/>
                  </a:cxn>
                  <a:cxn ang="0">
                    <a:pos x="3" y="3"/>
                  </a:cxn>
                  <a:cxn ang="0">
                    <a:pos x="0" y="6"/>
                  </a:cxn>
                  <a:cxn ang="0">
                    <a:pos x="3" y="6"/>
                  </a:cxn>
                  <a:cxn ang="0">
                    <a:pos x="3" y="6"/>
                  </a:cxn>
                  <a:cxn ang="0">
                    <a:pos x="3" y="6"/>
                  </a:cxn>
                  <a:cxn ang="0">
                    <a:pos x="3" y="6"/>
                  </a:cxn>
                  <a:cxn ang="0">
                    <a:pos x="3" y="3"/>
                  </a:cxn>
                  <a:cxn ang="0">
                    <a:pos x="3" y="3"/>
                  </a:cxn>
                  <a:cxn ang="0">
                    <a:pos x="6" y="3"/>
                  </a:cxn>
                  <a:cxn ang="0">
                    <a:pos x="6" y="6"/>
                  </a:cxn>
                  <a:cxn ang="0">
                    <a:pos x="9" y="6"/>
                  </a:cxn>
                  <a:cxn ang="0">
                    <a:pos x="12" y="6"/>
                  </a:cxn>
                  <a:cxn ang="0">
                    <a:pos x="12" y="6"/>
                  </a:cxn>
                  <a:cxn ang="0">
                    <a:pos x="12" y="6"/>
                  </a:cxn>
                  <a:cxn ang="0">
                    <a:pos x="12" y="6"/>
                  </a:cxn>
                  <a:cxn ang="0">
                    <a:pos x="12" y="6"/>
                  </a:cxn>
                  <a:cxn ang="0">
                    <a:pos x="12" y="3"/>
                  </a:cxn>
                  <a:cxn ang="0">
                    <a:pos x="12" y="3"/>
                  </a:cxn>
                  <a:cxn ang="0">
                    <a:pos x="12" y="3"/>
                  </a:cxn>
                  <a:cxn ang="0">
                    <a:pos x="12" y="3"/>
                  </a:cxn>
                  <a:cxn ang="0">
                    <a:pos x="12" y="3"/>
                  </a:cxn>
                  <a:cxn ang="0">
                    <a:pos x="15" y="3"/>
                  </a:cxn>
                  <a:cxn ang="0">
                    <a:pos x="18" y="3"/>
                  </a:cxn>
                  <a:cxn ang="0">
                    <a:pos x="18" y="0"/>
                  </a:cxn>
                  <a:cxn ang="0">
                    <a:pos x="15" y="0"/>
                  </a:cxn>
                  <a:cxn ang="0">
                    <a:pos x="12" y="0"/>
                  </a:cxn>
                  <a:cxn ang="0">
                    <a:pos x="12" y="0"/>
                  </a:cxn>
                  <a:cxn ang="0">
                    <a:pos x="9" y="0"/>
                  </a:cxn>
                </a:cxnLst>
                <a:rect l="0" t="0" r="r" b="b"/>
                <a:pathLst>
                  <a:path w="18" h="6">
                    <a:moveTo>
                      <a:pt x="9" y="0"/>
                    </a:moveTo>
                    <a:lnTo>
                      <a:pt x="9" y="0"/>
                    </a:lnTo>
                    <a:lnTo>
                      <a:pt x="9" y="0"/>
                    </a:lnTo>
                    <a:lnTo>
                      <a:pt x="6" y="0"/>
                    </a:lnTo>
                    <a:lnTo>
                      <a:pt x="3" y="3"/>
                    </a:lnTo>
                    <a:lnTo>
                      <a:pt x="0" y="6"/>
                    </a:lnTo>
                    <a:lnTo>
                      <a:pt x="3" y="6"/>
                    </a:lnTo>
                    <a:lnTo>
                      <a:pt x="3" y="6"/>
                    </a:lnTo>
                    <a:lnTo>
                      <a:pt x="3" y="6"/>
                    </a:lnTo>
                    <a:lnTo>
                      <a:pt x="3" y="6"/>
                    </a:lnTo>
                    <a:lnTo>
                      <a:pt x="3" y="3"/>
                    </a:lnTo>
                    <a:lnTo>
                      <a:pt x="3" y="3"/>
                    </a:lnTo>
                    <a:lnTo>
                      <a:pt x="6" y="3"/>
                    </a:lnTo>
                    <a:lnTo>
                      <a:pt x="6" y="6"/>
                    </a:lnTo>
                    <a:lnTo>
                      <a:pt x="9" y="6"/>
                    </a:lnTo>
                    <a:lnTo>
                      <a:pt x="12" y="6"/>
                    </a:lnTo>
                    <a:lnTo>
                      <a:pt x="12" y="6"/>
                    </a:lnTo>
                    <a:lnTo>
                      <a:pt x="12" y="6"/>
                    </a:lnTo>
                    <a:lnTo>
                      <a:pt x="12" y="6"/>
                    </a:lnTo>
                    <a:lnTo>
                      <a:pt x="12" y="6"/>
                    </a:lnTo>
                    <a:lnTo>
                      <a:pt x="12" y="3"/>
                    </a:lnTo>
                    <a:lnTo>
                      <a:pt x="12" y="3"/>
                    </a:lnTo>
                    <a:lnTo>
                      <a:pt x="12" y="3"/>
                    </a:lnTo>
                    <a:lnTo>
                      <a:pt x="12" y="3"/>
                    </a:lnTo>
                    <a:lnTo>
                      <a:pt x="12" y="3"/>
                    </a:lnTo>
                    <a:lnTo>
                      <a:pt x="15" y="3"/>
                    </a:lnTo>
                    <a:lnTo>
                      <a:pt x="18" y="3"/>
                    </a:lnTo>
                    <a:lnTo>
                      <a:pt x="18" y="0"/>
                    </a:lnTo>
                    <a:lnTo>
                      <a:pt x="15" y="0"/>
                    </a:lnTo>
                    <a:lnTo>
                      <a:pt x="12" y="0"/>
                    </a:lnTo>
                    <a:lnTo>
                      <a:pt x="12" y="0"/>
                    </a:lnTo>
                    <a:lnTo>
                      <a:pt x="9"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01" name="Freeform 675"/>
              <p:cNvSpPr>
                <a:spLocks/>
              </p:cNvSpPr>
              <p:nvPr/>
            </p:nvSpPr>
            <p:spPr bwMode="auto">
              <a:xfrm>
                <a:off x="7918450" y="3944938"/>
                <a:ext cx="28575" cy="14287"/>
              </a:xfrm>
              <a:custGeom>
                <a:avLst/>
                <a:gdLst/>
                <a:ahLst/>
                <a:cxnLst>
                  <a:cxn ang="0">
                    <a:pos x="9" y="0"/>
                  </a:cxn>
                  <a:cxn ang="0">
                    <a:pos x="9" y="0"/>
                  </a:cxn>
                  <a:cxn ang="0">
                    <a:pos x="9" y="0"/>
                  </a:cxn>
                  <a:cxn ang="0">
                    <a:pos x="6" y="0"/>
                  </a:cxn>
                  <a:cxn ang="0">
                    <a:pos x="3" y="3"/>
                  </a:cxn>
                  <a:cxn ang="0">
                    <a:pos x="0" y="6"/>
                  </a:cxn>
                  <a:cxn ang="0">
                    <a:pos x="3" y="6"/>
                  </a:cxn>
                  <a:cxn ang="0">
                    <a:pos x="3" y="9"/>
                  </a:cxn>
                  <a:cxn ang="0">
                    <a:pos x="3" y="6"/>
                  </a:cxn>
                  <a:cxn ang="0">
                    <a:pos x="3" y="6"/>
                  </a:cxn>
                  <a:cxn ang="0">
                    <a:pos x="3" y="3"/>
                  </a:cxn>
                  <a:cxn ang="0">
                    <a:pos x="3" y="3"/>
                  </a:cxn>
                  <a:cxn ang="0">
                    <a:pos x="6" y="3"/>
                  </a:cxn>
                  <a:cxn ang="0">
                    <a:pos x="6" y="6"/>
                  </a:cxn>
                  <a:cxn ang="0">
                    <a:pos x="9" y="6"/>
                  </a:cxn>
                  <a:cxn ang="0">
                    <a:pos x="12" y="6"/>
                  </a:cxn>
                  <a:cxn ang="0">
                    <a:pos x="12" y="6"/>
                  </a:cxn>
                  <a:cxn ang="0">
                    <a:pos x="12" y="6"/>
                  </a:cxn>
                  <a:cxn ang="0">
                    <a:pos x="12" y="6"/>
                  </a:cxn>
                  <a:cxn ang="0">
                    <a:pos x="9" y="6"/>
                  </a:cxn>
                  <a:cxn ang="0">
                    <a:pos x="12" y="6"/>
                  </a:cxn>
                  <a:cxn ang="0">
                    <a:pos x="12" y="3"/>
                  </a:cxn>
                  <a:cxn ang="0">
                    <a:pos x="12" y="3"/>
                  </a:cxn>
                  <a:cxn ang="0">
                    <a:pos x="12" y="3"/>
                  </a:cxn>
                  <a:cxn ang="0">
                    <a:pos x="12" y="3"/>
                  </a:cxn>
                  <a:cxn ang="0">
                    <a:pos x="15" y="3"/>
                  </a:cxn>
                  <a:cxn ang="0">
                    <a:pos x="15" y="3"/>
                  </a:cxn>
                  <a:cxn ang="0">
                    <a:pos x="18" y="3"/>
                  </a:cxn>
                  <a:cxn ang="0">
                    <a:pos x="15" y="0"/>
                  </a:cxn>
                  <a:cxn ang="0">
                    <a:pos x="12" y="0"/>
                  </a:cxn>
                  <a:cxn ang="0">
                    <a:pos x="12" y="0"/>
                  </a:cxn>
                  <a:cxn ang="0">
                    <a:pos x="9" y="0"/>
                  </a:cxn>
                </a:cxnLst>
                <a:rect l="0" t="0" r="r" b="b"/>
                <a:pathLst>
                  <a:path w="18" h="9">
                    <a:moveTo>
                      <a:pt x="9" y="0"/>
                    </a:moveTo>
                    <a:lnTo>
                      <a:pt x="9" y="0"/>
                    </a:lnTo>
                    <a:lnTo>
                      <a:pt x="9" y="0"/>
                    </a:lnTo>
                    <a:lnTo>
                      <a:pt x="6" y="0"/>
                    </a:lnTo>
                    <a:lnTo>
                      <a:pt x="3" y="3"/>
                    </a:lnTo>
                    <a:lnTo>
                      <a:pt x="0" y="6"/>
                    </a:lnTo>
                    <a:lnTo>
                      <a:pt x="3" y="6"/>
                    </a:lnTo>
                    <a:lnTo>
                      <a:pt x="3" y="9"/>
                    </a:lnTo>
                    <a:lnTo>
                      <a:pt x="3" y="6"/>
                    </a:lnTo>
                    <a:lnTo>
                      <a:pt x="3" y="6"/>
                    </a:lnTo>
                    <a:lnTo>
                      <a:pt x="3" y="3"/>
                    </a:lnTo>
                    <a:lnTo>
                      <a:pt x="3" y="3"/>
                    </a:lnTo>
                    <a:lnTo>
                      <a:pt x="6" y="3"/>
                    </a:lnTo>
                    <a:lnTo>
                      <a:pt x="6" y="6"/>
                    </a:lnTo>
                    <a:lnTo>
                      <a:pt x="9" y="6"/>
                    </a:lnTo>
                    <a:lnTo>
                      <a:pt x="12" y="6"/>
                    </a:lnTo>
                    <a:lnTo>
                      <a:pt x="12" y="6"/>
                    </a:lnTo>
                    <a:lnTo>
                      <a:pt x="12" y="6"/>
                    </a:lnTo>
                    <a:lnTo>
                      <a:pt x="12" y="6"/>
                    </a:lnTo>
                    <a:lnTo>
                      <a:pt x="9" y="6"/>
                    </a:lnTo>
                    <a:lnTo>
                      <a:pt x="12" y="6"/>
                    </a:lnTo>
                    <a:lnTo>
                      <a:pt x="12" y="3"/>
                    </a:lnTo>
                    <a:lnTo>
                      <a:pt x="12" y="3"/>
                    </a:lnTo>
                    <a:lnTo>
                      <a:pt x="12" y="3"/>
                    </a:lnTo>
                    <a:lnTo>
                      <a:pt x="12" y="3"/>
                    </a:lnTo>
                    <a:lnTo>
                      <a:pt x="15" y="3"/>
                    </a:lnTo>
                    <a:lnTo>
                      <a:pt x="15" y="3"/>
                    </a:lnTo>
                    <a:lnTo>
                      <a:pt x="18" y="3"/>
                    </a:lnTo>
                    <a:lnTo>
                      <a:pt x="15" y="0"/>
                    </a:lnTo>
                    <a:lnTo>
                      <a:pt x="12" y="0"/>
                    </a:lnTo>
                    <a:lnTo>
                      <a:pt x="12" y="0"/>
                    </a:lnTo>
                    <a:lnTo>
                      <a:pt x="9"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04" name="Freeform 676"/>
              <p:cNvSpPr>
                <a:spLocks/>
              </p:cNvSpPr>
              <p:nvPr/>
            </p:nvSpPr>
            <p:spPr bwMode="auto">
              <a:xfrm>
                <a:off x="7918450" y="3944938"/>
                <a:ext cx="28575" cy="14287"/>
              </a:xfrm>
              <a:custGeom>
                <a:avLst/>
                <a:gdLst/>
                <a:ahLst/>
                <a:cxnLst>
                  <a:cxn ang="0">
                    <a:pos x="9" y="0"/>
                  </a:cxn>
                  <a:cxn ang="0">
                    <a:pos x="9" y="0"/>
                  </a:cxn>
                  <a:cxn ang="0">
                    <a:pos x="9" y="0"/>
                  </a:cxn>
                  <a:cxn ang="0">
                    <a:pos x="6" y="0"/>
                  </a:cxn>
                  <a:cxn ang="0">
                    <a:pos x="3" y="3"/>
                  </a:cxn>
                  <a:cxn ang="0">
                    <a:pos x="0" y="6"/>
                  </a:cxn>
                  <a:cxn ang="0">
                    <a:pos x="3" y="6"/>
                  </a:cxn>
                  <a:cxn ang="0">
                    <a:pos x="3" y="9"/>
                  </a:cxn>
                  <a:cxn ang="0">
                    <a:pos x="3" y="6"/>
                  </a:cxn>
                  <a:cxn ang="0">
                    <a:pos x="3" y="6"/>
                  </a:cxn>
                  <a:cxn ang="0">
                    <a:pos x="3" y="3"/>
                  </a:cxn>
                  <a:cxn ang="0">
                    <a:pos x="3" y="3"/>
                  </a:cxn>
                  <a:cxn ang="0">
                    <a:pos x="6" y="3"/>
                  </a:cxn>
                  <a:cxn ang="0">
                    <a:pos x="6" y="6"/>
                  </a:cxn>
                  <a:cxn ang="0">
                    <a:pos x="9" y="6"/>
                  </a:cxn>
                  <a:cxn ang="0">
                    <a:pos x="12" y="6"/>
                  </a:cxn>
                  <a:cxn ang="0">
                    <a:pos x="12" y="6"/>
                  </a:cxn>
                  <a:cxn ang="0">
                    <a:pos x="12" y="6"/>
                  </a:cxn>
                  <a:cxn ang="0">
                    <a:pos x="12" y="6"/>
                  </a:cxn>
                  <a:cxn ang="0">
                    <a:pos x="9" y="6"/>
                  </a:cxn>
                  <a:cxn ang="0">
                    <a:pos x="12" y="6"/>
                  </a:cxn>
                  <a:cxn ang="0">
                    <a:pos x="12" y="3"/>
                  </a:cxn>
                  <a:cxn ang="0">
                    <a:pos x="12" y="3"/>
                  </a:cxn>
                  <a:cxn ang="0">
                    <a:pos x="12" y="3"/>
                  </a:cxn>
                  <a:cxn ang="0">
                    <a:pos x="12" y="3"/>
                  </a:cxn>
                  <a:cxn ang="0">
                    <a:pos x="15" y="3"/>
                  </a:cxn>
                  <a:cxn ang="0">
                    <a:pos x="15" y="3"/>
                  </a:cxn>
                  <a:cxn ang="0">
                    <a:pos x="18" y="3"/>
                  </a:cxn>
                  <a:cxn ang="0">
                    <a:pos x="15" y="0"/>
                  </a:cxn>
                  <a:cxn ang="0">
                    <a:pos x="12" y="0"/>
                  </a:cxn>
                  <a:cxn ang="0">
                    <a:pos x="12" y="0"/>
                  </a:cxn>
                  <a:cxn ang="0">
                    <a:pos x="9" y="0"/>
                  </a:cxn>
                </a:cxnLst>
                <a:rect l="0" t="0" r="r" b="b"/>
                <a:pathLst>
                  <a:path w="18" h="9">
                    <a:moveTo>
                      <a:pt x="9" y="0"/>
                    </a:moveTo>
                    <a:lnTo>
                      <a:pt x="9" y="0"/>
                    </a:lnTo>
                    <a:lnTo>
                      <a:pt x="9" y="0"/>
                    </a:lnTo>
                    <a:lnTo>
                      <a:pt x="6" y="0"/>
                    </a:lnTo>
                    <a:lnTo>
                      <a:pt x="3" y="3"/>
                    </a:lnTo>
                    <a:lnTo>
                      <a:pt x="0" y="6"/>
                    </a:lnTo>
                    <a:lnTo>
                      <a:pt x="3" y="6"/>
                    </a:lnTo>
                    <a:lnTo>
                      <a:pt x="3" y="9"/>
                    </a:lnTo>
                    <a:lnTo>
                      <a:pt x="3" y="6"/>
                    </a:lnTo>
                    <a:lnTo>
                      <a:pt x="3" y="6"/>
                    </a:lnTo>
                    <a:lnTo>
                      <a:pt x="3" y="3"/>
                    </a:lnTo>
                    <a:lnTo>
                      <a:pt x="3" y="3"/>
                    </a:lnTo>
                    <a:lnTo>
                      <a:pt x="6" y="3"/>
                    </a:lnTo>
                    <a:lnTo>
                      <a:pt x="6" y="6"/>
                    </a:lnTo>
                    <a:lnTo>
                      <a:pt x="9" y="6"/>
                    </a:lnTo>
                    <a:lnTo>
                      <a:pt x="12" y="6"/>
                    </a:lnTo>
                    <a:lnTo>
                      <a:pt x="12" y="6"/>
                    </a:lnTo>
                    <a:lnTo>
                      <a:pt x="12" y="6"/>
                    </a:lnTo>
                    <a:lnTo>
                      <a:pt x="12" y="6"/>
                    </a:lnTo>
                    <a:lnTo>
                      <a:pt x="9" y="6"/>
                    </a:lnTo>
                    <a:lnTo>
                      <a:pt x="12" y="6"/>
                    </a:lnTo>
                    <a:lnTo>
                      <a:pt x="12" y="3"/>
                    </a:lnTo>
                    <a:lnTo>
                      <a:pt x="12" y="3"/>
                    </a:lnTo>
                    <a:lnTo>
                      <a:pt x="12" y="3"/>
                    </a:lnTo>
                    <a:lnTo>
                      <a:pt x="12" y="3"/>
                    </a:lnTo>
                    <a:lnTo>
                      <a:pt x="15" y="3"/>
                    </a:lnTo>
                    <a:lnTo>
                      <a:pt x="15" y="3"/>
                    </a:lnTo>
                    <a:lnTo>
                      <a:pt x="18" y="3"/>
                    </a:lnTo>
                    <a:lnTo>
                      <a:pt x="15" y="0"/>
                    </a:lnTo>
                    <a:lnTo>
                      <a:pt x="12" y="0"/>
                    </a:lnTo>
                    <a:lnTo>
                      <a:pt x="12" y="0"/>
                    </a:lnTo>
                    <a:lnTo>
                      <a:pt x="9"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05" name="Freeform 677"/>
              <p:cNvSpPr>
                <a:spLocks/>
              </p:cNvSpPr>
              <p:nvPr/>
            </p:nvSpPr>
            <p:spPr bwMode="auto">
              <a:xfrm>
                <a:off x="7886700" y="3908425"/>
                <a:ext cx="22225" cy="15875"/>
              </a:xfrm>
              <a:custGeom>
                <a:avLst/>
                <a:gdLst/>
                <a:ahLst/>
                <a:cxnLst>
                  <a:cxn ang="0">
                    <a:pos x="3" y="4"/>
                  </a:cxn>
                  <a:cxn ang="0">
                    <a:pos x="3" y="4"/>
                  </a:cxn>
                  <a:cxn ang="0">
                    <a:pos x="3" y="4"/>
                  </a:cxn>
                  <a:cxn ang="0">
                    <a:pos x="3" y="4"/>
                  </a:cxn>
                  <a:cxn ang="0">
                    <a:pos x="3" y="4"/>
                  </a:cxn>
                  <a:cxn ang="0">
                    <a:pos x="0" y="4"/>
                  </a:cxn>
                  <a:cxn ang="0">
                    <a:pos x="3" y="4"/>
                  </a:cxn>
                  <a:cxn ang="0">
                    <a:pos x="3" y="7"/>
                  </a:cxn>
                  <a:cxn ang="0">
                    <a:pos x="3" y="7"/>
                  </a:cxn>
                  <a:cxn ang="0">
                    <a:pos x="3" y="7"/>
                  </a:cxn>
                  <a:cxn ang="0">
                    <a:pos x="0" y="7"/>
                  </a:cxn>
                  <a:cxn ang="0">
                    <a:pos x="0" y="7"/>
                  </a:cxn>
                  <a:cxn ang="0">
                    <a:pos x="3" y="7"/>
                  </a:cxn>
                  <a:cxn ang="0">
                    <a:pos x="3" y="7"/>
                  </a:cxn>
                  <a:cxn ang="0">
                    <a:pos x="6" y="10"/>
                  </a:cxn>
                  <a:cxn ang="0">
                    <a:pos x="9" y="7"/>
                  </a:cxn>
                  <a:cxn ang="0">
                    <a:pos x="12" y="7"/>
                  </a:cxn>
                  <a:cxn ang="0">
                    <a:pos x="12" y="7"/>
                  </a:cxn>
                  <a:cxn ang="0">
                    <a:pos x="12" y="7"/>
                  </a:cxn>
                  <a:cxn ang="0">
                    <a:pos x="12" y="4"/>
                  </a:cxn>
                  <a:cxn ang="0">
                    <a:pos x="12" y="4"/>
                  </a:cxn>
                  <a:cxn ang="0">
                    <a:pos x="14" y="4"/>
                  </a:cxn>
                  <a:cxn ang="0">
                    <a:pos x="12" y="4"/>
                  </a:cxn>
                  <a:cxn ang="0">
                    <a:pos x="12" y="4"/>
                  </a:cxn>
                  <a:cxn ang="0">
                    <a:pos x="9" y="7"/>
                  </a:cxn>
                  <a:cxn ang="0">
                    <a:pos x="9" y="7"/>
                  </a:cxn>
                  <a:cxn ang="0">
                    <a:pos x="12" y="7"/>
                  </a:cxn>
                  <a:cxn ang="0">
                    <a:pos x="12" y="4"/>
                  </a:cxn>
                  <a:cxn ang="0">
                    <a:pos x="12" y="4"/>
                  </a:cxn>
                  <a:cxn ang="0">
                    <a:pos x="9" y="0"/>
                  </a:cxn>
                  <a:cxn ang="0">
                    <a:pos x="6" y="0"/>
                  </a:cxn>
                  <a:cxn ang="0">
                    <a:pos x="3" y="0"/>
                  </a:cxn>
                  <a:cxn ang="0">
                    <a:pos x="3" y="0"/>
                  </a:cxn>
                  <a:cxn ang="0">
                    <a:pos x="3" y="4"/>
                  </a:cxn>
                </a:cxnLst>
                <a:rect l="0" t="0" r="r" b="b"/>
                <a:pathLst>
                  <a:path w="14" h="10">
                    <a:moveTo>
                      <a:pt x="3" y="4"/>
                    </a:moveTo>
                    <a:lnTo>
                      <a:pt x="3" y="4"/>
                    </a:lnTo>
                    <a:lnTo>
                      <a:pt x="3" y="4"/>
                    </a:lnTo>
                    <a:lnTo>
                      <a:pt x="3" y="4"/>
                    </a:lnTo>
                    <a:lnTo>
                      <a:pt x="3" y="4"/>
                    </a:lnTo>
                    <a:lnTo>
                      <a:pt x="0" y="4"/>
                    </a:lnTo>
                    <a:lnTo>
                      <a:pt x="3" y="4"/>
                    </a:lnTo>
                    <a:lnTo>
                      <a:pt x="3" y="7"/>
                    </a:lnTo>
                    <a:lnTo>
                      <a:pt x="3" y="7"/>
                    </a:lnTo>
                    <a:lnTo>
                      <a:pt x="3" y="7"/>
                    </a:lnTo>
                    <a:lnTo>
                      <a:pt x="0" y="7"/>
                    </a:lnTo>
                    <a:lnTo>
                      <a:pt x="0" y="7"/>
                    </a:lnTo>
                    <a:lnTo>
                      <a:pt x="3" y="7"/>
                    </a:lnTo>
                    <a:lnTo>
                      <a:pt x="3" y="7"/>
                    </a:lnTo>
                    <a:lnTo>
                      <a:pt x="6" y="10"/>
                    </a:lnTo>
                    <a:lnTo>
                      <a:pt x="9" y="7"/>
                    </a:lnTo>
                    <a:lnTo>
                      <a:pt x="12" y="7"/>
                    </a:lnTo>
                    <a:lnTo>
                      <a:pt x="12" y="7"/>
                    </a:lnTo>
                    <a:lnTo>
                      <a:pt x="12" y="7"/>
                    </a:lnTo>
                    <a:lnTo>
                      <a:pt x="12" y="4"/>
                    </a:lnTo>
                    <a:lnTo>
                      <a:pt x="12" y="4"/>
                    </a:lnTo>
                    <a:lnTo>
                      <a:pt x="14" y="4"/>
                    </a:lnTo>
                    <a:lnTo>
                      <a:pt x="12" y="4"/>
                    </a:lnTo>
                    <a:lnTo>
                      <a:pt x="12" y="4"/>
                    </a:lnTo>
                    <a:lnTo>
                      <a:pt x="9" y="7"/>
                    </a:lnTo>
                    <a:lnTo>
                      <a:pt x="9" y="7"/>
                    </a:lnTo>
                    <a:lnTo>
                      <a:pt x="12" y="7"/>
                    </a:lnTo>
                    <a:lnTo>
                      <a:pt x="12" y="4"/>
                    </a:lnTo>
                    <a:lnTo>
                      <a:pt x="12" y="4"/>
                    </a:lnTo>
                    <a:lnTo>
                      <a:pt x="9" y="0"/>
                    </a:lnTo>
                    <a:lnTo>
                      <a:pt x="6" y="0"/>
                    </a:lnTo>
                    <a:lnTo>
                      <a:pt x="3" y="0"/>
                    </a:lnTo>
                    <a:lnTo>
                      <a:pt x="3" y="0"/>
                    </a:lnTo>
                    <a:lnTo>
                      <a:pt x="3" y="4"/>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06" name="Freeform 678"/>
              <p:cNvSpPr>
                <a:spLocks/>
              </p:cNvSpPr>
              <p:nvPr/>
            </p:nvSpPr>
            <p:spPr bwMode="auto">
              <a:xfrm>
                <a:off x="7886700" y="3908425"/>
                <a:ext cx="22225" cy="15875"/>
              </a:xfrm>
              <a:custGeom>
                <a:avLst/>
                <a:gdLst/>
                <a:ahLst/>
                <a:cxnLst>
                  <a:cxn ang="0">
                    <a:pos x="3" y="4"/>
                  </a:cxn>
                  <a:cxn ang="0">
                    <a:pos x="3" y="4"/>
                  </a:cxn>
                  <a:cxn ang="0">
                    <a:pos x="3" y="4"/>
                  </a:cxn>
                  <a:cxn ang="0">
                    <a:pos x="3" y="4"/>
                  </a:cxn>
                  <a:cxn ang="0">
                    <a:pos x="3" y="4"/>
                  </a:cxn>
                  <a:cxn ang="0">
                    <a:pos x="0" y="4"/>
                  </a:cxn>
                  <a:cxn ang="0">
                    <a:pos x="3" y="4"/>
                  </a:cxn>
                  <a:cxn ang="0">
                    <a:pos x="3" y="7"/>
                  </a:cxn>
                  <a:cxn ang="0">
                    <a:pos x="3" y="7"/>
                  </a:cxn>
                  <a:cxn ang="0">
                    <a:pos x="3" y="7"/>
                  </a:cxn>
                  <a:cxn ang="0">
                    <a:pos x="0" y="7"/>
                  </a:cxn>
                  <a:cxn ang="0">
                    <a:pos x="0" y="7"/>
                  </a:cxn>
                  <a:cxn ang="0">
                    <a:pos x="3" y="7"/>
                  </a:cxn>
                  <a:cxn ang="0">
                    <a:pos x="3" y="7"/>
                  </a:cxn>
                  <a:cxn ang="0">
                    <a:pos x="6" y="10"/>
                  </a:cxn>
                  <a:cxn ang="0">
                    <a:pos x="9" y="7"/>
                  </a:cxn>
                  <a:cxn ang="0">
                    <a:pos x="12" y="7"/>
                  </a:cxn>
                  <a:cxn ang="0">
                    <a:pos x="12" y="7"/>
                  </a:cxn>
                  <a:cxn ang="0">
                    <a:pos x="12" y="7"/>
                  </a:cxn>
                  <a:cxn ang="0">
                    <a:pos x="12" y="4"/>
                  </a:cxn>
                  <a:cxn ang="0">
                    <a:pos x="12" y="4"/>
                  </a:cxn>
                  <a:cxn ang="0">
                    <a:pos x="14" y="4"/>
                  </a:cxn>
                  <a:cxn ang="0">
                    <a:pos x="12" y="4"/>
                  </a:cxn>
                  <a:cxn ang="0">
                    <a:pos x="12" y="4"/>
                  </a:cxn>
                  <a:cxn ang="0">
                    <a:pos x="9" y="7"/>
                  </a:cxn>
                  <a:cxn ang="0">
                    <a:pos x="9" y="7"/>
                  </a:cxn>
                  <a:cxn ang="0">
                    <a:pos x="12" y="7"/>
                  </a:cxn>
                  <a:cxn ang="0">
                    <a:pos x="12" y="4"/>
                  </a:cxn>
                  <a:cxn ang="0">
                    <a:pos x="12" y="4"/>
                  </a:cxn>
                  <a:cxn ang="0">
                    <a:pos x="9" y="0"/>
                  </a:cxn>
                  <a:cxn ang="0">
                    <a:pos x="6" y="0"/>
                  </a:cxn>
                  <a:cxn ang="0">
                    <a:pos x="3" y="0"/>
                  </a:cxn>
                  <a:cxn ang="0">
                    <a:pos x="3" y="0"/>
                  </a:cxn>
                  <a:cxn ang="0">
                    <a:pos x="3" y="4"/>
                  </a:cxn>
                </a:cxnLst>
                <a:rect l="0" t="0" r="r" b="b"/>
                <a:pathLst>
                  <a:path w="14" h="10">
                    <a:moveTo>
                      <a:pt x="3" y="4"/>
                    </a:moveTo>
                    <a:lnTo>
                      <a:pt x="3" y="4"/>
                    </a:lnTo>
                    <a:lnTo>
                      <a:pt x="3" y="4"/>
                    </a:lnTo>
                    <a:lnTo>
                      <a:pt x="3" y="4"/>
                    </a:lnTo>
                    <a:lnTo>
                      <a:pt x="3" y="4"/>
                    </a:lnTo>
                    <a:lnTo>
                      <a:pt x="0" y="4"/>
                    </a:lnTo>
                    <a:lnTo>
                      <a:pt x="3" y="4"/>
                    </a:lnTo>
                    <a:lnTo>
                      <a:pt x="3" y="7"/>
                    </a:lnTo>
                    <a:lnTo>
                      <a:pt x="3" y="7"/>
                    </a:lnTo>
                    <a:lnTo>
                      <a:pt x="3" y="7"/>
                    </a:lnTo>
                    <a:lnTo>
                      <a:pt x="0" y="7"/>
                    </a:lnTo>
                    <a:lnTo>
                      <a:pt x="0" y="7"/>
                    </a:lnTo>
                    <a:lnTo>
                      <a:pt x="3" y="7"/>
                    </a:lnTo>
                    <a:lnTo>
                      <a:pt x="3" y="7"/>
                    </a:lnTo>
                    <a:lnTo>
                      <a:pt x="6" y="10"/>
                    </a:lnTo>
                    <a:lnTo>
                      <a:pt x="9" y="7"/>
                    </a:lnTo>
                    <a:lnTo>
                      <a:pt x="12" y="7"/>
                    </a:lnTo>
                    <a:lnTo>
                      <a:pt x="12" y="7"/>
                    </a:lnTo>
                    <a:lnTo>
                      <a:pt x="12" y="7"/>
                    </a:lnTo>
                    <a:lnTo>
                      <a:pt x="12" y="4"/>
                    </a:lnTo>
                    <a:lnTo>
                      <a:pt x="12" y="4"/>
                    </a:lnTo>
                    <a:lnTo>
                      <a:pt x="14" y="4"/>
                    </a:lnTo>
                    <a:lnTo>
                      <a:pt x="12" y="4"/>
                    </a:lnTo>
                    <a:lnTo>
                      <a:pt x="12" y="4"/>
                    </a:lnTo>
                    <a:lnTo>
                      <a:pt x="9" y="7"/>
                    </a:lnTo>
                    <a:lnTo>
                      <a:pt x="9" y="7"/>
                    </a:lnTo>
                    <a:lnTo>
                      <a:pt x="12" y="7"/>
                    </a:lnTo>
                    <a:lnTo>
                      <a:pt x="12" y="4"/>
                    </a:lnTo>
                    <a:lnTo>
                      <a:pt x="12" y="4"/>
                    </a:lnTo>
                    <a:lnTo>
                      <a:pt x="9" y="0"/>
                    </a:lnTo>
                    <a:lnTo>
                      <a:pt x="6" y="0"/>
                    </a:lnTo>
                    <a:lnTo>
                      <a:pt x="3" y="0"/>
                    </a:lnTo>
                    <a:lnTo>
                      <a:pt x="3" y="0"/>
                    </a:lnTo>
                    <a:lnTo>
                      <a:pt x="3" y="4"/>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07" name="Freeform 679"/>
              <p:cNvSpPr>
                <a:spLocks/>
              </p:cNvSpPr>
              <p:nvPr/>
            </p:nvSpPr>
            <p:spPr bwMode="auto">
              <a:xfrm>
                <a:off x="7942263" y="3919538"/>
                <a:ext cx="19050" cy="9525"/>
              </a:xfrm>
              <a:custGeom>
                <a:avLst/>
                <a:gdLst/>
                <a:ahLst/>
                <a:cxnLst>
                  <a:cxn ang="0">
                    <a:pos x="3" y="0"/>
                  </a:cxn>
                  <a:cxn ang="0">
                    <a:pos x="3" y="0"/>
                  </a:cxn>
                  <a:cxn ang="0">
                    <a:pos x="3" y="0"/>
                  </a:cxn>
                  <a:cxn ang="0">
                    <a:pos x="3" y="0"/>
                  </a:cxn>
                  <a:cxn ang="0">
                    <a:pos x="3" y="3"/>
                  </a:cxn>
                  <a:cxn ang="0">
                    <a:pos x="0" y="3"/>
                  </a:cxn>
                  <a:cxn ang="0">
                    <a:pos x="3" y="6"/>
                  </a:cxn>
                  <a:cxn ang="0">
                    <a:pos x="3" y="6"/>
                  </a:cxn>
                  <a:cxn ang="0">
                    <a:pos x="3" y="6"/>
                  </a:cxn>
                  <a:cxn ang="0">
                    <a:pos x="0" y="6"/>
                  </a:cxn>
                  <a:cxn ang="0">
                    <a:pos x="0" y="3"/>
                  </a:cxn>
                  <a:cxn ang="0">
                    <a:pos x="3" y="3"/>
                  </a:cxn>
                  <a:cxn ang="0">
                    <a:pos x="3" y="3"/>
                  </a:cxn>
                  <a:cxn ang="0">
                    <a:pos x="6" y="3"/>
                  </a:cxn>
                  <a:cxn ang="0">
                    <a:pos x="9" y="3"/>
                  </a:cxn>
                  <a:cxn ang="0">
                    <a:pos x="9" y="3"/>
                  </a:cxn>
                  <a:cxn ang="0">
                    <a:pos x="12" y="3"/>
                  </a:cxn>
                  <a:cxn ang="0">
                    <a:pos x="12" y="3"/>
                  </a:cxn>
                  <a:cxn ang="0">
                    <a:pos x="12" y="0"/>
                  </a:cxn>
                  <a:cxn ang="0">
                    <a:pos x="9" y="0"/>
                  </a:cxn>
                  <a:cxn ang="0">
                    <a:pos x="6" y="0"/>
                  </a:cxn>
                  <a:cxn ang="0">
                    <a:pos x="6" y="3"/>
                  </a:cxn>
                  <a:cxn ang="0">
                    <a:pos x="6" y="3"/>
                  </a:cxn>
                  <a:cxn ang="0">
                    <a:pos x="6" y="6"/>
                  </a:cxn>
                  <a:cxn ang="0">
                    <a:pos x="9" y="6"/>
                  </a:cxn>
                  <a:cxn ang="0">
                    <a:pos x="12" y="6"/>
                  </a:cxn>
                  <a:cxn ang="0">
                    <a:pos x="9" y="6"/>
                  </a:cxn>
                  <a:cxn ang="0">
                    <a:pos x="9" y="3"/>
                  </a:cxn>
                  <a:cxn ang="0">
                    <a:pos x="9" y="3"/>
                  </a:cxn>
                  <a:cxn ang="0">
                    <a:pos x="6" y="3"/>
                  </a:cxn>
                  <a:cxn ang="0">
                    <a:pos x="6" y="0"/>
                  </a:cxn>
                  <a:cxn ang="0">
                    <a:pos x="3" y="0"/>
                  </a:cxn>
                </a:cxnLst>
                <a:rect l="0" t="0" r="r" b="b"/>
                <a:pathLst>
                  <a:path w="12" h="6">
                    <a:moveTo>
                      <a:pt x="3" y="0"/>
                    </a:moveTo>
                    <a:lnTo>
                      <a:pt x="3" y="0"/>
                    </a:lnTo>
                    <a:lnTo>
                      <a:pt x="3" y="0"/>
                    </a:lnTo>
                    <a:lnTo>
                      <a:pt x="3" y="0"/>
                    </a:lnTo>
                    <a:lnTo>
                      <a:pt x="3" y="3"/>
                    </a:lnTo>
                    <a:lnTo>
                      <a:pt x="0" y="3"/>
                    </a:lnTo>
                    <a:lnTo>
                      <a:pt x="3" y="6"/>
                    </a:lnTo>
                    <a:lnTo>
                      <a:pt x="3" y="6"/>
                    </a:lnTo>
                    <a:lnTo>
                      <a:pt x="3" y="6"/>
                    </a:lnTo>
                    <a:lnTo>
                      <a:pt x="0" y="6"/>
                    </a:lnTo>
                    <a:lnTo>
                      <a:pt x="0" y="3"/>
                    </a:lnTo>
                    <a:lnTo>
                      <a:pt x="3" y="3"/>
                    </a:lnTo>
                    <a:lnTo>
                      <a:pt x="3" y="3"/>
                    </a:lnTo>
                    <a:lnTo>
                      <a:pt x="6" y="3"/>
                    </a:lnTo>
                    <a:lnTo>
                      <a:pt x="9" y="3"/>
                    </a:lnTo>
                    <a:lnTo>
                      <a:pt x="9" y="3"/>
                    </a:lnTo>
                    <a:lnTo>
                      <a:pt x="12" y="3"/>
                    </a:lnTo>
                    <a:lnTo>
                      <a:pt x="12" y="3"/>
                    </a:lnTo>
                    <a:lnTo>
                      <a:pt x="12" y="0"/>
                    </a:lnTo>
                    <a:lnTo>
                      <a:pt x="9" y="0"/>
                    </a:lnTo>
                    <a:lnTo>
                      <a:pt x="6" y="0"/>
                    </a:lnTo>
                    <a:lnTo>
                      <a:pt x="6" y="3"/>
                    </a:lnTo>
                    <a:lnTo>
                      <a:pt x="6" y="3"/>
                    </a:lnTo>
                    <a:lnTo>
                      <a:pt x="6" y="6"/>
                    </a:lnTo>
                    <a:lnTo>
                      <a:pt x="9" y="6"/>
                    </a:lnTo>
                    <a:lnTo>
                      <a:pt x="12" y="6"/>
                    </a:lnTo>
                    <a:lnTo>
                      <a:pt x="9" y="6"/>
                    </a:lnTo>
                    <a:lnTo>
                      <a:pt x="9" y="3"/>
                    </a:lnTo>
                    <a:lnTo>
                      <a:pt x="9" y="3"/>
                    </a:lnTo>
                    <a:lnTo>
                      <a:pt x="6" y="3"/>
                    </a:lnTo>
                    <a:lnTo>
                      <a:pt x="6" y="0"/>
                    </a:lnTo>
                    <a:lnTo>
                      <a:pt x="3"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08" name="Freeform 680"/>
              <p:cNvSpPr>
                <a:spLocks/>
              </p:cNvSpPr>
              <p:nvPr/>
            </p:nvSpPr>
            <p:spPr bwMode="auto">
              <a:xfrm>
                <a:off x="7942263" y="3919538"/>
                <a:ext cx="19050" cy="9525"/>
              </a:xfrm>
              <a:custGeom>
                <a:avLst/>
                <a:gdLst/>
                <a:ahLst/>
                <a:cxnLst>
                  <a:cxn ang="0">
                    <a:pos x="3" y="0"/>
                  </a:cxn>
                  <a:cxn ang="0">
                    <a:pos x="3" y="0"/>
                  </a:cxn>
                  <a:cxn ang="0">
                    <a:pos x="3" y="0"/>
                  </a:cxn>
                  <a:cxn ang="0">
                    <a:pos x="3" y="0"/>
                  </a:cxn>
                  <a:cxn ang="0">
                    <a:pos x="3" y="3"/>
                  </a:cxn>
                  <a:cxn ang="0">
                    <a:pos x="0" y="3"/>
                  </a:cxn>
                  <a:cxn ang="0">
                    <a:pos x="3" y="6"/>
                  </a:cxn>
                  <a:cxn ang="0">
                    <a:pos x="3" y="6"/>
                  </a:cxn>
                  <a:cxn ang="0">
                    <a:pos x="3" y="6"/>
                  </a:cxn>
                  <a:cxn ang="0">
                    <a:pos x="0" y="6"/>
                  </a:cxn>
                  <a:cxn ang="0">
                    <a:pos x="0" y="3"/>
                  </a:cxn>
                  <a:cxn ang="0">
                    <a:pos x="3" y="3"/>
                  </a:cxn>
                  <a:cxn ang="0">
                    <a:pos x="3" y="3"/>
                  </a:cxn>
                  <a:cxn ang="0">
                    <a:pos x="6" y="3"/>
                  </a:cxn>
                  <a:cxn ang="0">
                    <a:pos x="9" y="3"/>
                  </a:cxn>
                  <a:cxn ang="0">
                    <a:pos x="9" y="3"/>
                  </a:cxn>
                  <a:cxn ang="0">
                    <a:pos x="12" y="3"/>
                  </a:cxn>
                  <a:cxn ang="0">
                    <a:pos x="12" y="3"/>
                  </a:cxn>
                  <a:cxn ang="0">
                    <a:pos x="12" y="0"/>
                  </a:cxn>
                  <a:cxn ang="0">
                    <a:pos x="9" y="0"/>
                  </a:cxn>
                  <a:cxn ang="0">
                    <a:pos x="6" y="0"/>
                  </a:cxn>
                  <a:cxn ang="0">
                    <a:pos x="6" y="3"/>
                  </a:cxn>
                  <a:cxn ang="0">
                    <a:pos x="6" y="3"/>
                  </a:cxn>
                  <a:cxn ang="0">
                    <a:pos x="6" y="6"/>
                  </a:cxn>
                  <a:cxn ang="0">
                    <a:pos x="9" y="6"/>
                  </a:cxn>
                  <a:cxn ang="0">
                    <a:pos x="12" y="6"/>
                  </a:cxn>
                  <a:cxn ang="0">
                    <a:pos x="9" y="6"/>
                  </a:cxn>
                  <a:cxn ang="0">
                    <a:pos x="9" y="3"/>
                  </a:cxn>
                  <a:cxn ang="0">
                    <a:pos x="9" y="3"/>
                  </a:cxn>
                  <a:cxn ang="0">
                    <a:pos x="6" y="3"/>
                  </a:cxn>
                  <a:cxn ang="0">
                    <a:pos x="6" y="0"/>
                  </a:cxn>
                  <a:cxn ang="0">
                    <a:pos x="3" y="0"/>
                  </a:cxn>
                </a:cxnLst>
                <a:rect l="0" t="0" r="r" b="b"/>
                <a:pathLst>
                  <a:path w="12" h="6">
                    <a:moveTo>
                      <a:pt x="3" y="0"/>
                    </a:moveTo>
                    <a:lnTo>
                      <a:pt x="3" y="0"/>
                    </a:lnTo>
                    <a:lnTo>
                      <a:pt x="3" y="0"/>
                    </a:lnTo>
                    <a:lnTo>
                      <a:pt x="3" y="0"/>
                    </a:lnTo>
                    <a:lnTo>
                      <a:pt x="3" y="3"/>
                    </a:lnTo>
                    <a:lnTo>
                      <a:pt x="0" y="3"/>
                    </a:lnTo>
                    <a:lnTo>
                      <a:pt x="3" y="6"/>
                    </a:lnTo>
                    <a:lnTo>
                      <a:pt x="3" y="6"/>
                    </a:lnTo>
                    <a:lnTo>
                      <a:pt x="3" y="6"/>
                    </a:lnTo>
                    <a:lnTo>
                      <a:pt x="0" y="6"/>
                    </a:lnTo>
                    <a:lnTo>
                      <a:pt x="0" y="3"/>
                    </a:lnTo>
                    <a:lnTo>
                      <a:pt x="3" y="3"/>
                    </a:lnTo>
                    <a:lnTo>
                      <a:pt x="3" y="3"/>
                    </a:lnTo>
                    <a:lnTo>
                      <a:pt x="6" y="3"/>
                    </a:lnTo>
                    <a:lnTo>
                      <a:pt x="9" y="3"/>
                    </a:lnTo>
                    <a:lnTo>
                      <a:pt x="9" y="3"/>
                    </a:lnTo>
                    <a:lnTo>
                      <a:pt x="12" y="3"/>
                    </a:lnTo>
                    <a:lnTo>
                      <a:pt x="12" y="3"/>
                    </a:lnTo>
                    <a:lnTo>
                      <a:pt x="12" y="0"/>
                    </a:lnTo>
                    <a:lnTo>
                      <a:pt x="9" y="0"/>
                    </a:lnTo>
                    <a:lnTo>
                      <a:pt x="6" y="0"/>
                    </a:lnTo>
                    <a:lnTo>
                      <a:pt x="6" y="3"/>
                    </a:lnTo>
                    <a:lnTo>
                      <a:pt x="6" y="3"/>
                    </a:lnTo>
                    <a:lnTo>
                      <a:pt x="6" y="6"/>
                    </a:lnTo>
                    <a:lnTo>
                      <a:pt x="9" y="6"/>
                    </a:lnTo>
                    <a:lnTo>
                      <a:pt x="12" y="6"/>
                    </a:lnTo>
                    <a:lnTo>
                      <a:pt x="9" y="6"/>
                    </a:lnTo>
                    <a:lnTo>
                      <a:pt x="9" y="3"/>
                    </a:lnTo>
                    <a:lnTo>
                      <a:pt x="9" y="3"/>
                    </a:lnTo>
                    <a:lnTo>
                      <a:pt x="6" y="3"/>
                    </a:lnTo>
                    <a:lnTo>
                      <a:pt x="6" y="0"/>
                    </a:lnTo>
                    <a:lnTo>
                      <a:pt x="3"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09" name="Freeform 681"/>
              <p:cNvSpPr>
                <a:spLocks/>
              </p:cNvSpPr>
              <p:nvPr/>
            </p:nvSpPr>
            <p:spPr bwMode="auto">
              <a:xfrm>
                <a:off x="7913688" y="3889375"/>
                <a:ext cx="33338" cy="14287"/>
              </a:xfrm>
              <a:custGeom>
                <a:avLst/>
                <a:gdLst/>
                <a:ahLst/>
                <a:cxnLst>
                  <a:cxn ang="0">
                    <a:pos x="9" y="0"/>
                  </a:cxn>
                  <a:cxn ang="0">
                    <a:pos x="9" y="0"/>
                  </a:cxn>
                  <a:cxn ang="0">
                    <a:pos x="3" y="0"/>
                  </a:cxn>
                  <a:cxn ang="0">
                    <a:pos x="0" y="0"/>
                  </a:cxn>
                  <a:cxn ang="0">
                    <a:pos x="0" y="0"/>
                  </a:cxn>
                  <a:cxn ang="0">
                    <a:pos x="0" y="3"/>
                  </a:cxn>
                  <a:cxn ang="0">
                    <a:pos x="0" y="3"/>
                  </a:cxn>
                  <a:cxn ang="0">
                    <a:pos x="0" y="6"/>
                  </a:cxn>
                  <a:cxn ang="0">
                    <a:pos x="3" y="6"/>
                  </a:cxn>
                  <a:cxn ang="0">
                    <a:pos x="6" y="6"/>
                  </a:cxn>
                  <a:cxn ang="0">
                    <a:pos x="6" y="3"/>
                  </a:cxn>
                  <a:cxn ang="0">
                    <a:pos x="9" y="3"/>
                  </a:cxn>
                  <a:cxn ang="0">
                    <a:pos x="9" y="3"/>
                  </a:cxn>
                  <a:cxn ang="0">
                    <a:pos x="9" y="0"/>
                  </a:cxn>
                  <a:cxn ang="0">
                    <a:pos x="6" y="0"/>
                  </a:cxn>
                  <a:cxn ang="0">
                    <a:pos x="6" y="0"/>
                  </a:cxn>
                  <a:cxn ang="0">
                    <a:pos x="6" y="0"/>
                  </a:cxn>
                  <a:cxn ang="0">
                    <a:pos x="6" y="3"/>
                  </a:cxn>
                  <a:cxn ang="0">
                    <a:pos x="9" y="3"/>
                  </a:cxn>
                  <a:cxn ang="0">
                    <a:pos x="12" y="3"/>
                  </a:cxn>
                  <a:cxn ang="0">
                    <a:pos x="15" y="0"/>
                  </a:cxn>
                  <a:cxn ang="0">
                    <a:pos x="15" y="0"/>
                  </a:cxn>
                  <a:cxn ang="0">
                    <a:pos x="18" y="3"/>
                  </a:cxn>
                  <a:cxn ang="0">
                    <a:pos x="15" y="3"/>
                  </a:cxn>
                  <a:cxn ang="0">
                    <a:pos x="15" y="3"/>
                  </a:cxn>
                  <a:cxn ang="0">
                    <a:pos x="12" y="6"/>
                  </a:cxn>
                  <a:cxn ang="0">
                    <a:pos x="12" y="6"/>
                  </a:cxn>
                  <a:cxn ang="0">
                    <a:pos x="12" y="6"/>
                  </a:cxn>
                  <a:cxn ang="0">
                    <a:pos x="15" y="9"/>
                  </a:cxn>
                  <a:cxn ang="0">
                    <a:pos x="15" y="9"/>
                  </a:cxn>
                  <a:cxn ang="0">
                    <a:pos x="18" y="9"/>
                  </a:cxn>
                  <a:cxn ang="0">
                    <a:pos x="21" y="9"/>
                  </a:cxn>
                  <a:cxn ang="0">
                    <a:pos x="21" y="9"/>
                  </a:cxn>
                  <a:cxn ang="0">
                    <a:pos x="21" y="6"/>
                  </a:cxn>
                  <a:cxn ang="0">
                    <a:pos x="21" y="6"/>
                  </a:cxn>
                  <a:cxn ang="0">
                    <a:pos x="18" y="6"/>
                  </a:cxn>
                  <a:cxn ang="0">
                    <a:pos x="15" y="3"/>
                  </a:cxn>
                  <a:cxn ang="0">
                    <a:pos x="12" y="3"/>
                  </a:cxn>
                  <a:cxn ang="0">
                    <a:pos x="12" y="3"/>
                  </a:cxn>
                  <a:cxn ang="0">
                    <a:pos x="9" y="0"/>
                  </a:cxn>
                  <a:cxn ang="0">
                    <a:pos x="6" y="0"/>
                  </a:cxn>
                  <a:cxn ang="0">
                    <a:pos x="6" y="0"/>
                  </a:cxn>
                  <a:cxn ang="0">
                    <a:pos x="6" y="0"/>
                  </a:cxn>
                  <a:cxn ang="0">
                    <a:pos x="9" y="0"/>
                  </a:cxn>
                </a:cxnLst>
                <a:rect l="0" t="0" r="r" b="b"/>
                <a:pathLst>
                  <a:path w="21" h="9">
                    <a:moveTo>
                      <a:pt x="9" y="0"/>
                    </a:moveTo>
                    <a:lnTo>
                      <a:pt x="9" y="0"/>
                    </a:lnTo>
                    <a:lnTo>
                      <a:pt x="3" y="0"/>
                    </a:lnTo>
                    <a:lnTo>
                      <a:pt x="0" y="0"/>
                    </a:lnTo>
                    <a:lnTo>
                      <a:pt x="0" y="0"/>
                    </a:lnTo>
                    <a:lnTo>
                      <a:pt x="0" y="3"/>
                    </a:lnTo>
                    <a:lnTo>
                      <a:pt x="0" y="3"/>
                    </a:lnTo>
                    <a:lnTo>
                      <a:pt x="0" y="6"/>
                    </a:lnTo>
                    <a:lnTo>
                      <a:pt x="3" y="6"/>
                    </a:lnTo>
                    <a:lnTo>
                      <a:pt x="6" y="6"/>
                    </a:lnTo>
                    <a:lnTo>
                      <a:pt x="6" y="3"/>
                    </a:lnTo>
                    <a:lnTo>
                      <a:pt x="9" y="3"/>
                    </a:lnTo>
                    <a:lnTo>
                      <a:pt x="9" y="3"/>
                    </a:lnTo>
                    <a:lnTo>
                      <a:pt x="9" y="0"/>
                    </a:lnTo>
                    <a:lnTo>
                      <a:pt x="6" y="0"/>
                    </a:lnTo>
                    <a:lnTo>
                      <a:pt x="6" y="0"/>
                    </a:lnTo>
                    <a:lnTo>
                      <a:pt x="6" y="0"/>
                    </a:lnTo>
                    <a:lnTo>
                      <a:pt x="6" y="3"/>
                    </a:lnTo>
                    <a:lnTo>
                      <a:pt x="9" y="3"/>
                    </a:lnTo>
                    <a:lnTo>
                      <a:pt x="12" y="3"/>
                    </a:lnTo>
                    <a:lnTo>
                      <a:pt x="15" y="0"/>
                    </a:lnTo>
                    <a:lnTo>
                      <a:pt x="15" y="0"/>
                    </a:lnTo>
                    <a:lnTo>
                      <a:pt x="18" y="3"/>
                    </a:lnTo>
                    <a:lnTo>
                      <a:pt x="15" y="3"/>
                    </a:lnTo>
                    <a:lnTo>
                      <a:pt x="15" y="3"/>
                    </a:lnTo>
                    <a:lnTo>
                      <a:pt x="12" y="6"/>
                    </a:lnTo>
                    <a:lnTo>
                      <a:pt x="12" y="6"/>
                    </a:lnTo>
                    <a:lnTo>
                      <a:pt x="12" y="6"/>
                    </a:lnTo>
                    <a:lnTo>
                      <a:pt x="15" y="9"/>
                    </a:lnTo>
                    <a:lnTo>
                      <a:pt x="15" y="9"/>
                    </a:lnTo>
                    <a:lnTo>
                      <a:pt x="18" y="9"/>
                    </a:lnTo>
                    <a:lnTo>
                      <a:pt x="21" y="9"/>
                    </a:lnTo>
                    <a:lnTo>
                      <a:pt x="21" y="9"/>
                    </a:lnTo>
                    <a:lnTo>
                      <a:pt x="21" y="6"/>
                    </a:lnTo>
                    <a:lnTo>
                      <a:pt x="21" y="6"/>
                    </a:lnTo>
                    <a:lnTo>
                      <a:pt x="18" y="6"/>
                    </a:lnTo>
                    <a:lnTo>
                      <a:pt x="15" y="3"/>
                    </a:lnTo>
                    <a:lnTo>
                      <a:pt x="12" y="3"/>
                    </a:lnTo>
                    <a:lnTo>
                      <a:pt x="12" y="3"/>
                    </a:lnTo>
                    <a:lnTo>
                      <a:pt x="9" y="0"/>
                    </a:lnTo>
                    <a:lnTo>
                      <a:pt x="6" y="0"/>
                    </a:lnTo>
                    <a:lnTo>
                      <a:pt x="6" y="0"/>
                    </a:lnTo>
                    <a:lnTo>
                      <a:pt x="6" y="0"/>
                    </a:lnTo>
                    <a:lnTo>
                      <a:pt x="9"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10" name="Freeform 682"/>
              <p:cNvSpPr>
                <a:spLocks/>
              </p:cNvSpPr>
              <p:nvPr/>
            </p:nvSpPr>
            <p:spPr bwMode="auto">
              <a:xfrm>
                <a:off x="7913688" y="3889375"/>
                <a:ext cx="33338" cy="14287"/>
              </a:xfrm>
              <a:custGeom>
                <a:avLst/>
                <a:gdLst/>
                <a:ahLst/>
                <a:cxnLst>
                  <a:cxn ang="0">
                    <a:pos x="9" y="0"/>
                  </a:cxn>
                  <a:cxn ang="0">
                    <a:pos x="9" y="0"/>
                  </a:cxn>
                  <a:cxn ang="0">
                    <a:pos x="3" y="0"/>
                  </a:cxn>
                  <a:cxn ang="0">
                    <a:pos x="0" y="0"/>
                  </a:cxn>
                  <a:cxn ang="0">
                    <a:pos x="0" y="0"/>
                  </a:cxn>
                  <a:cxn ang="0">
                    <a:pos x="0" y="3"/>
                  </a:cxn>
                  <a:cxn ang="0">
                    <a:pos x="0" y="3"/>
                  </a:cxn>
                  <a:cxn ang="0">
                    <a:pos x="0" y="6"/>
                  </a:cxn>
                  <a:cxn ang="0">
                    <a:pos x="3" y="6"/>
                  </a:cxn>
                  <a:cxn ang="0">
                    <a:pos x="6" y="6"/>
                  </a:cxn>
                  <a:cxn ang="0">
                    <a:pos x="6" y="3"/>
                  </a:cxn>
                  <a:cxn ang="0">
                    <a:pos x="9" y="3"/>
                  </a:cxn>
                  <a:cxn ang="0">
                    <a:pos x="9" y="3"/>
                  </a:cxn>
                  <a:cxn ang="0">
                    <a:pos x="9" y="0"/>
                  </a:cxn>
                  <a:cxn ang="0">
                    <a:pos x="6" y="0"/>
                  </a:cxn>
                  <a:cxn ang="0">
                    <a:pos x="6" y="0"/>
                  </a:cxn>
                  <a:cxn ang="0">
                    <a:pos x="6" y="0"/>
                  </a:cxn>
                  <a:cxn ang="0">
                    <a:pos x="6" y="3"/>
                  </a:cxn>
                  <a:cxn ang="0">
                    <a:pos x="9" y="3"/>
                  </a:cxn>
                  <a:cxn ang="0">
                    <a:pos x="12" y="3"/>
                  </a:cxn>
                  <a:cxn ang="0">
                    <a:pos x="15" y="0"/>
                  </a:cxn>
                  <a:cxn ang="0">
                    <a:pos x="15" y="0"/>
                  </a:cxn>
                  <a:cxn ang="0">
                    <a:pos x="18" y="3"/>
                  </a:cxn>
                  <a:cxn ang="0">
                    <a:pos x="15" y="3"/>
                  </a:cxn>
                  <a:cxn ang="0">
                    <a:pos x="15" y="3"/>
                  </a:cxn>
                  <a:cxn ang="0">
                    <a:pos x="12" y="6"/>
                  </a:cxn>
                  <a:cxn ang="0">
                    <a:pos x="12" y="6"/>
                  </a:cxn>
                  <a:cxn ang="0">
                    <a:pos x="12" y="6"/>
                  </a:cxn>
                  <a:cxn ang="0">
                    <a:pos x="15" y="9"/>
                  </a:cxn>
                  <a:cxn ang="0">
                    <a:pos x="15" y="9"/>
                  </a:cxn>
                  <a:cxn ang="0">
                    <a:pos x="18" y="9"/>
                  </a:cxn>
                  <a:cxn ang="0">
                    <a:pos x="21" y="9"/>
                  </a:cxn>
                  <a:cxn ang="0">
                    <a:pos x="21" y="9"/>
                  </a:cxn>
                  <a:cxn ang="0">
                    <a:pos x="21" y="6"/>
                  </a:cxn>
                  <a:cxn ang="0">
                    <a:pos x="21" y="6"/>
                  </a:cxn>
                  <a:cxn ang="0">
                    <a:pos x="18" y="6"/>
                  </a:cxn>
                  <a:cxn ang="0">
                    <a:pos x="15" y="3"/>
                  </a:cxn>
                  <a:cxn ang="0">
                    <a:pos x="12" y="3"/>
                  </a:cxn>
                  <a:cxn ang="0">
                    <a:pos x="12" y="3"/>
                  </a:cxn>
                  <a:cxn ang="0">
                    <a:pos x="9" y="0"/>
                  </a:cxn>
                  <a:cxn ang="0">
                    <a:pos x="6" y="0"/>
                  </a:cxn>
                  <a:cxn ang="0">
                    <a:pos x="6" y="0"/>
                  </a:cxn>
                  <a:cxn ang="0">
                    <a:pos x="6" y="0"/>
                  </a:cxn>
                </a:cxnLst>
                <a:rect l="0" t="0" r="r" b="b"/>
                <a:pathLst>
                  <a:path w="21" h="9">
                    <a:moveTo>
                      <a:pt x="9" y="0"/>
                    </a:moveTo>
                    <a:lnTo>
                      <a:pt x="9" y="0"/>
                    </a:lnTo>
                    <a:lnTo>
                      <a:pt x="3" y="0"/>
                    </a:lnTo>
                    <a:lnTo>
                      <a:pt x="0" y="0"/>
                    </a:lnTo>
                    <a:lnTo>
                      <a:pt x="0" y="0"/>
                    </a:lnTo>
                    <a:lnTo>
                      <a:pt x="0" y="3"/>
                    </a:lnTo>
                    <a:lnTo>
                      <a:pt x="0" y="3"/>
                    </a:lnTo>
                    <a:lnTo>
                      <a:pt x="0" y="6"/>
                    </a:lnTo>
                    <a:lnTo>
                      <a:pt x="3" y="6"/>
                    </a:lnTo>
                    <a:lnTo>
                      <a:pt x="6" y="6"/>
                    </a:lnTo>
                    <a:lnTo>
                      <a:pt x="6" y="3"/>
                    </a:lnTo>
                    <a:lnTo>
                      <a:pt x="9" y="3"/>
                    </a:lnTo>
                    <a:lnTo>
                      <a:pt x="9" y="3"/>
                    </a:lnTo>
                    <a:lnTo>
                      <a:pt x="9" y="0"/>
                    </a:lnTo>
                    <a:lnTo>
                      <a:pt x="6" y="0"/>
                    </a:lnTo>
                    <a:lnTo>
                      <a:pt x="6" y="0"/>
                    </a:lnTo>
                    <a:lnTo>
                      <a:pt x="6" y="0"/>
                    </a:lnTo>
                    <a:lnTo>
                      <a:pt x="6" y="3"/>
                    </a:lnTo>
                    <a:lnTo>
                      <a:pt x="9" y="3"/>
                    </a:lnTo>
                    <a:lnTo>
                      <a:pt x="12" y="3"/>
                    </a:lnTo>
                    <a:lnTo>
                      <a:pt x="15" y="0"/>
                    </a:lnTo>
                    <a:lnTo>
                      <a:pt x="15" y="0"/>
                    </a:lnTo>
                    <a:lnTo>
                      <a:pt x="18" y="3"/>
                    </a:lnTo>
                    <a:lnTo>
                      <a:pt x="15" y="3"/>
                    </a:lnTo>
                    <a:lnTo>
                      <a:pt x="15" y="3"/>
                    </a:lnTo>
                    <a:lnTo>
                      <a:pt x="12" y="6"/>
                    </a:lnTo>
                    <a:lnTo>
                      <a:pt x="12" y="6"/>
                    </a:lnTo>
                    <a:lnTo>
                      <a:pt x="12" y="6"/>
                    </a:lnTo>
                    <a:lnTo>
                      <a:pt x="15" y="9"/>
                    </a:lnTo>
                    <a:lnTo>
                      <a:pt x="15" y="9"/>
                    </a:lnTo>
                    <a:lnTo>
                      <a:pt x="18" y="9"/>
                    </a:lnTo>
                    <a:lnTo>
                      <a:pt x="21" y="9"/>
                    </a:lnTo>
                    <a:lnTo>
                      <a:pt x="21" y="9"/>
                    </a:lnTo>
                    <a:lnTo>
                      <a:pt x="21" y="6"/>
                    </a:lnTo>
                    <a:lnTo>
                      <a:pt x="21" y="6"/>
                    </a:lnTo>
                    <a:lnTo>
                      <a:pt x="18" y="6"/>
                    </a:lnTo>
                    <a:lnTo>
                      <a:pt x="15" y="3"/>
                    </a:lnTo>
                    <a:lnTo>
                      <a:pt x="12" y="3"/>
                    </a:lnTo>
                    <a:lnTo>
                      <a:pt x="12" y="3"/>
                    </a:lnTo>
                    <a:lnTo>
                      <a:pt x="9" y="0"/>
                    </a:lnTo>
                    <a:lnTo>
                      <a:pt x="6" y="0"/>
                    </a:lnTo>
                    <a:lnTo>
                      <a:pt x="6" y="0"/>
                    </a:lnTo>
                    <a:lnTo>
                      <a:pt x="6" y="0"/>
                    </a:lnTo>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11" name="Freeform 683"/>
              <p:cNvSpPr>
                <a:spLocks/>
              </p:cNvSpPr>
              <p:nvPr/>
            </p:nvSpPr>
            <p:spPr bwMode="auto">
              <a:xfrm>
                <a:off x="7896225" y="3894138"/>
                <a:ext cx="26988" cy="20637"/>
              </a:xfrm>
              <a:custGeom>
                <a:avLst/>
                <a:gdLst/>
                <a:ahLst/>
                <a:cxnLst>
                  <a:cxn ang="0">
                    <a:pos x="6" y="0"/>
                  </a:cxn>
                  <a:cxn ang="0">
                    <a:pos x="6" y="3"/>
                  </a:cxn>
                  <a:cxn ang="0">
                    <a:pos x="3" y="3"/>
                  </a:cxn>
                  <a:cxn ang="0">
                    <a:pos x="0" y="3"/>
                  </a:cxn>
                  <a:cxn ang="0">
                    <a:pos x="0" y="6"/>
                  </a:cxn>
                  <a:cxn ang="0">
                    <a:pos x="3" y="6"/>
                  </a:cxn>
                  <a:cxn ang="0">
                    <a:pos x="3" y="6"/>
                  </a:cxn>
                  <a:cxn ang="0">
                    <a:pos x="6" y="9"/>
                  </a:cxn>
                  <a:cxn ang="0">
                    <a:pos x="6" y="9"/>
                  </a:cxn>
                  <a:cxn ang="0">
                    <a:pos x="3" y="9"/>
                  </a:cxn>
                  <a:cxn ang="0">
                    <a:pos x="3" y="9"/>
                  </a:cxn>
                  <a:cxn ang="0">
                    <a:pos x="6" y="6"/>
                  </a:cxn>
                  <a:cxn ang="0">
                    <a:pos x="6" y="6"/>
                  </a:cxn>
                  <a:cxn ang="0">
                    <a:pos x="8" y="9"/>
                  </a:cxn>
                  <a:cxn ang="0">
                    <a:pos x="8" y="9"/>
                  </a:cxn>
                  <a:cxn ang="0">
                    <a:pos x="8" y="13"/>
                  </a:cxn>
                  <a:cxn ang="0">
                    <a:pos x="11" y="13"/>
                  </a:cxn>
                  <a:cxn ang="0">
                    <a:pos x="11" y="13"/>
                  </a:cxn>
                  <a:cxn ang="0">
                    <a:pos x="14" y="13"/>
                  </a:cxn>
                  <a:cxn ang="0">
                    <a:pos x="17" y="13"/>
                  </a:cxn>
                  <a:cxn ang="0">
                    <a:pos x="17" y="9"/>
                  </a:cxn>
                  <a:cxn ang="0">
                    <a:pos x="17" y="9"/>
                  </a:cxn>
                  <a:cxn ang="0">
                    <a:pos x="14" y="6"/>
                  </a:cxn>
                  <a:cxn ang="0">
                    <a:pos x="14" y="6"/>
                  </a:cxn>
                  <a:cxn ang="0">
                    <a:pos x="11" y="3"/>
                  </a:cxn>
                  <a:cxn ang="0">
                    <a:pos x="8" y="3"/>
                  </a:cxn>
                  <a:cxn ang="0">
                    <a:pos x="8" y="3"/>
                  </a:cxn>
                  <a:cxn ang="0">
                    <a:pos x="6" y="0"/>
                  </a:cxn>
                </a:cxnLst>
                <a:rect l="0" t="0" r="r" b="b"/>
                <a:pathLst>
                  <a:path w="17" h="13">
                    <a:moveTo>
                      <a:pt x="6" y="0"/>
                    </a:moveTo>
                    <a:lnTo>
                      <a:pt x="6" y="3"/>
                    </a:lnTo>
                    <a:lnTo>
                      <a:pt x="3" y="3"/>
                    </a:lnTo>
                    <a:lnTo>
                      <a:pt x="0" y="3"/>
                    </a:lnTo>
                    <a:lnTo>
                      <a:pt x="0" y="6"/>
                    </a:lnTo>
                    <a:lnTo>
                      <a:pt x="3" y="6"/>
                    </a:lnTo>
                    <a:lnTo>
                      <a:pt x="3" y="6"/>
                    </a:lnTo>
                    <a:lnTo>
                      <a:pt x="6" y="9"/>
                    </a:lnTo>
                    <a:lnTo>
                      <a:pt x="6" y="9"/>
                    </a:lnTo>
                    <a:lnTo>
                      <a:pt x="3" y="9"/>
                    </a:lnTo>
                    <a:lnTo>
                      <a:pt x="3" y="9"/>
                    </a:lnTo>
                    <a:lnTo>
                      <a:pt x="6" y="6"/>
                    </a:lnTo>
                    <a:lnTo>
                      <a:pt x="6" y="6"/>
                    </a:lnTo>
                    <a:lnTo>
                      <a:pt x="8" y="9"/>
                    </a:lnTo>
                    <a:lnTo>
                      <a:pt x="8" y="9"/>
                    </a:lnTo>
                    <a:lnTo>
                      <a:pt x="8" y="13"/>
                    </a:lnTo>
                    <a:lnTo>
                      <a:pt x="11" y="13"/>
                    </a:lnTo>
                    <a:lnTo>
                      <a:pt x="11" y="13"/>
                    </a:lnTo>
                    <a:lnTo>
                      <a:pt x="14" y="13"/>
                    </a:lnTo>
                    <a:lnTo>
                      <a:pt x="17" y="13"/>
                    </a:lnTo>
                    <a:lnTo>
                      <a:pt x="17" y="9"/>
                    </a:lnTo>
                    <a:lnTo>
                      <a:pt x="17" y="9"/>
                    </a:lnTo>
                    <a:lnTo>
                      <a:pt x="14" y="6"/>
                    </a:lnTo>
                    <a:lnTo>
                      <a:pt x="14" y="6"/>
                    </a:lnTo>
                    <a:lnTo>
                      <a:pt x="11" y="3"/>
                    </a:lnTo>
                    <a:lnTo>
                      <a:pt x="8" y="3"/>
                    </a:lnTo>
                    <a:lnTo>
                      <a:pt x="8" y="3"/>
                    </a:lnTo>
                    <a:lnTo>
                      <a:pt x="6" y="0"/>
                    </a:lnTo>
                    <a:close/>
                  </a:path>
                </a:pathLst>
              </a:custGeom>
              <a:solidFill>
                <a:srgbClr val="0C6B3B"/>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12" name="Freeform 684"/>
              <p:cNvSpPr>
                <a:spLocks/>
              </p:cNvSpPr>
              <p:nvPr/>
            </p:nvSpPr>
            <p:spPr bwMode="auto">
              <a:xfrm>
                <a:off x="7896225" y="3894138"/>
                <a:ext cx="26988" cy="20637"/>
              </a:xfrm>
              <a:custGeom>
                <a:avLst/>
                <a:gdLst/>
                <a:ahLst/>
                <a:cxnLst>
                  <a:cxn ang="0">
                    <a:pos x="6" y="0"/>
                  </a:cxn>
                  <a:cxn ang="0">
                    <a:pos x="6" y="3"/>
                  </a:cxn>
                  <a:cxn ang="0">
                    <a:pos x="3" y="3"/>
                  </a:cxn>
                  <a:cxn ang="0">
                    <a:pos x="0" y="3"/>
                  </a:cxn>
                  <a:cxn ang="0">
                    <a:pos x="0" y="6"/>
                  </a:cxn>
                  <a:cxn ang="0">
                    <a:pos x="3" y="6"/>
                  </a:cxn>
                  <a:cxn ang="0">
                    <a:pos x="3" y="6"/>
                  </a:cxn>
                  <a:cxn ang="0">
                    <a:pos x="6" y="9"/>
                  </a:cxn>
                  <a:cxn ang="0">
                    <a:pos x="6" y="9"/>
                  </a:cxn>
                  <a:cxn ang="0">
                    <a:pos x="3" y="9"/>
                  </a:cxn>
                  <a:cxn ang="0">
                    <a:pos x="3" y="9"/>
                  </a:cxn>
                  <a:cxn ang="0">
                    <a:pos x="6" y="6"/>
                  </a:cxn>
                  <a:cxn ang="0">
                    <a:pos x="6" y="6"/>
                  </a:cxn>
                  <a:cxn ang="0">
                    <a:pos x="8" y="9"/>
                  </a:cxn>
                  <a:cxn ang="0">
                    <a:pos x="8" y="9"/>
                  </a:cxn>
                  <a:cxn ang="0">
                    <a:pos x="8" y="13"/>
                  </a:cxn>
                  <a:cxn ang="0">
                    <a:pos x="11" y="13"/>
                  </a:cxn>
                  <a:cxn ang="0">
                    <a:pos x="11" y="13"/>
                  </a:cxn>
                  <a:cxn ang="0">
                    <a:pos x="14" y="13"/>
                  </a:cxn>
                  <a:cxn ang="0">
                    <a:pos x="17" y="13"/>
                  </a:cxn>
                  <a:cxn ang="0">
                    <a:pos x="17" y="9"/>
                  </a:cxn>
                  <a:cxn ang="0">
                    <a:pos x="17" y="9"/>
                  </a:cxn>
                  <a:cxn ang="0">
                    <a:pos x="14" y="6"/>
                  </a:cxn>
                  <a:cxn ang="0">
                    <a:pos x="14" y="6"/>
                  </a:cxn>
                  <a:cxn ang="0">
                    <a:pos x="11" y="3"/>
                  </a:cxn>
                  <a:cxn ang="0">
                    <a:pos x="8" y="3"/>
                  </a:cxn>
                  <a:cxn ang="0">
                    <a:pos x="8" y="3"/>
                  </a:cxn>
                  <a:cxn ang="0">
                    <a:pos x="6" y="0"/>
                  </a:cxn>
                </a:cxnLst>
                <a:rect l="0" t="0" r="r" b="b"/>
                <a:pathLst>
                  <a:path w="17" h="13">
                    <a:moveTo>
                      <a:pt x="6" y="0"/>
                    </a:moveTo>
                    <a:lnTo>
                      <a:pt x="6" y="3"/>
                    </a:lnTo>
                    <a:lnTo>
                      <a:pt x="3" y="3"/>
                    </a:lnTo>
                    <a:lnTo>
                      <a:pt x="0" y="3"/>
                    </a:lnTo>
                    <a:lnTo>
                      <a:pt x="0" y="6"/>
                    </a:lnTo>
                    <a:lnTo>
                      <a:pt x="3" y="6"/>
                    </a:lnTo>
                    <a:lnTo>
                      <a:pt x="3" y="6"/>
                    </a:lnTo>
                    <a:lnTo>
                      <a:pt x="6" y="9"/>
                    </a:lnTo>
                    <a:lnTo>
                      <a:pt x="6" y="9"/>
                    </a:lnTo>
                    <a:lnTo>
                      <a:pt x="3" y="9"/>
                    </a:lnTo>
                    <a:lnTo>
                      <a:pt x="3" y="9"/>
                    </a:lnTo>
                    <a:lnTo>
                      <a:pt x="6" y="6"/>
                    </a:lnTo>
                    <a:lnTo>
                      <a:pt x="6" y="6"/>
                    </a:lnTo>
                    <a:lnTo>
                      <a:pt x="8" y="9"/>
                    </a:lnTo>
                    <a:lnTo>
                      <a:pt x="8" y="9"/>
                    </a:lnTo>
                    <a:lnTo>
                      <a:pt x="8" y="13"/>
                    </a:lnTo>
                    <a:lnTo>
                      <a:pt x="11" y="13"/>
                    </a:lnTo>
                    <a:lnTo>
                      <a:pt x="11" y="13"/>
                    </a:lnTo>
                    <a:lnTo>
                      <a:pt x="14" y="13"/>
                    </a:lnTo>
                    <a:lnTo>
                      <a:pt x="17" y="13"/>
                    </a:lnTo>
                    <a:lnTo>
                      <a:pt x="17" y="9"/>
                    </a:lnTo>
                    <a:lnTo>
                      <a:pt x="17" y="9"/>
                    </a:lnTo>
                    <a:lnTo>
                      <a:pt x="14" y="6"/>
                    </a:lnTo>
                    <a:lnTo>
                      <a:pt x="14" y="6"/>
                    </a:lnTo>
                    <a:lnTo>
                      <a:pt x="11" y="3"/>
                    </a:lnTo>
                    <a:lnTo>
                      <a:pt x="8" y="3"/>
                    </a:lnTo>
                    <a:lnTo>
                      <a:pt x="8" y="3"/>
                    </a:lnTo>
                    <a:lnTo>
                      <a:pt x="6" y="0"/>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13" name="Rectangle 685"/>
              <p:cNvSpPr>
                <a:spLocks noChangeArrowheads="1"/>
              </p:cNvSpPr>
              <p:nvPr/>
            </p:nvSpPr>
            <p:spPr bwMode="auto">
              <a:xfrm>
                <a:off x="7681913" y="3975100"/>
                <a:ext cx="330200" cy="14287"/>
              </a:xfrm>
              <a:prstGeom prst="rect">
                <a:avLst/>
              </a:prstGeom>
              <a:solidFill>
                <a:srgbClr val="EFEFF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14" name="Rectangle 686"/>
              <p:cNvSpPr>
                <a:spLocks noChangeArrowheads="1"/>
              </p:cNvSpPr>
              <p:nvPr/>
            </p:nvSpPr>
            <p:spPr bwMode="auto">
              <a:xfrm>
                <a:off x="7681913" y="3975100"/>
                <a:ext cx="330200" cy="14287"/>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15" name="Rectangle 687"/>
              <p:cNvSpPr>
                <a:spLocks noChangeArrowheads="1"/>
              </p:cNvSpPr>
              <p:nvPr/>
            </p:nvSpPr>
            <p:spPr bwMode="auto">
              <a:xfrm>
                <a:off x="8012113" y="3975100"/>
                <a:ext cx="407988" cy="14287"/>
              </a:xfrm>
              <a:prstGeom prst="rect">
                <a:avLst/>
              </a:prstGeom>
              <a:solidFill>
                <a:srgbClr val="EFEFF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16" name="Rectangle 688"/>
              <p:cNvSpPr>
                <a:spLocks noChangeArrowheads="1"/>
              </p:cNvSpPr>
              <p:nvPr/>
            </p:nvSpPr>
            <p:spPr bwMode="auto">
              <a:xfrm>
                <a:off x="8012113" y="3975100"/>
                <a:ext cx="407988" cy="14287"/>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17" name="Rectangle 689"/>
              <p:cNvSpPr>
                <a:spLocks noChangeArrowheads="1"/>
              </p:cNvSpPr>
              <p:nvPr/>
            </p:nvSpPr>
            <p:spPr bwMode="auto">
              <a:xfrm>
                <a:off x="7696200" y="3873500"/>
                <a:ext cx="4763" cy="101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18" name="Rectangle 690"/>
              <p:cNvSpPr>
                <a:spLocks noChangeArrowheads="1"/>
              </p:cNvSpPr>
              <p:nvPr/>
            </p:nvSpPr>
            <p:spPr bwMode="auto">
              <a:xfrm>
                <a:off x="7696200" y="3873500"/>
                <a:ext cx="4763" cy="101600"/>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19" name="Rectangle 691"/>
              <p:cNvSpPr>
                <a:spLocks noChangeArrowheads="1"/>
              </p:cNvSpPr>
              <p:nvPr/>
            </p:nvSpPr>
            <p:spPr bwMode="auto">
              <a:xfrm>
                <a:off x="7710488" y="3873500"/>
                <a:ext cx="4763" cy="101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20" name="Rectangle 692"/>
              <p:cNvSpPr>
                <a:spLocks noChangeArrowheads="1"/>
              </p:cNvSpPr>
              <p:nvPr/>
            </p:nvSpPr>
            <p:spPr bwMode="auto">
              <a:xfrm>
                <a:off x="7710488" y="3873500"/>
                <a:ext cx="4763" cy="101600"/>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21" name="Rectangle 693"/>
              <p:cNvSpPr>
                <a:spLocks noChangeArrowheads="1"/>
              </p:cNvSpPr>
              <p:nvPr/>
            </p:nvSpPr>
            <p:spPr bwMode="auto">
              <a:xfrm>
                <a:off x="7761288" y="3873500"/>
                <a:ext cx="4763" cy="101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22" name="Rectangle 694"/>
              <p:cNvSpPr>
                <a:spLocks noChangeArrowheads="1"/>
              </p:cNvSpPr>
              <p:nvPr/>
            </p:nvSpPr>
            <p:spPr bwMode="auto">
              <a:xfrm>
                <a:off x="7761288" y="3873500"/>
                <a:ext cx="4763" cy="101600"/>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23" name="Rectangle 695"/>
              <p:cNvSpPr>
                <a:spLocks noChangeArrowheads="1"/>
              </p:cNvSpPr>
              <p:nvPr/>
            </p:nvSpPr>
            <p:spPr bwMode="auto">
              <a:xfrm>
                <a:off x="7724775" y="3873500"/>
                <a:ext cx="4763" cy="101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24" name="Rectangle 696"/>
              <p:cNvSpPr>
                <a:spLocks noChangeArrowheads="1"/>
              </p:cNvSpPr>
              <p:nvPr/>
            </p:nvSpPr>
            <p:spPr bwMode="auto">
              <a:xfrm>
                <a:off x="7724775" y="3873500"/>
                <a:ext cx="4763" cy="101600"/>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25" name="Rectangle 697"/>
              <p:cNvSpPr>
                <a:spLocks noChangeArrowheads="1"/>
              </p:cNvSpPr>
              <p:nvPr/>
            </p:nvSpPr>
            <p:spPr bwMode="auto">
              <a:xfrm>
                <a:off x="7737475" y="3873500"/>
                <a:ext cx="4763" cy="101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26" name="Rectangle 698"/>
              <p:cNvSpPr>
                <a:spLocks noChangeArrowheads="1"/>
              </p:cNvSpPr>
              <p:nvPr/>
            </p:nvSpPr>
            <p:spPr bwMode="auto">
              <a:xfrm>
                <a:off x="7737475" y="3873500"/>
                <a:ext cx="4763" cy="101600"/>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27" name="Rectangle 699"/>
              <p:cNvSpPr>
                <a:spLocks noChangeArrowheads="1"/>
              </p:cNvSpPr>
              <p:nvPr/>
            </p:nvSpPr>
            <p:spPr bwMode="auto">
              <a:xfrm>
                <a:off x="7751763" y="3873500"/>
                <a:ext cx="4763" cy="101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28" name="Rectangle 700"/>
              <p:cNvSpPr>
                <a:spLocks noChangeArrowheads="1"/>
              </p:cNvSpPr>
              <p:nvPr/>
            </p:nvSpPr>
            <p:spPr bwMode="auto">
              <a:xfrm>
                <a:off x="7751763" y="3873500"/>
                <a:ext cx="4763" cy="101600"/>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29" name="Freeform 701"/>
              <p:cNvSpPr>
                <a:spLocks/>
              </p:cNvSpPr>
              <p:nvPr/>
            </p:nvSpPr>
            <p:spPr bwMode="auto">
              <a:xfrm>
                <a:off x="7677150" y="3963988"/>
                <a:ext cx="344488" cy="20637"/>
              </a:xfrm>
              <a:custGeom>
                <a:avLst/>
                <a:gdLst/>
                <a:ahLst/>
                <a:cxnLst>
                  <a:cxn ang="0">
                    <a:pos x="0" y="3"/>
                  </a:cxn>
                  <a:cxn ang="0">
                    <a:pos x="3" y="3"/>
                  </a:cxn>
                  <a:cxn ang="0">
                    <a:pos x="9" y="0"/>
                  </a:cxn>
                  <a:cxn ang="0">
                    <a:pos x="15" y="0"/>
                  </a:cxn>
                  <a:cxn ang="0">
                    <a:pos x="24" y="3"/>
                  </a:cxn>
                  <a:cxn ang="0">
                    <a:pos x="33" y="0"/>
                  </a:cxn>
                  <a:cxn ang="0">
                    <a:pos x="38" y="0"/>
                  </a:cxn>
                  <a:cxn ang="0">
                    <a:pos x="47" y="0"/>
                  </a:cxn>
                  <a:cxn ang="0">
                    <a:pos x="56" y="3"/>
                  </a:cxn>
                  <a:cxn ang="0">
                    <a:pos x="65" y="3"/>
                  </a:cxn>
                  <a:cxn ang="0">
                    <a:pos x="73" y="0"/>
                  </a:cxn>
                  <a:cxn ang="0">
                    <a:pos x="82" y="0"/>
                  </a:cxn>
                  <a:cxn ang="0">
                    <a:pos x="91" y="0"/>
                  </a:cxn>
                  <a:cxn ang="0">
                    <a:pos x="100" y="0"/>
                  </a:cxn>
                  <a:cxn ang="0">
                    <a:pos x="106" y="0"/>
                  </a:cxn>
                  <a:cxn ang="0">
                    <a:pos x="111" y="0"/>
                  </a:cxn>
                  <a:cxn ang="0">
                    <a:pos x="120" y="0"/>
                  </a:cxn>
                  <a:cxn ang="0">
                    <a:pos x="126" y="0"/>
                  </a:cxn>
                  <a:cxn ang="0">
                    <a:pos x="135" y="0"/>
                  </a:cxn>
                  <a:cxn ang="0">
                    <a:pos x="144" y="0"/>
                  </a:cxn>
                  <a:cxn ang="0">
                    <a:pos x="149" y="0"/>
                  </a:cxn>
                  <a:cxn ang="0">
                    <a:pos x="158" y="0"/>
                  </a:cxn>
                  <a:cxn ang="0">
                    <a:pos x="167" y="0"/>
                  </a:cxn>
                  <a:cxn ang="0">
                    <a:pos x="176" y="0"/>
                  </a:cxn>
                  <a:cxn ang="0">
                    <a:pos x="184" y="0"/>
                  </a:cxn>
                  <a:cxn ang="0">
                    <a:pos x="190" y="0"/>
                  </a:cxn>
                  <a:cxn ang="0">
                    <a:pos x="199" y="0"/>
                  </a:cxn>
                  <a:cxn ang="0">
                    <a:pos x="208" y="0"/>
                  </a:cxn>
                  <a:cxn ang="0">
                    <a:pos x="214" y="0"/>
                  </a:cxn>
                  <a:cxn ang="0">
                    <a:pos x="217" y="7"/>
                  </a:cxn>
                  <a:cxn ang="0">
                    <a:pos x="208" y="7"/>
                  </a:cxn>
                  <a:cxn ang="0">
                    <a:pos x="202" y="10"/>
                  </a:cxn>
                  <a:cxn ang="0">
                    <a:pos x="196" y="13"/>
                  </a:cxn>
                  <a:cxn ang="0">
                    <a:pos x="187" y="10"/>
                  </a:cxn>
                  <a:cxn ang="0">
                    <a:pos x="179" y="10"/>
                  </a:cxn>
                  <a:cxn ang="0">
                    <a:pos x="170" y="10"/>
                  </a:cxn>
                  <a:cxn ang="0">
                    <a:pos x="164" y="10"/>
                  </a:cxn>
                  <a:cxn ang="0">
                    <a:pos x="155" y="10"/>
                  </a:cxn>
                  <a:cxn ang="0">
                    <a:pos x="146" y="10"/>
                  </a:cxn>
                  <a:cxn ang="0">
                    <a:pos x="138" y="10"/>
                  </a:cxn>
                  <a:cxn ang="0">
                    <a:pos x="132" y="10"/>
                  </a:cxn>
                  <a:cxn ang="0">
                    <a:pos x="123" y="10"/>
                  </a:cxn>
                  <a:cxn ang="0">
                    <a:pos x="117" y="10"/>
                  </a:cxn>
                  <a:cxn ang="0">
                    <a:pos x="108" y="10"/>
                  </a:cxn>
                  <a:cxn ang="0">
                    <a:pos x="100" y="10"/>
                  </a:cxn>
                  <a:cxn ang="0">
                    <a:pos x="94" y="10"/>
                  </a:cxn>
                  <a:cxn ang="0">
                    <a:pos x="85" y="10"/>
                  </a:cxn>
                  <a:cxn ang="0">
                    <a:pos x="76" y="10"/>
                  </a:cxn>
                  <a:cxn ang="0">
                    <a:pos x="68" y="10"/>
                  </a:cxn>
                  <a:cxn ang="0">
                    <a:pos x="59" y="10"/>
                  </a:cxn>
                  <a:cxn ang="0">
                    <a:pos x="53" y="10"/>
                  </a:cxn>
                  <a:cxn ang="0">
                    <a:pos x="44" y="10"/>
                  </a:cxn>
                  <a:cxn ang="0">
                    <a:pos x="35" y="10"/>
                  </a:cxn>
                  <a:cxn ang="0">
                    <a:pos x="27" y="10"/>
                  </a:cxn>
                  <a:cxn ang="0">
                    <a:pos x="21" y="10"/>
                  </a:cxn>
                  <a:cxn ang="0">
                    <a:pos x="12" y="7"/>
                  </a:cxn>
                  <a:cxn ang="0">
                    <a:pos x="6" y="10"/>
                  </a:cxn>
                  <a:cxn ang="0">
                    <a:pos x="3" y="7"/>
                  </a:cxn>
                </a:cxnLst>
                <a:rect l="0" t="0" r="r" b="b"/>
                <a:pathLst>
                  <a:path w="217" h="13">
                    <a:moveTo>
                      <a:pt x="0" y="7"/>
                    </a:moveTo>
                    <a:lnTo>
                      <a:pt x="0" y="3"/>
                    </a:lnTo>
                    <a:lnTo>
                      <a:pt x="0" y="3"/>
                    </a:lnTo>
                    <a:lnTo>
                      <a:pt x="3" y="3"/>
                    </a:lnTo>
                    <a:lnTo>
                      <a:pt x="6" y="3"/>
                    </a:lnTo>
                    <a:lnTo>
                      <a:pt x="9" y="0"/>
                    </a:lnTo>
                    <a:lnTo>
                      <a:pt x="12" y="0"/>
                    </a:lnTo>
                    <a:lnTo>
                      <a:pt x="15" y="0"/>
                    </a:lnTo>
                    <a:lnTo>
                      <a:pt x="21" y="0"/>
                    </a:lnTo>
                    <a:lnTo>
                      <a:pt x="24" y="3"/>
                    </a:lnTo>
                    <a:lnTo>
                      <a:pt x="27" y="0"/>
                    </a:lnTo>
                    <a:lnTo>
                      <a:pt x="33" y="0"/>
                    </a:lnTo>
                    <a:lnTo>
                      <a:pt x="35" y="0"/>
                    </a:lnTo>
                    <a:lnTo>
                      <a:pt x="38" y="0"/>
                    </a:lnTo>
                    <a:lnTo>
                      <a:pt x="44" y="0"/>
                    </a:lnTo>
                    <a:lnTo>
                      <a:pt x="47" y="0"/>
                    </a:lnTo>
                    <a:lnTo>
                      <a:pt x="50" y="0"/>
                    </a:lnTo>
                    <a:lnTo>
                      <a:pt x="56" y="3"/>
                    </a:lnTo>
                    <a:lnTo>
                      <a:pt x="59" y="3"/>
                    </a:lnTo>
                    <a:lnTo>
                      <a:pt x="65" y="3"/>
                    </a:lnTo>
                    <a:lnTo>
                      <a:pt x="68" y="0"/>
                    </a:lnTo>
                    <a:lnTo>
                      <a:pt x="73" y="0"/>
                    </a:lnTo>
                    <a:lnTo>
                      <a:pt x="76" y="0"/>
                    </a:lnTo>
                    <a:lnTo>
                      <a:pt x="82" y="0"/>
                    </a:lnTo>
                    <a:lnTo>
                      <a:pt x="88" y="0"/>
                    </a:lnTo>
                    <a:lnTo>
                      <a:pt x="91" y="0"/>
                    </a:lnTo>
                    <a:lnTo>
                      <a:pt x="94" y="0"/>
                    </a:lnTo>
                    <a:lnTo>
                      <a:pt x="100" y="0"/>
                    </a:lnTo>
                    <a:lnTo>
                      <a:pt x="103" y="0"/>
                    </a:lnTo>
                    <a:lnTo>
                      <a:pt x="106" y="0"/>
                    </a:lnTo>
                    <a:lnTo>
                      <a:pt x="108" y="0"/>
                    </a:lnTo>
                    <a:lnTo>
                      <a:pt x="111" y="0"/>
                    </a:lnTo>
                    <a:lnTo>
                      <a:pt x="114" y="0"/>
                    </a:lnTo>
                    <a:lnTo>
                      <a:pt x="120" y="0"/>
                    </a:lnTo>
                    <a:lnTo>
                      <a:pt x="123" y="0"/>
                    </a:lnTo>
                    <a:lnTo>
                      <a:pt x="126" y="0"/>
                    </a:lnTo>
                    <a:lnTo>
                      <a:pt x="132" y="0"/>
                    </a:lnTo>
                    <a:lnTo>
                      <a:pt x="135" y="0"/>
                    </a:lnTo>
                    <a:lnTo>
                      <a:pt x="138" y="0"/>
                    </a:lnTo>
                    <a:lnTo>
                      <a:pt x="144" y="0"/>
                    </a:lnTo>
                    <a:lnTo>
                      <a:pt x="146" y="0"/>
                    </a:lnTo>
                    <a:lnTo>
                      <a:pt x="149" y="0"/>
                    </a:lnTo>
                    <a:lnTo>
                      <a:pt x="155" y="0"/>
                    </a:lnTo>
                    <a:lnTo>
                      <a:pt x="158" y="0"/>
                    </a:lnTo>
                    <a:lnTo>
                      <a:pt x="164" y="0"/>
                    </a:lnTo>
                    <a:lnTo>
                      <a:pt x="167" y="0"/>
                    </a:lnTo>
                    <a:lnTo>
                      <a:pt x="173" y="0"/>
                    </a:lnTo>
                    <a:lnTo>
                      <a:pt x="176" y="0"/>
                    </a:lnTo>
                    <a:lnTo>
                      <a:pt x="179" y="0"/>
                    </a:lnTo>
                    <a:lnTo>
                      <a:pt x="184" y="0"/>
                    </a:lnTo>
                    <a:lnTo>
                      <a:pt x="187" y="0"/>
                    </a:lnTo>
                    <a:lnTo>
                      <a:pt x="190" y="0"/>
                    </a:lnTo>
                    <a:lnTo>
                      <a:pt x="196" y="0"/>
                    </a:lnTo>
                    <a:lnTo>
                      <a:pt x="199" y="0"/>
                    </a:lnTo>
                    <a:lnTo>
                      <a:pt x="205" y="0"/>
                    </a:lnTo>
                    <a:lnTo>
                      <a:pt x="208" y="0"/>
                    </a:lnTo>
                    <a:lnTo>
                      <a:pt x="211" y="0"/>
                    </a:lnTo>
                    <a:lnTo>
                      <a:pt x="214" y="0"/>
                    </a:lnTo>
                    <a:lnTo>
                      <a:pt x="217" y="3"/>
                    </a:lnTo>
                    <a:lnTo>
                      <a:pt x="217" y="7"/>
                    </a:lnTo>
                    <a:lnTo>
                      <a:pt x="214" y="7"/>
                    </a:lnTo>
                    <a:lnTo>
                      <a:pt x="208" y="7"/>
                    </a:lnTo>
                    <a:lnTo>
                      <a:pt x="205" y="10"/>
                    </a:lnTo>
                    <a:lnTo>
                      <a:pt x="202" y="10"/>
                    </a:lnTo>
                    <a:lnTo>
                      <a:pt x="199" y="13"/>
                    </a:lnTo>
                    <a:lnTo>
                      <a:pt x="196" y="13"/>
                    </a:lnTo>
                    <a:lnTo>
                      <a:pt x="190" y="13"/>
                    </a:lnTo>
                    <a:lnTo>
                      <a:pt x="187" y="10"/>
                    </a:lnTo>
                    <a:lnTo>
                      <a:pt x="184" y="10"/>
                    </a:lnTo>
                    <a:lnTo>
                      <a:pt x="179" y="10"/>
                    </a:lnTo>
                    <a:lnTo>
                      <a:pt x="176" y="10"/>
                    </a:lnTo>
                    <a:lnTo>
                      <a:pt x="170" y="10"/>
                    </a:lnTo>
                    <a:lnTo>
                      <a:pt x="167" y="13"/>
                    </a:lnTo>
                    <a:lnTo>
                      <a:pt x="164" y="10"/>
                    </a:lnTo>
                    <a:lnTo>
                      <a:pt x="158" y="10"/>
                    </a:lnTo>
                    <a:lnTo>
                      <a:pt x="155" y="10"/>
                    </a:lnTo>
                    <a:lnTo>
                      <a:pt x="149" y="10"/>
                    </a:lnTo>
                    <a:lnTo>
                      <a:pt x="146" y="10"/>
                    </a:lnTo>
                    <a:lnTo>
                      <a:pt x="144" y="10"/>
                    </a:lnTo>
                    <a:lnTo>
                      <a:pt x="138" y="10"/>
                    </a:lnTo>
                    <a:lnTo>
                      <a:pt x="135" y="10"/>
                    </a:lnTo>
                    <a:lnTo>
                      <a:pt x="132" y="10"/>
                    </a:lnTo>
                    <a:lnTo>
                      <a:pt x="126" y="10"/>
                    </a:lnTo>
                    <a:lnTo>
                      <a:pt x="123" y="10"/>
                    </a:lnTo>
                    <a:lnTo>
                      <a:pt x="120" y="10"/>
                    </a:lnTo>
                    <a:lnTo>
                      <a:pt x="117" y="10"/>
                    </a:lnTo>
                    <a:lnTo>
                      <a:pt x="111" y="10"/>
                    </a:lnTo>
                    <a:lnTo>
                      <a:pt x="108" y="10"/>
                    </a:lnTo>
                    <a:lnTo>
                      <a:pt x="106" y="10"/>
                    </a:lnTo>
                    <a:lnTo>
                      <a:pt x="100" y="10"/>
                    </a:lnTo>
                    <a:lnTo>
                      <a:pt x="97" y="10"/>
                    </a:lnTo>
                    <a:lnTo>
                      <a:pt x="94" y="10"/>
                    </a:lnTo>
                    <a:lnTo>
                      <a:pt x="88" y="10"/>
                    </a:lnTo>
                    <a:lnTo>
                      <a:pt x="85" y="10"/>
                    </a:lnTo>
                    <a:lnTo>
                      <a:pt x="82" y="10"/>
                    </a:lnTo>
                    <a:lnTo>
                      <a:pt x="76" y="10"/>
                    </a:lnTo>
                    <a:lnTo>
                      <a:pt x="73" y="10"/>
                    </a:lnTo>
                    <a:lnTo>
                      <a:pt x="68" y="10"/>
                    </a:lnTo>
                    <a:lnTo>
                      <a:pt x="65" y="10"/>
                    </a:lnTo>
                    <a:lnTo>
                      <a:pt x="59" y="10"/>
                    </a:lnTo>
                    <a:lnTo>
                      <a:pt x="56" y="10"/>
                    </a:lnTo>
                    <a:lnTo>
                      <a:pt x="53" y="10"/>
                    </a:lnTo>
                    <a:lnTo>
                      <a:pt x="47" y="10"/>
                    </a:lnTo>
                    <a:lnTo>
                      <a:pt x="44" y="10"/>
                    </a:lnTo>
                    <a:lnTo>
                      <a:pt x="41" y="10"/>
                    </a:lnTo>
                    <a:lnTo>
                      <a:pt x="35" y="10"/>
                    </a:lnTo>
                    <a:lnTo>
                      <a:pt x="33" y="10"/>
                    </a:lnTo>
                    <a:lnTo>
                      <a:pt x="27" y="10"/>
                    </a:lnTo>
                    <a:lnTo>
                      <a:pt x="24" y="10"/>
                    </a:lnTo>
                    <a:lnTo>
                      <a:pt x="21" y="10"/>
                    </a:lnTo>
                    <a:lnTo>
                      <a:pt x="15" y="10"/>
                    </a:lnTo>
                    <a:lnTo>
                      <a:pt x="12" y="7"/>
                    </a:lnTo>
                    <a:lnTo>
                      <a:pt x="9" y="10"/>
                    </a:lnTo>
                    <a:lnTo>
                      <a:pt x="6" y="10"/>
                    </a:lnTo>
                    <a:lnTo>
                      <a:pt x="3" y="7"/>
                    </a:lnTo>
                    <a:lnTo>
                      <a:pt x="3" y="7"/>
                    </a:lnTo>
                    <a:lnTo>
                      <a:pt x="0" y="7"/>
                    </a:lnTo>
                    <a:close/>
                  </a:path>
                </a:pathLst>
              </a:custGeom>
              <a:solidFill>
                <a:srgbClr val="26593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30" name="Freeform 702"/>
              <p:cNvSpPr>
                <a:spLocks/>
              </p:cNvSpPr>
              <p:nvPr/>
            </p:nvSpPr>
            <p:spPr bwMode="auto">
              <a:xfrm>
                <a:off x="7677150" y="3963988"/>
                <a:ext cx="344488" cy="20637"/>
              </a:xfrm>
              <a:custGeom>
                <a:avLst/>
                <a:gdLst/>
                <a:ahLst/>
                <a:cxnLst>
                  <a:cxn ang="0">
                    <a:pos x="0" y="3"/>
                  </a:cxn>
                  <a:cxn ang="0">
                    <a:pos x="3" y="3"/>
                  </a:cxn>
                  <a:cxn ang="0">
                    <a:pos x="9" y="0"/>
                  </a:cxn>
                  <a:cxn ang="0">
                    <a:pos x="15" y="0"/>
                  </a:cxn>
                  <a:cxn ang="0">
                    <a:pos x="24" y="3"/>
                  </a:cxn>
                  <a:cxn ang="0">
                    <a:pos x="33" y="0"/>
                  </a:cxn>
                  <a:cxn ang="0">
                    <a:pos x="38" y="0"/>
                  </a:cxn>
                  <a:cxn ang="0">
                    <a:pos x="47" y="0"/>
                  </a:cxn>
                  <a:cxn ang="0">
                    <a:pos x="56" y="3"/>
                  </a:cxn>
                  <a:cxn ang="0">
                    <a:pos x="65" y="3"/>
                  </a:cxn>
                  <a:cxn ang="0">
                    <a:pos x="73" y="0"/>
                  </a:cxn>
                  <a:cxn ang="0">
                    <a:pos x="82" y="0"/>
                  </a:cxn>
                  <a:cxn ang="0">
                    <a:pos x="91" y="0"/>
                  </a:cxn>
                  <a:cxn ang="0">
                    <a:pos x="100" y="0"/>
                  </a:cxn>
                  <a:cxn ang="0">
                    <a:pos x="106" y="0"/>
                  </a:cxn>
                  <a:cxn ang="0">
                    <a:pos x="111" y="0"/>
                  </a:cxn>
                  <a:cxn ang="0">
                    <a:pos x="120" y="0"/>
                  </a:cxn>
                  <a:cxn ang="0">
                    <a:pos x="126" y="0"/>
                  </a:cxn>
                  <a:cxn ang="0">
                    <a:pos x="135" y="0"/>
                  </a:cxn>
                  <a:cxn ang="0">
                    <a:pos x="144" y="0"/>
                  </a:cxn>
                  <a:cxn ang="0">
                    <a:pos x="149" y="0"/>
                  </a:cxn>
                  <a:cxn ang="0">
                    <a:pos x="158" y="0"/>
                  </a:cxn>
                  <a:cxn ang="0">
                    <a:pos x="167" y="0"/>
                  </a:cxn>
                  <a:cxn ang="0">
                    <a:pos x="176" y="0"/>
                  </a:cxn>
                  <a:cxn ang="0">
                    <a:pos x="184" y="0"/>
                  </a:cxn>
                  <a:cxn ang="0">
                    <a:pos x="190" y="0"/>
                  </a:cxn>
                  <a:cxn ang="0">
                    <a:pos x="199" y="0"/>
                  </a:cxn>
                  <a:cxn ang="0">
                    <a:pos x="208" y="0"/>
                  </a:cxn>
                  <a:cxn ang="0">
                    <a:pos x="214" y="0"/>
                  </a:cxn>
                  <a:cxn ang="0">
                    <a:pos x="217" y="7"/>
                  </a:cxn>
                  <a:cxn ang="0">
                    <a:pos x="208" y="7"/>
                  </a:cxn>
                  <a:cxn ang="0">
                    <a:pos x="202" y="10"/>
                  </a:cxn>
                  <a:cxn ang="0">
                    <a:pos x="196" y="13"/>
                  </a:cxn>
                  <a:cxn ang="0">
                    <a:pos x="187" y="10"/>
                  </a:cxn>
                  <a:cxn ang="0">
                    <a:pos x="179" y="10"/>
                  </a:cxn>
                  <a:cxn ang="0">
                    <a:pos x="170" y="10"/>
                  </a:cxn>
                  <a:cxn ang="0">
                    <a:pos x="164" y="10"/>
                  </a:cxn>
                  <a:cxn ang="0">
                    <a:pos x="155" y="10"/>
                  </a:cxn>
                  <a:cxn ang="0">
                    <a:pos x="146" y="10"/>
                  </a:cxn>
                  <a:cxn ang="0">
                    <a:pos x="138" y="10"/>
                  </a:cxn>
                  <a:cxn ang="0">
                    <a:pos x="132" y="10"/>
                  </a:cxn>
                  <a:cxn ang="0">
                    <a:pos x="123" y="10"/>
                  </a:cxn>
                  <a:cxn ang="0">
                    <a:pos x="117" y="10"/>
                  </a:cxn>
                  <a:cxn ang="0">
                    <a:pos x="108" y="10"/>
                  </a:cxn>
                  <a:cxn ang="0">
                    <a:pos x="100" y="10"/>
                  </a:cxn>
                  <a:cxn ang="0">
                    <a:pos x="94" y="10"/>
                  </a:cxn>
                  <a:cxn ang="0">
                    <a:pos x="85" y="10"/>
                  </a:cxn>
                  <a:cxn ang="0">
                    <a:pos x="76" y="10"/>
                  </a:cxn>
                  <a:cxn ang="0">
                    <a:pos x="68" y="10"/>
                  </a:cxn>
                  <a:cxn ang="0">
                    <a:pos x="59" y="10"/>
                  </a:cxn>
                  <a:cxn ang="0">
                    <a:pos x="53" y="10"/>
                  </a:cxn>
                  <a:cxn ang="0">
                    <a:pos x="44" y="10"/>
                  </a:cxn>
                  <a:cxn ang="0">
                    <a:pos x="35" y="10"/>
                  </a:cxn>
                  <a:cxn ang="0">
                    <a:pos x="27" y="10"/>
                  </a:cxn>
                  <a:cxn ang="0">
                    <a:pos x="21" y="10"/>
                  </a:cxn>
                  <a:cxn ang="0">
                    <a:pos x="12" y="7"/>
                  </a:cxn>
                  <a:cxn ang="0">
                    <a:pos x="6" y="10"/>
                  </a:cxn>
                  <a:cxn ang="0">
                    <a:pos x="3" y="7"/>
                  </a:cxn>
                </a:cxnLst>
                <a:rect l="0" t="0" r="r" b="b"/>
                <a:pathLst>
                  <a:path w="217" h="13">
                    <a:moveTo>
                      <a:pt x="0" y="7"/>
                    </a:moveTo>
                    <a:lnTo>
                      <a:pt x="0" y="3"/>
                    </a:lnTo>
                    <a:lnTo>
                      <a:pt x="0" y="3"/>
                    </a:lnTo>
                    <a:lnTo>
                      <a:pt x="3" y="3"/>
                    </a:lnTo>
                    <a:lnTo>
                      <a:pt x="6" y="3"/>
                    </a:lnTo>
                    <a:lnTo>
                      <a:pt x="9" y="0"/>
                    </a:lnTo>
                    <a:lnTo>
                      <a:pt x="12" y="0"/>
                    </a:lnTo>
                    <a:lnTo>
                      <a:pt x="15" y="0"/>
                    </a:lnTo>
                    <a:lnTo>
                      <a:pt x="21" y="0"/>
                    </a:lnTo>
                    <a:lnTo>
                      <a:pt x="24" y="3"/>
                    </a:lnTo>
                    <a:lnTo>
                      <a:pt x="27" y="0"/>
                    </a:lnTo>
                    <a:lnTo>
                      <a:pt x="33" y="0"/>
                    </a:lnTo>
                    <a:lnTo>
                      <a:pt x="35" y="0"/>
                    </a:lnTo>
                    <a:lnTo>
                      <a:pt x="38" y="0"/>
                    </a:lnTo>
                    <a:lnTo>
                      <a:pt x="44" y="0"/>
                    </a:lnTo>
                    <a:lnTo>
                      <a:pt x="47" y="0"/>
                    </a:lnTo>
                    <a:lnTo>
                      <a:pt x="50" y="0"/>
                    </a:lnTo>
                    <a:lnTo>
                      <a:pt x="56" y="3"/>
                    </a:lnTo>
                    <a:lnTo>
                      <a:pt x="59" y="3"/>
                    </a:lnTo>
                    <a:lnTo>
                      <a:pt x="65" y="3"/>
                    </a:lnTo>
                    <a:lnTo>
                      <a:pt x="68" y="0"/>
                    </a:lnTo>
                    <a:lnTo>
                      <a:pt x="73" y="0"/>
                    </a:lnTo>
                    <a:lnTo>
                      <a:pt x="76" y="0"/>
                    </a:lnTo>
                    <a:lnTo>
                      <a:pt x="82" y="0"/>
                    </a:lnTo>
                    <a:lnTo>
                      <a:pt x="88" y="0"/>
                    </a:lnTo>
                    <a:lnTo>
                      <a:pt x="91" y="0"/>
                    </a:lnTo>
                    <a:lnTo>
                      <a:pt x="94" y="0"/>
                    </a:lnTo>
                    <a:lnTo>
                      <a:pt x="100" y="0"/>
                    </a:lnTo>
                    <a:lnTo>
                      <a:pt x="103" y="0"/>
                    </a:lnTo>
                    <a:lnTo>
                      <a:pt x="106" y="0"/>
                    </a:lnTo>
                    <a:lnTo>
                      <a:pt x="108" y="0"/>
                    </a:lnTo>
                    <a:lnTo>
                      <a:pt x="111" y="0"/>
                    </a:lnTo>
                    <a:lnTo>
                      <a:pt x="114" y="0"/>
                    </a:lnTo>
                    <a:lnTo>
                      <a:pt x="120" y="0"/>
                    </a:lnTo>
                    <a:lnTo>
                      <a:pt x="123" y="0"/>
                    </a:lnTo>
                    <a:lnTo>
                      <a:pt x="126" y="0"/>
                    </a:lnTo>
                    <a:lnTo>
                      <a:pt x="132" y="0"/>
                    </a:lnTo>
                    <a:lnTo>
                      <a:pt x="135" y="0"/>
                    </a:lnTo>
                    <a:lnTo>
                      <a:pt x="138" y="0"/>
                    </a:lnTo>
                    <a:lnTo>
                      <a:pt x="144" y="0"/>
                    </a:lnTo>
                    <a:lnTo>
                      <a:pt x="146" y="0"/>
                    </a:lnTo>
                    <a:lnTo>
                      <a:pt x="149" y="0"/>
                    </a:lnTo>
                    <a:lnTo>
                      <a:pt x="155" y="0"/>
                    </a:lnTo>
                    <a:lnTo>
                      <a:pt x="158" y="0"/>
                    </a:lnTo>
                    <a:lnTo>
                      <a:pt x="164" y="0"/>
                    </a:lnTo>
                    <a:lnTo>
                      <a:pt x="167" y="0"/>
                    </a:lnTo>
                    <a:lnTo>
                      <a:pt x="173" y="0"/>
                    </a:lnTo>
                    <a:lnTo>
                      <a:pt x="176" y="0"/>
                    </a:lnTo>
                    <a:lnTo>
                      <a:pt x="179" y="0"/>
                    </a:lnTo>
                    <a:lnTo>
                      <a:pt x="184" y="0"/>
                    </a:lnTo>
                    <a:lnTo>
                      <a:pt x="187" y="0"/>
                    </a:lnTo>
                    <a:lnTo>
                      <a:pt x="190" y="0"/>
                    </a:lnTo>
                    <a:lnTo>
                      <a:pt x="196" y="0"/>
                    </a:lnTo>
                    <a:lnTo>
                      <a:pt x="199" y="0"/>
                    </a:lnTo>
                    <a:lnTo>
                      <a:pt x="205" y="0"/>
                    </a:lnTo>
                    <a:lnTo>
                      <a:pt x="208" y="0"/>
                    </a:lnTo>
                    <a:lnTo>
                      <a:pt x="211" y="0"/>
                    </a:lnTo>
                    <a:lnTo>
                      <a:pt x="214" y="0"/>
                    </a:lnTo>
                    <a:lnTo>
                      <a:pt x="217" y="3"/>
                    </a:lnTo>
                    <a:lnTo>
                      <a:pt x="217" y="7"/>
                    </a:lnTo>
                    <a:lnTo>
                      <a:pt x="214" y="7"/>
                    </a:lnTo>
                    <a:lnTo>
                      <a:pt x="208" y="7"/>
                    </a:lnTo>
                    <a:lnTo>
                      <a:pt x="205" y="10"/>
                    </a:lnTo>
                    <a:lnTo>
                      <a:pt x="202" y="10"/>
                    </a:lnTo>
                    <a:lnTo>
                      <a:pt x="199" y="13"/>
                    </a:lnTo>
                    <a:lnTo>
                      <a:pt x="196" y="13"/>
                    </a:lnTo>
                    <a:lnTo>
                      <a:pt x="190" y="13"/>
                    </a:lnTo>
                    <a:lnTo>
                      <a:pt x="187" y="10"/>
                    </a:lnTo>
                    <a:lnTo>
                      <a:pt x="184" y="10"/>
                    </a:lnTo>
                    <a:lnTo>
                      <a:pt x="179" y="10"/>
                    </a:lnTo>
                    <a:lnTo>
                      <a:pt x="176" y="10"/>
                    </a:lnTo>
                    <a:lnTo>
                      <a:pt x="170" y="10"/>
                    </a:lnTo>
                    <a:lnTo>
                      <a:pt x="167" y="13"/>
                    </a:lnTo>
                    <a:lnTo>
                      <a:pt x="164" y="10"/>
                    </a:lnTo>
                    <a:lnTo>
                      <a:pt x="158" y="10"/>
                    </a:lnTo>
                    <a:lnTo>
                      <a:pt x="155" y="10"/>
                    </a:lnTo>
                    <a:lnTo>
                      <a:pt x="149" y="10"/>
                    </a:lnTo>
                    <a:lnTo>
                      <a:pt x="146" y="10"/>
                    </a:lnTo>
                    <a:lnTo>
                      <a:pt x="144" y="10"/>
                    </a:lnTo>
                    <a:lnTo>
                      <a:pt x="138" y="10"/>
                    </a:lnTo>
                    <a:lnTo>
                      <a:pt x="135" y="10"/>
                    </a:lnTo>
                    <a:lnTo>
                      <a:pt x="132" y="10"/>
                    </a:lnTo>
                    <a:lnTo>
                      <a:pt x="126" y="10"/>
                    </a:lnTo>
                    <a:lnTo>
                      <a:pt x="123" y="10"/>
                    </a:lnTo>
                    <a:lnTo>
                      <a:pt x="120" y="10"/>
                    </a:lnTo>
                    <a:lnTo>
                      <a:pt x="117" y="10"/>
                    </a:lnTo>
                    <a:lnTo>
                      <a:pt x="111" y="10"/>
                    </a:lnTo>
                    <a:lnTo>
                      <a:pt x="108" y="10"/>
                    </a:lnTo>
                    <a:lnTo>
                      <a:pt x="106" y="10"/>
                    </a:lnTo>
                    <a:lnTo>
                      <a:pt x="100" y="10"/>
                    </a:lnTo>
                    <a:lnTo>
                      <a:pt x="97" y="10"/>
                    </a:lnTo>
                    <a:lnTo>
                      <a:pt x="94" y="10"/>
                    </a:lnTo>
                    <a:lnTo>
                      <a:pt x="88" y="10"/>
                    </a:lnTo>
                    <a:lnTo>
                      <a:pt x="85" y="10"/>
                    </a:lnTo>
                    <a:lnTo>
                      <a:pt x="82" y="10"/>
                    </a:lnTo>
                    <a:lnTo>
                      <a:pt x="76" y="10"/>
                    </a:lnTo>
                    <a:lnTo>
                      <a:pt x="73" y="10"/>
                    </a:lnTo>
                    <a:lnTo>
                      <a:pt x="68" y="10"/>
                    </a:lnTo>
                    <a:lnTo>
                      <a:pt x="65" y="10"/>
                    </a:lnTo>
                    <a:lnTo>
                      <a:pt x="59" y="10"/>
                    </a:lnTo>
                    <a:lnTo>
                      <a:pt x="56" y="10"/>
                    </a:lnTo>
                    <a:lnTo>
                      <a:pt x="53" y="10"/>
                    </a:lnTo>
                    <a:lnTo>
                      <a:pt x="47" y="10"/>
                    </a:lnTo>
                    <a:lnTo>
                      <a:pt x="44" y="10"/>
                    </a:lnTo>
                    <a:lnTo>
                      <a:pt x="41" y="10"/>
                    </a:lnTo>
                    <a:lnTo>
                      <a:pt x="35" y="10"/>
                    </a:lnTo>
                    <a:lnTo>
                      <a:pt x="33" y="10"/>
                    </a:lnTo>
                    <a:lnTo>
                      <a:pt x="27" y="10"/>
                    </a:lnTo>
                    <a:lnTo>
                      <a:pt x="24" y="10"/>
                    </a:lnTo>
                    <a:lnTo>
                      <a:pt x="21" y="10"/>
                    </a:lnTo>
                    <a:lnTo>
                      <a:pt x="15" y="10"/>
                    </a:lnTo>
                    <a:lnTo>
                      <a:pt x="12" y="7"/>
                    </a:lnTo>
                    <a:lnTo>
                      <a:pt x="9" y="10"/>
                    </a:lnTo>
                    <a:lnTo>
                      <a:pt x="6" y="10"/>
                    </a:lnTo>
                    <a:lnTo>
                      <a:pt x="3" y="7"/>
                    </a:lnTo>
                    <a:lnTo>
                      <a:pt x="3" y="7"/>
                    </a:lnTo>
                    <a:lnTo>
                      <a:pt x="0" y="7"/>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31" name="Freeform 703"/>
              <p:cNvSpPr>
                <a:spLocks/>
              </p:cNvSpPr>
              <p:nvPr/>
            </p:nvSpPr>
            <p:spPr bwMode="auto">
              <a:xfrm>
                <a:off x="8308975" y="3963988"/>
                <a:ext cx="115888" cy="20637"/>
              </a:xfrm>
              <a:custGeom>
                <a:avLst/>
                <a:gdLst/>
                <a:ahLst/>
                <a:cxnLst>
                  <a:cxn ang="0">
                    <a:pos x="0" y="7"/>
                  </a:cxn>
                  <a:cxn ang="0">
                    <a:pos x="3" y="7"/>
                  </a:cxn>
                  <a:cxn ang="0">
                    <a:pos x="3" y="7"/>
                  </a:cxn>
                  <a:cxn ang="0">
                    <a:pos x="3" y="7"/>
                  </a:cxn>
                  <a:cxn ang="0">
                    <a:pos x="5" y="3"/>
                  </a:cxn>
                  <a:cxn ang="0">
                    <a:pos x="8" y="3"/>
                  </a:cxn>
                  <a:cxn ang="0">
                    <a:pos x="14" y="3"/>
                  </a:cxn>
                  <a:cxn ang="0">
                    <a:pos x="17" y="3"/>
                  </a:cxn>
                  <a:cxn ang="0">
                    <a:pos x="23" y="3"/>
                  </a:cxn>
                  <a:cxn ang="0">
                    <a:pos x="26" y="0"/>
                  </a:cxn>
                  <a:cxn ang="0">
                    <a:pos x="29" y="0"/>
                  </a:cxn>
                  <a:cxn ang="0">
                    <a:pos x="35" y="0"/>
                  </a:cxn>
                  <a:cxn ang="0">
                    <a:pos x="38" y="0"/>
                  </a:cxn>
                  <a:cxn ang="0">
                    <a:pos x="43" y="0"/>
                  </a:cxn>
                  <a:cxn ang="0">
                    <a:pos x="46" y="0"/>
                  </a:cxn>
                  <a:cxn ang="0">
                    <a:pos x="49" y="0"/>
                  </a:cxn>
                  <a:cxn ang="0">
                    <a:pos x="55" y="0"/>
                  </a:cxn>
                  <a:cxn ang="0">
                    <a:pos x="58" y="0"/>
                  </a:cxn>
                  <a:cxn ang="0">
                    <a:pos x="64" y="0"/>
                  </a:cxn>
                  <a:cxn ang="0">
                    <a:pos x="67" y="3"/>
                  </a:cxn>
                  <a:cxn ang="0">
                    <a:pos x="73" y="3"/>
                  </a:cxn>
                  <a:cxn ang="0">
                    <a:pos x="73" y="7"/>
                  </a:cxn>
                  <a:cxn ang="0">
                    <a:pos x="73" y="10"/>
                  </a:cxn>
                  <a:cxn ang="0">
                    <a:pos x="67" y="10"/>
                  </a:cxn>
                  <a:cxn ang="0">
                    <a:pos x="64" y="13"/>
                  </a:cxn>
                  <a:cxn ang="0">
                    <a:pos x="58" y="13"/>
                  </a:cxn>
                  <a:cxn ang="0">
                    <a:pos x="55" y="13"/>
                  </a:cxn>
                  <a:cxn ang="0">
                    <a:pos x="52" y="13"/>
                  </a:cxn>
                  <a:cxn ang="0">
                    <a:pos x="46" y="10"/>
                  </a:cxn>
                  <a:cxn ang="0">
                    <a:pos x="43" y="10"/>
                  </a:cxn>
                  <a:cxn ang="0">
                    <a:pos x="38" y="10"/>
                  </a:cxn>
                  <a:cxn ang="0">
                    <a:pos x="35" y="10"/>
                  </a:cxn>
                  <a:cxn ang="0">
                    <a:pos x="32" y="10"/>
                  </a:cxn>
                  <a:cxn ang="0">
                    <a:pos x="26" y="10"/>
                  </a:cxn>
                  <a:cxn ang="0">
                    <a:pos x="23" y="10"/>
                  </a:cxn>
                  <a:cxn ang="0">
                    <a:pos x="17" y="10"/>
                  </a:cxn>
                  <a:cxn ang="0">
                    <a:pos x="14" y="10"/>
                  </a:cxn>
                  <a:cxn ang="0">
                    <a:pos x="11" y="10"/>
                  </a:cxn>
                  <a:cxn ang="0">
                    <a:pos x="5" y="10"/>
                  </a:cxn>
                  <a:cxn ang="0">
                    <a:pos x="3" y="10"/>
                  </a:cxn>
                  <a:cxn ang="0">
                    <a:pos x="3" y="10"/>
                  </a:cxn>
                  <a:cxn ang="0">
                    <a:pos x="0" y="7"/>
                  </a:cxn>
                </a:cxnLst>
                <a:rect l="0" t="0" r="r" b="b"/>
                <a:pathLst>
                  <a:path w="73" h="13">
                    <a:moveTo>
                      <a:pt x="0" y="7"/>
                    </a:moveTo>
                    <a:lnTo>
                      <a:pt x="3" y="7"/>
                    </a:lnTo>
                    <a:lnTo>
                      <a:pt x="3" y="7"/>
                    </a:lnTo>
                    <a:lnTo>
                      <a:pt x="3" y="7"/>
                    </a:lnTo>
                    <a:lnTo>
                      <a:pt x="5" y="3"/>
                    </a:lnTo>
                    <a:lnTo>
                      <a:pt x="8" y="3"/>
                    </a:lnTo>
                    <a:lnTo>
                      <a:pt x="14" y="3"/>
                    </a:lnTo>
                    <a:lnTo>
                      <a:pt x="17" y="3"/>
                    </a:lnTo>
                    <a:lnTo>
                      <a:pt x="23" y="3"/>
                    </a:lnTo>
                    <a:lnTo>
                      <a:pt x="26" y="0"/>
                    </a:lnTo>
                    <a:lnTo>
                      <a:pt x="29" y="0"/>
                    </a:lnTo>
                    <a:lnTo>
                      <a:pt x="35" y="0"/>
                    </a:lnTo>
                    <a:lnTo>
                      <a:pt x="38" y="0"/>
                    </a:lnTo>
                    <a:lnTo>
                      <a:pt x="43" y="0"/>
                    </a:lnTo>
                    <a:lnTo>
                      <a:pt x="46" y="0"/>
                    </a:lnTo>
                    <a:lnTo>
                      <a:pt x="49" y="0"/>
                    </a:lnTo>
                    <a:lnTo>
                      <a:pt x="55" y="0"/>
                    </a:lnTo>
                    <a:lnTo>
                      <a:pt x="58" y="0"/>
                    </a:lnTo>
                    <a:lnTo>
                      <a:pt x="64" y="0"/>
                    </a:lnTo>
                    <a:lnTo>
                      <a:pt x="67" y="3"/>
                    </a:lnTo>
                    <a:lnTo>
                      <a:pt x="73" y="3"/>
                    </a:lnTo>
                    <a:lnTo>
                      <a:pt x="73" y="7"/>
                    </a:lnTo>
                    <a:lnTo>
                      <a:pt x="73" y="10"/>
                    </a:lnTo>
                    <a:lnTo>
                      <a:pt x="67" y="10"/>
                    </a:lnTo>
                    <a:lnTo>
                      <a:pt x="64" y="13"/>
                    </a:lnTo>
                    <a:lnTo>
                      <a:pt x="58" y="13"/>
                    </a:lnTo>
                    <a:lnTo>
                      <a:pt x="55" y="13"/>
                    </a:lnTo>
                    <a:lnTo>
                      <a:pt x="52" y="13"/>
                    </a:lnTo>
                    <a:lnTo>
                      <a:pt x="46" y="10"/>
                    </a:lnTo>
                    <a:lnTo>
                      <a:pt x="43" y="10"/>
                    </a:lnTo>
                    <a:lnTo>
                      <a:pt x="38" y="10"/>
                    </a:lnTo>
                    <a:lnTo>
                      <a:pt x="35" y="10"/>
                    </a:lnTo>
                    <a:lnTo>
                      <a:pt x="32" y="10"/>
                    </a:lnTo>
                    <a:lnTo>
                      <a:pt x="26" y="10"/>
                    </a:lnTo>
                    <a:lnTo>
                      <a:pt x="23" y="10"/>
                    </a:lnTo>
                    <a:lnTo>
                      <a:pt x="17" y="10"/>
                    </a:lnTo>
                    <a:lnTo>
                      <a:pt x="14" y="10"/>
                    </a:lnTo>
                    <a:lnTo>
                      <a:pt x="11" y="10"/>
                    </a:lnTo>
                    <a:lnTo>
                      <a:pt x="5" y="10"/>
                    </a:lnTo>
                    <a:lnTo>
                      <a:pt x="3" y="10"/>
                    </a:lnTo>
                    <a:lnTo>
                      <a:pt x="3" y="10"/>
                    </a:lnTo>
                    <a:lnTo>
                      <a:pt x="0" y="7"/>
                    </a:lnTo>
                    <a:close/>
                  </a:path>
                </a:pathLst>
              </a:custGeom>
              <a:solidFill>
                <a:srgbClr val="265933"/>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32" name="Freeform 704"/>
              <p:cNvSpPr>
                <a:spLocks/>
              </p:cNvSpPr>
              <p:nvPr/>
            </p:nvSpPr>
            <p:spPr bwMode="auto">
              <a:xfrm>
                <a:off x="8308975" y="3963988"/>
                <a:ext cx="115888" cy="20637"/>
              </a:xfrm>
              <a:custGeom>
                <a:avLst/>
                <a:gdLst/>
                <a:ahLst/>
                <a:cxnLst>
                  <a:cxn ang="0">
                    <a:pos x="0" y="7"/>
                  </a:cxn>
                  <a:cxn ang="0">
                    <a:pos x="3" y="7"/>
                  </a:cxn>
                  <a:cxn ang="0">
                    <a:pos x="3" y="7"/>
                  </a:cxn>
                  <a:cxn ang="0">
                    <a:pos x="3" y="7"/>
                  </a:cxn>
                  <a:cxn ang="0">
                    <a:pos x="5" y="3"/>
                  </a:cxn>
                  <a:cxn ang="0">
                    <a:pos x="8" y="3"/>
                  </a:cxn>
                  <a:cxn ang="0">
                    <a:pos x="14" y="3"/>
                  </a:cxn>
                  <a:cxn ang="0">
                    <a:pos x="17" y="3"/>
                  </a:cxn>
                  <a:cxn ang="0">
                    <a:pos x="23" y="3"/>
                  </a:cxn>
                  <a:cxn ang="0">
                    <a:pos x="26" y="0"/>
                  </a:cxn>
                  <a:cxn ang="0">
                    <a:pos x="29" y="0"/>
                  </a:cxn>
                  <a:cxn ang="0">
                    <a:pos x="35" y="0"/>
                  </a:cxn>
                  <a:cxn ang="0">
                    <a:pos x="38" y="0"/>
                  </a:cxn>
                  <a:cxn ang="0">
                    <a:pos x="43" y="0"/>
                  </a:cxn>
                  <a:cxn ang="0">
                    <a:pos x="46" y="0"/>
                  </a:cxn>
                  <a:cxn ang="0">
                    <a:pos x="49" y="0"/>
                  </a:cxn>
                  <a:cxn ang="0">
                    <a:pos x="55" y="0"/>
                  </a:cxn>
                  <a:cxn ang="0">
                    <a:pos x="58" y="0"/>
                  </a:cxn>
                  <a:cxn ang="0">
                    <a:pos x="64" y="0"/>
                  </a:cxn>
                  <a:cxn ang="0">
                    <a:pos x="67" y="3"/>
                  </a:cxn>
                  <a:cxn ang="0">
                    <a:pos x="73" y="3"/>
                  </a:cxn>
                  <a:cxn ang="0">
                    <a:pos x="73" y="7"/>
                  </a:cxn>
                  <a:cxn ang="0">
                    <a:pos x="73" y="10"/>
                  </a:cxn>
                  <a:cxn ang="0">
                    <a:pos x="67" y="10"/>
                  </a:cxn>
                  <a:cxn ang="0">
                    <a:pos x="64" y="13"/>
                  </a:cxn>
                  <a:cxn ang="0">
                    <a:pos x="58" y="13"/>
                  </a:cxn>
                  <a:cxn ang="0">
                    <a:pos x="55" y="13"/>
                  </a:cxn>
                  <a:cxn ang="0">
                    <a:pos x="52" y="13"/>
                  </a:cxn>
                  <a:cxn ang="0">
                    <a:pos x="46" y="10"/>
                  </a:cxn>
                  <a:cxn ang="0">
                    <a:pos x="43" y="10"/>
                  </a:cxn>
                  <a:cxn ang="0">
                    <a:pos x="38" y="10"/>
                  </a:cxn>
                  <a:cxn ang="0">
                    <a:pos x="35" y="10"/>
                  </a:cxn>
                  <a:cxn ang="0">
                    <a:pos x="32" y="10"/>
                  </a:cxn>
                  <a:cxn ang="0">
                    <a:pos x="26" y="10"/>
                  </a:cxn>
                  <a:cxn ang="0">
                    <a:pos x="23" y="10"/>
                  </a:cxn>
                  <a:cxn ang="0">
                    <a:pos x="17" y="10"/>
                  </a:cxn>
                  <a:cxn ang="0">
                    <a:pos x="14" y="10"/>
                  </a:cxn>
                  <a:cxn ang="0">
                    <a:pos x="11" y="10"/>
                  </a:cxn>
                  <a:cxn ang="0">
                    <a:pos x="5" y="10"/>
                  </a:cxn>
                  <a:cxn ang="0">
                    <a:pos x="3" y="10"/>
                  </a:cxn>
                  <a:cxn ang="0">
                    <a:pos x="3" y="10"/>
                  </a:cxn>
                  <a:cxn ang="0">
                    <a:pos x="0" y="7"/>
                  </a:cxn>
                </a:cxnLst>
                <a:rect l="0" t="0" r="r" b="b"/>
                <a:pathLst>
                  <a:path w="73" h="13">
                    <a:moveTo>
                      <a:pt x="0" y="7"/>
                    </a:moveTo>
                    <a:lnTo>
                      <a:pt x="3" y="7"/>
                    </a:lnTo>
                    <a:lnTo>
                      <a:pt x="3" y="7"/>
                    </a:lnTo>
                    <a:lnTo>
                      <a:pt x="3" y="7"/>
                    </a:lnTo>
                    <a:lnTo>
                      <a:pt x="5" y="3"/>
                    </a:lnTo>
                    <a:lnTo>
                      <a:pt x="8" y="3"/>
                    </a:lnTo>
                    <a:lnTo>
                      <a:pt x="14" y="3"/>
                    </a:lnTo>
                    <a:lnTo>
                      <a:pt x="17" y="3"/>
                    </a:lnTo>
                    <a:lnTo>
                      <a:pt x="23" y="3"/>
                    </a:lnTo>
                    <a:lnTo>
                      <a:pt x="26" y="0"/>
                    </a:lnTo>
                    <a:lnTo>
                      <a:pt x="29" y="0"/>
                    </a:lnTo>
                    <a:lnTo>
                      <a:pt x="35" y="0"/>
                    </a:lnTo>
                    <a:lnTo>
                      <a:pt x="38" y="0"/>
                    </a:lnTo>
                    <a:lnTo>
                      <a:pt x="43" y="0"/>
                    </a:lnTo>
                    <a:lnTo>
                      <a:pt x="46" y="0"/>
                    </a:lnTo>
                    <a:lnTo>
                      <a:pt x="49" y="0"/>
                    </a:lnTo>
                    <a:lnTo>
                      <a:pt x="55" y="0"/>
                    </a:lnTo>
                    <a:lnTo>
                      <a:pt x="58" y="0"/>
                    </a:lnTo>
                    <a:lnTo>
                      <a:pt x="64" y="0"/>
                    </a:lnTo>
                    <a:lnTo>
                      <a:pt x="67" y="3"/>
                    </a:lnTo>
                    <a:lnTo>
                      <a:pt x="73" y="3"/>
                    </a:lnTo>
                    <a:lnTo>
                      <a:pt x="73" y="7"/>
                    </a:lnTo>
                    <a:lnTo>
                      <a:pt x="73" y="10"/>
                    </a:lnTo>
                    <a:lnTo>
                      <a:pt x="67" y="10"/>
                    </a:lnTo>
                    <a:lnTo>
                      <a:pt x="64" y="13"/>
                    </a:lnTo>
                    <a:lnTo>
                      <a:pt x="58" y="13"/>
                    </a:lnTo>
                    <a:lnTo>
                      <a:pt x="55" y="13"/>
                    </a:lnTo>
                    <a:lnTo>
                      <a:pt x="52" y="13"/>
                    </a:lnTo>
                    <a:lnTo>
                      <a:pt x="46" y="10"/>
                    </a:lnTo>
                    <a:lnTo>
                      <a:pt x="43" y="10"/>
                    </a:lnTo>
                    <a:lnTo>
                      <a:pt x="38" y="10"/>
                    </a:lnTo>
                    <a:lnTo>
                      <a:pt x="35" y="10"/>
                    </a:lnTo>
                    <a:lnTo>
                      <a:pt x="32" y="10"/>
                    </a:lnTo>
                    <a:lnTo>
                      <a:pt x="26" y="10"/>
                    </a:lnTo>
                    <a:lnTo>
                      <a:pt x="23" y="10"/>
                    </a:lnTo>
                    <a:lnTo>
                      <a:pt x="17" y="10"/>
                    </a:lnTo>
                    <a:lnTo>
                      <a:pt x="14" y="10"/>
                    </a:lnTo>
                    <a:lnTo>
                      <a:pt x="11" y="10"/>
                    </a:lnTo>
                    <a:lnTo>
                      <a:pt x="5" y="10"/>
                    </a:lnTo>
                    <a:lnTo>
                      <a:pt x="3" y="10"/>
                    </a:lnTo>
                    <a:lnTo>
                      <a:pt x="3" y="10"/>
                    </a:lnTo>
                    <a:lnTo>
                      <a:pt x="0" y="7"/>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33" name="Rectangle 705"/>
              <p:cNvSpPr>
                <a:spLocks noChangeArrowheads="1"/>
              </p:cNvSpPr>
              <p:nvPr/>
            </p:nvSpPr>
            <p:spPr bwMode="auto">
              <a:xfrm>
                <a:off x="8132763" y="3975100"/>
                <a:ext cx="123825" cy="14287"/>
              </a:xfrm>
              <a:prstGeom prst="rect">
                <a:avLst/>
              </a:prstGeom>
              <a:solidFill>
                <a:srgbClr val="CD9A9A"/>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34" name="Rectangle 706"/>
              <p:cNvSpPr>
                <a:spLocks noChangeArrowheads="1"/>
              </p:cNvSpPr>
              <p:nvPr/>
            </p:nvSpPr>
            <p:spPr bwMode="auto">
              <a:xfrm>
                <a:off x="8132763" y="3975100"/>
                <a:ext cx="123825" cy="14287"/>
              </a:xfrm>
              <a:prstGeom prst="rect">
                <a:avLst/>
              </a:prstGeom>
              <a:noFill/>
              <a:ln w="0">
                <a:solidFill>
                  <a:srgbClr val="131516"/>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35" name="Line 707"/>
              <p:cNvSpPr>
                <a:spLocks noChangeShapeType="1"/>
              </p:cNvSpPr>
              <p:nvPr/>
            </p:nvSpPr>
            <p:spPr bwMode="auto">
              <a:xfrm flipH="1">
                <a:off x="8137525" y="3979863"/>
                <a:ext cx="119063" cy="1587"/>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36" name="Line 708"/>
              <p:cNvSpPr>
                <a:spLocks noChangeShapeType="1"/>
              </p:cNvSpPr>
              <p:nvPr/>
            </p:nvSpPr>
            <p:spPr bwMode="auto">
              <a:xfrm flipH="1">
                <a:off x="8137525" y="3979863"/>
                <a:ext cx="119063" cy="1587"/>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37" name="Line 709"/>
              <p:cNvSpPr>
                <a:spLocks noChangeShapeType="1"/>
              </p:cNvSpPr>
              <p:nvPr/>
            </p:nvSpPr>
            <p:spPr bwMode="auto">
              <a:xfrm flipH="1">
                <a:off x="8137525" y="3984625"/>
                <a:ext cx="119063" cy="1587"/>
              </a:xfrm>
              <a:prstGeom prst="line">
                <a:avLst/>
              </a:pr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38" name="Freeform 710"/>
              <p:cNvSpPr>
                <a:spLocks/>
              </p:cNvSpPr>
              <p:nvPr/>
            </p:nvSpPr>
            <p:spPr bwMode="auto">
              <a:xfrm>
                <a:off x="8007350" y="3963988"/>
                <a:ext cx="130175" cy="15875"/>
              </a:xfrm>
              <a:custGeom>
                <a:avLst/>
                <a:gdLst/>
                <a:ahLst/>
                <a:cxnLst>
                  <a:cxn ang="0">
                    <a:pos x="0" y="3"/>
                  </a:cxn>
                  <a:cxn ang="0">
                    <a:pos x="0" y="3"/>
                  </a:cxn>
                  <a:cxn ang="0">
                    <a:pos x="0" y="7"/>
                  </a:cxn>
                  <a:cxn ang="0">
                    <a:pos x="0" y="3"/>
                  </a:cxn>
                  <a:cxn ang="0">
                    <a:pos x="3" y="3"/>
                  </a:cxn>
                  <a:cxn ang="0">
                    <a:pos x="6" y="3"/>
                  </a:cxn>
                  <a:cxn ang="0">
                    <a:pos x="9" y="3"/>
                  </a:cxn>
                  <a:cxn ang="0">
                    <a:pos x="14" y="3"/>
                  </a:cxn>
                  <a:cxn ang="0">
                    <a:pos x="17" y="0"/>
                  </a:cxn>
                  <a:cxn ang="0">
                    <a:pos x="20" y="0"/>
                  </a:cxn>
                  <a:cxn ang="0">
                    <a:pos x="23" y="0"/>
                  </a:cxn>
                  <a:cxn ang="0">
                    <a:pos x="26" y="0"/>
                  </a:cxn>
                  <a:cxn ang="0">
                    <a:pos x="32" y="0"/>
                  </a:cxn>
                  <a:cxn ang="0">
                    <a:pos x="35" y="0"/>
                  </a:cxn>
                  <a:cxn ang="0">
                    <a:pos x="38" y="0"/>
                  </a:cxn>
                  <a:cxn ang="0">
                    <a:pos x="41" y="0"/>
                  </a:cxn>
                  <a:cxn ang="0">
                    <a:pos x="47" y="0"/>
                  </a:cxn>
                  <a:cxn ang="0">
                    <a:pos x="49" y="0"/>
                  </a:cxn>
                  <a:cxn ang="0">
                    <a:pos x="55" y="0"/>
                  </a:cxn>
                  <a:cxn ang="0">
                    <a:pos x="58" y="0"/>
                  </a:cxn>
                  <a:cxn ang="0">
                    <a:pos x="61" y="0"/>
                  </a:cxn>
                  <a:cxn ang="0">
                    <a:pos x="64" y="0"/>
                  </a:cxn>
                  <a:cxn ang="0">
                    <a:pos x="70" y="0"/>
                  </a:cxn>
                  <a:cxn ang="0">
                    <a:pos x="73" y="0"/>
                  </a:cxn>
                  <a:cxn ang="0">
                    <a:pos x="76" y="3"/>
                  </a:cxn>
                  <a:cxn ang="0">
                    <a:pos x="79" y="3"/>
                  </a:cxn>
                  <a:cxn ang="0">
                    <a:pos x="82" y="7"/>
                  </a:cxn>
                  <a:cxn ang="0">
                    <a:pos x="82" y="7"/>
                  </a:cxn>
                  <a:cxn ang="0">
                    <a:pos x="79" y="10"/>
                  </a:cxn>
                  <a:cxn ang="0">
                    <a:pos x="76" y="10"/>
                  </a:cxn>
                  <a:cxn ang="0">
                    <a:pos x="73" y="10"/>
                  </a:cxn>
                  <a:cxn ang="0">
                    <a:pos x="67" y="10"/>
                  </a:cxn>
                  <a:cxn ang="0">
                    <a:pos x="64" y="10"/>
                  </a:cxn>
                  <a:cxn ang="0">
                    <a:pos x="61" y="10"/>
                  </a:cxn>
                  <a:cxn ang="0">
                    <a:pos x="55" y="10"/>
                  </a:cxn>
                  <a:cxn ang="0">
                    <a:pos x="52" y="10"/>
                  </a:cxn>
                  <a:cxn ang="0">
                    <a:pos x="49" y="10"/>
                  </a:cxn>
                  <a:cxn ang="0">
                    <a:pos x="47" y="10"/>
                  </a:cxn>
                  <a:cxn ang="0">
                    <a:pos x="44" y="10"/>
                  </a:cxn>
                  <a:cxn ang="0">
                    <a:pos x="41" y="7"/>
                  </a:cxn>
                  <a:cxn ang="0">
                    <a:pos x="35" y="7"/>
                  </a:cxn>
                  <a:cxn ang="0">
                    <a:pos x="32" y="10"/>
                  </a:cxn>
                  <a:cxn ang="0">
                    <a:pos x="29" y="10"/>
                  </a:cxn>
                  <a:cxn ang="0">
                    <a:pos x="26" y="10"/>
                  </a:cxn>
                  <a:cxn ang="0">
                    <a:pos x="20" y="10"/>
                  </a:cxn>
                  <a:cxn ang="0">
                    <a:pos x="17" y="10"/>
                  </a:cxn>
                  <a:cxn ang="0">
                    <a:pos x="14" y="10"/>
                  </a:cxn>
                  <a:cxn ang="0">
                    <a:pos x="11" y="10"/>
                  </a:cxn>
                  <a:cxn ang="0">
                    <a:pos x="9" y="10"/>
                  </a:cxn>
                  <a:cxn ang="0">
                    <a:pos x="3" y="10"/>
                  </a:cxn>
                  <a:cxn ang="0">
                    <a:pos x="0" y="10"/>
                  </a:cxn>
                  <a:cxn ang="0">
                    <a:pos x="0" y="7"/>
                  </a:cxn>
                  <a:cxn ang="0">
                    <a:pos x="0" y="7"/>
                  </a:cxn>
                  <a:cxn ang="0">
                    <a:pos x="0" y="3"/>
                  </a:cxn>
                </a:cxnLst>
                <a:rect l="0" t="0" r="r" b="b"/>
                <a:pathLst>
                  <a:path w="82" h="10">
                    <a:moveTo>
                      <a:pt x="0" y="3"/>
                    </a:moveTo>
                    <a:lnTo>
                      <a:pt x="0" y="3"/>
                    </a:lnTo>
                    <a:lnTo>
                      <a:pt x="0" y="7"/>
                    </a:lnTo>
                    <a:lnTo>
                      <a:pt x="0" y="3"/>
                    </a:lnTo>
                    <a:lnTo>
                      <a:pt x="3" y="3"/>
                    </a:lnTo>
                    <a:lnTo>
                      <a:pt x="6" y="3"/>
                    </a:lnTo>
                    <a:lnTo>
                      <a:pt x="9" y="3"/>
                    </a:lnTo>
                    <a:lnTo>
                      <a:pt x="14" y="3"/>
                    </a:lnTo>
                    <a:lnTo>
                      <a:pt x="17" y="0"/>
                    </a:lnTo>
                    <a:lnTo>
                      <a:pt x="20" y="0"/>
                    </a:lnTo>
                    <a:lnTo>
                      <a:pt x="23" y="0"/>
                    </a:lnTo>
                    <a:lnTo>
                      <a:pt x="26" y="0"/>
                    </a:lnTo>
                    <a:lnTo>
                      <a:pt x="32" y="0"/>
                    </a:lnTo>
                    <a:lnTo>
                      <a:pt x="35" y="0"/>
                    </a:lnTo>
                    <a:lnTo>
                      <a:pt x="38" y="0"/>
                    </a:lnTo>
                    <a:lnTo>
                      <a:pt x="41" y="0"/>
                    </a:lnTo>
                    <a:lnTo>
                      <a:pt x="47" y="0"/>
                    </a:lnTo>
                    <a:lnTo>
                      <a:pt x="49" y="0"/>
                    </a:lnTo>
                    <a:lnTo>
                      <a:pt x="55" y="0"/>
                    </a:lnTo>
                    <a:lnTo>
                      <a:pt x="58" y="0"/>
                    </a:lnTo>
                    <a:lnTo>
                      <a:pt x="61" y="0"/>
                    </a:lnTo>
                    <a:lnTo>
                      <a:pt x="64" y="0"/>
                    </a:lnTo>
                    <a:lnTo>
                      <a:pt x="70" y="0"/>
                    </a:lnTo>
                    <a:lnTo>
                      <a:pt x="73" y="0"/>
                    </a:lnTo>
                    <a:lnTo>
                      <a:pt x="76" y="3"/>
                    </a:lnTo>
                    <a:lnTo>
                      <a:pt x="79" y="3"/>
                    </a:lnTo>
                    <a:lnTo>
                      <a:pt x="82" y="7"/>
                    </a:lnTo>
                    <a:lnTo>
                      <a:pt x="82" y="7"/>
                    </a:lnTo>
                    <a:lnTo>
                      <a:pt x="79" y="10"/>
                    </a:lnTo>
                    <a:lnTo>
                      <a:pt x="76" y="10"/>
                    </a:lnTo>
                    <a:lnTo>
                      <a:pt x="73" y="10"/>
                    </a:lnTo>
                    <a:lnTo>
                      <a:pt x="67" y="10"/>
                    </a:lnTo>
                    <a:lnTo>
                      <a:pt x="64" y="10"/>
                    </a:lnTo>
                    <a:lnTo>
                      <a:pt x="61" y="10"/>
                    </a:lnTo>
                    <a:lnTo>
                      <a:pt x="55" y="10"/>
                    </a:lnTo>
                    <a:lnTo>
                      <a:pt x="52" y="10"/>
                    </a:lnTo>
                    <a:lnTo>
                      <a:pt x="49" y="10"/>
                    </a:lnTo>
                    <a:lnTo>
                      <a:pt x="47" y="10"/>
                    </a:lnTo>
                    <a:lnTo>
                      <a:pt x="44" y="10"/>
                    </a:lnTo>
                    <a:lnTo>
                      <a:pt x="41" y="7"/>
                    </a:lnTo>
                    <a:lnTo>
                      <a:pt x="35" y="7"/>
                    </a:lnTo>
                    <a:lnTo>
                      <a:pt x="32" y="10"/>
                    </a:lnTo>
                    <a:lnTo>
                      <a:pt x="29" y="10"/>
                    </a:lnTo>
                    <a:lnTo>
                      <a:pt x="26" y="10"/>
                    </a:lnTo>
                    <a:lnTo>
                      <a:pt x="20" y="10"/>
                    </a:lnTo>
                    <a:lnTo>
                      <a:pt x="17" y="10"/>
                    </a:lnTo>
                    <a:lnTo>
                      <a:pt x="14" y="10"/>
                    </a:lnTo>
                    <a:lnTo>
                      <a:pt x="11" y="10"/>
                    </a:lnTo>
                    <a:lnTo>
                      <a:pt x="9" y="10"/>
                    </a:lnTo>
                    <a:lnTo>
                      <a:pt x="3" y="10"/>
                    </a:lnTo>
                    <a:lnTo>
                      <a:pt x="0" y="10"/>
                    </a:lnTo>
                    <a:lnTo>
                      <a:pt x="0" y="7"/>
                    </a:lnTo>
                    <a:lnTo>
                      <a:pt x="0" y="7"/>
                    </a:lnTo>
                    <a:lnTo>
                      <a:pt x="0" y="3"/>
                    </a:lnTo>
                    <a:close/>
                  </a:path>
                </a:pathLst>
              </a:custGeom>
              <a:solidFill>
                <a:srgbClr val="2479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39" name="Freeform 711"/>
              <p:cNvSpPr>
                <a:spLocks/>
              </p:cNvSpPr>
              <p:nvPr/>
            </p:nvSpPr>
            <p:spPr bwMode="auto">
              <a:xfrm>
                <a:off x="8007350" y="3963988"/>
                <a:ext cx="130175" cy="15875"/>
              </a:xfrm>
              <a:custGeom>
                <a:avLst/>
                <a:gdLst/>
                <a:ahLst/>
                <a:cxnLst>
                  <a:cxn ang="0">
                    <a:pos x="0" y="3"/>
                  </a:cxn>
                  <a:cxn ang="0">
                    <a:pos x="0" y="3"/>
                  </a:cxn>
                  <a:cxn ang="0">
                    <a:pos x="0" y="7"/>
                  </a:cxn>
                  <a:cxn ang="0">
                    <a:pos x="0" y="3"/>
                  </a:cxn>
                  <a:cxn ang="0">
                    <a:pos x="3" y="3"/>
                  </a:cxn>
                  <a:cxn ang="0">
                    <a:pos x="6" y="3"/>
                  </a:cxn>
                  <a:cxn ang="0">
                    <a:pos x="9" y="3"/>
                  </a:cxn>
                  <a:cxn ang="0">
                    <a:pos x="14" y="3"/>
                  </a:cxn>
                  <a:cxn ang="0">
                    <a:pos x="17" y="0"/>
                  </a:cxn>
                  <a:cxn ang="0">
                    <a:pos x="20" y="0"/>
                  </a:cxn>
                  <a:cxn ang="0">
                    <a:pos x="23" y="0"/>
                  </a:cxn>
                  <a:cxn ang="0">
                    <a:pos x="26" y="0"/>
                  </a:cxn>
                  <a:cxn ang="0">
                    <a:pos x="32" y="0"/>
                  </a:cxn>
                  <a:cxn ang="0">
                    <a:pos x="35" y="0"/>
                  </a:cxn>
                  <a:cxn ang="0">
                    <a:pos x="38" y="0"/>
                  </a:cxn>
                  <a:cxn ang="0">
                    <a:pos x="41" y="0"/>
                  </a:cxn>
                  <a:cxn ang="0">
                    <a:pos x="47" y="0"/>
                  </a:cxn>
                  <a:cxn ang="0">
                    <a:pos x="49" y="0"/>
                  </a:cxn>
                  <a:cxn ang="0">
                    <a:pos x="55" y="0"/>
                  </a:cxn>
                  <a:cxn ang="0">
                    <a:pos x="58" y="0"/>
                  </a:cxn>
                  <a:cxn ang="0">
                    <a:pos x="61" y="0"/>
                  </a:cxn>
                  <a:cxn ang="0">
                    <a:pos x="64" y="0"/>
                  </a:cxn>
                  <a:cxn ang="0">
                    <a:pos x="70" y="0"/>
                  </a:cxn>
                  <a:cxn ang="0">
                    <a:pos x="73" y="0"/>
                  </a:cxn>
                  <a:cxn ang="0">
                    <a:pos x="76" y="3"/>
                  </a:cxn>
                  <a:cxn ang="0">
                    <a:pos x="79" y="3"/>
                  </a:cxn>
                  <a:cxn ang="0">
                    <a:pos x="82" y="7"/>
                  </a:cxn>
                  <a:cxn ang="0">
                    <a:pos x="82" y="7"/>
                  </a:cxn>
                  <a:cxn ang="0">
                    <a:pos x="79" y="10"/>
                  </a:cxn>
                  <a:cxn ang="0">
                    <a:pos x="76" y="10"/>
                  </a:cxn>
                  <a:cxn ang="0">
                    <a:pos x="73" y="10"/>
                  </a:cxn>
                  <a:cxn ang="0">
                    <a:pos x="67" y="10"/>
                  </a:cxn>
                  <a:cxn ang="0">
                    <a:pos x="64" y="10"/>
                  </a:cxn>
                  <a:cxn ang="0">
                    <a:pos x="61" y="10"/>
                  </a:cxn>
                  <a:cxn ang="0">
                    <a:pos x="55" y="10"/>
                  </a:cxn>
                  <a:cxn ang="0">
                    <a:pos x="52" y="10"/>
                  </a:cxn>
                  <a:cxn ang="0">
                    <a:pos x="49" y="10"/>
                  </a:cxn>
                  <a:cxn ang="0">
                    <a:pos x="47" y="10"/>
                  </a:cxn>
                  <a:cxn ang="0">
                    <a:pos x="44" y="10"/>
                  </a:cxn>
                  <a:cxn ang="0">
                    <a:pos x="41" y="7"/>
                  </a:cxn>
                  <a:cxn ang="0">
                    <a:pos x="35" y="7"/>
                  </a:cxn>
                  <a:cxn ang="0">
                    <a:pos x="32" y="10"/>
                  </a:cxn>
                  <a:cxn ang="0">
                    <a:pos x="29" y="10"/>
                  </a:cxn>
                  <a:cxn ang="0">
                    <a:pos x="26" y="10"/>
                  </a:cxn>
                  <a:cxn ang="0">
                    <a:pos x="20" y="10"/>
                  </a:cxn>
                  <a:cxn ang="0">
                    <a:pos x="17" y="10"/>
                  </a:cxn>
                  <a:cxn ang="0">
                    <a:pos x="14" y="10"/>
                  </a:cxn>
                  <a:cxn ang="0">
                    <a:pos x="11" y="10"/>
                  </a:cxn>
                  <a:cxn ang="0">
                    <a:pos x="9" y="10"/>
                  </a:cxn>
                  <a:cxn ang="0">
                    <a:pos x="3" y="10"/>
                  </a:cxn>
                  <a:cxn ang="0">
                    <a:pos x="0" y="10"/>
                  </a:cxn>
                  <a:cxn ang="0">
                    <a:pos x="0" y="7"/>
                  </a:cxn>
                  <a:cxn ang="0">
                    <a:pos x="0" y="7"/>
                  </a:cxn>
                  <a:cxn ang="0">
                    <a:pos x="0" y="3"/>
                  </a:cxn>
                </a:cxnLst>
                <a:rect l="0" t="0" r="r" b="b"/>
                <a:pathLst>
                  <a:path w="82" h="10">
                    <a:moveTo>
                      <a:pt x="0" y="3"/>
                    </a:moveTo>
                    <a:lnTo>
                      <a:pt x="0" y="3"/>
                    </a:lnTo>
                    <a:lnTo>
                      <a:pt x="0" y="7"/>
                    </a:lnTo>
                    <a:lnTo>
                      <a:pt x="0" y="3"/>
                    </a:lnTo>
                    <a:lnTo>
                      <a:pt x="3" y="3"/>
                    </a:lnTo>
                    <a:lnTo>
                      <a:pt x="6" y="3"/>
                    </a:lnTo>
                    <a:lnTo>
                      <a:pt x="9" y="3"/>
                    </a:lnTo>
                    <a:lnTo>
                      <a:pt x="14" y="3"/>
                    </a:lnTo>
                    <a:lnTo>
                      <a:pt x="17" y="0"/>
                    </a:lnTo>
                    <a:lnTo>
                      <a:pt x="20" y="0"/>
                    </a:lnTo>
                    <a:lnTo>
                      <a:pt x="23" y="0"/>
                    </a:lnTo>
                    <a:lnTo>
                      <a:pt x="26" y="0"/>
                    </a:lnTo>
                    <a:lnTo>
                      <a:pt x="32" y="0"/>
                    </a:lnTo>
                    <a:lnTo>
                      <a:pt x="35" y="0"/>
                    </a:lnTo>
                    <a:lnTo>
                      <a:pt x="38" y="0"/>
                    </a:lnTo>
                    <a:lnTo>
                      <a:pt x="41" y="0"/>
                    </a:lnTo>
                    <a:lnTo>
                      <a:pt x="47" y="0"/>
                    </a:lnTo>
                    <a:lnTo>
                      <a:pt x="49" y="0"/>
                    </a:lnTo>
                    <a:lnTo>
                      <a:pt x="55" y="0"/>
                    </a:lnTo>
                    <a:lnTo>
                      <a:pt x="58" y="0"/>
                    </a:lnTo>
                    <a:lnTo>
                      <a:pt x="61" y="0"/>
                    </a:lnTo>
                    <a:lnTo>
                      <a:pt x="64" y="0"/>
                    </a:lnTo>
                    <a:lnTo>
                      <a:pt x="70" y="0"/>
                    </a:lnTo>
                    <a:lnTo>
                      <a:pt x="73" y="0"/>
                    </a:lnTo>
                    <a:lnTo>
                      <a:pt x="76" y="3"/>
                    </a:lnTo>
                    <a:lnTo>
                      <a:pt x="79" y="3"/>
                    </a:lnTo>
                    <a:lnTo>
                      <a:pt x="82" y="7"/>
                    </a:lnTo>
                    <a:lnTo>
                      <a:pt x="82" y="7"/>
                    </a:lnTo>
                    <a:lnTo>
                      <a:pt x="79" y="10"/>
                    </a:lnTo>
                    <a:lnTo>
                      <a:pt x="76" y="10"/>
                    </a:lnTo>
                    <a:lnTo>
                      <a:pt x="73" y="10"/>
                    </a:lnTo>
                    <a:lnTo>
                      <a:pt x="67" y="10"/>
                    </a:lnTo>
                    <a:lnTo>
                      <a:pt x="64" y="10"/>
                    </a:lnTo>
                    <a:lnTo>
                      <a:pt x="61" y="10"/>
                    </a:lnTo>
                    <a:lnTo>
                      <a:pt x="55" y="10"/>
                    </a:lnTo>
                    <a:lnTo>
                      <a:pt x="52" y="10"/>
                    </a:lnTo>
                    <a:lnTo>
                      <a:pt x="49" y="10"/>
                    </a:lnTo>
                    <a:lnTo>
                      <a:pt x="47" y="10"/>
                    </a:lnTo>
                    <a:lnTo>
                      <a:pt x="44" y="10"/>
                    </a:lnTo>
                    <a:lnTo>
                      <a:pt x="41" y="7"/>
                    </a:lnTo>
                    <a:lnTo>
                      <a:pt x="35" y="7"/>
                    </a:lnTo>
                    <a:lnTo>
                      <a:pt x="32" y="10"/>
                    </a:lnTo>
                    <a:lnTo>
                      <a:pt x="29" y="10"/>
                    </a:lnTo>
                    <a:lnTo>
                      <a:pt x="26" y="10"/>
                    </a:lnTo>
                    <a:lnTo>
                      <a:pt x="20" y="10"/>
                    </a:lnTo>
                    <a:lnTo>
                      <a:pt x="17" y="10"/>
                    </a:lnTo>
                    <a:lnTo>
                      <a:pt x="14" y="10"/>
                    </a:lnTo>
                    <a:lnTo>
                      <a:pt x="11" y="10"/>
                    </a:lnTo>
                    <a:lnTo>
                      <a:pt x="9" y="10"/>
                    </a:lnTo>
                    <a:lnTo>
                      <a:pt x="3" y="10"/>
                    </a:lnTo>
                    <a:lnTo>
                      <a:pt x="0" y="10"/>
                    </a:lnTo>
                    <a:lnTo>
                      <a:pt x="0" y="7"/>
                    </a:lnTo>
                    <a:lnTo>
                      <a:pt x="0" y="7"/>
                    </a:lnTo>
                    <a:lnTo>
                      <a:pt x="0" y="3"/>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40" name="Freeform 712"/>
              <p:cNvSpPr>
                <a:spLocks/>
              </p:cNvSpPr>
              <p:nvPr/>
            </p:nvSpPr>
            <p:spPr bwMode="auto">
              <a:xfrm>
                <a:off x="8253413" y="3963988"/>
                <a:ext cx="82550" cy="15875"/>
              </a:xfrm>
              <a:custGeom>
                <a:avLst/>
                <a:gdLst/>
                <a:ahLst/>
                <a:cxnLst>
                  <a:cxn ang="0">
                    <a:pos x="0" y="7"/>
                  </a:cxn>
                  <a:cxn ang="0">
                    <a:pos x="0" y="7"/>
                  </a:cxn>
                  <a:cxn ang="0">
                    <a:pos x="2" y="3"/>
                  </a:cxn>
                  <a:cxn ang="0">
                    <a:pos x="8" y="3"/>
                  </a:cxn>
                  <a:cxn ang="0">
                    <a:pos x="11" y="3"/>
                  </a:cxn>
                  <a:cxn ang="0">
                    <a:pos x="17" y="3"/>
                  </a:cxn>
                  <a:cxn ang="0">
                    <a:pos x="20" y="3"/>
                  </a:cxn>
                  <a:cxn ang="0">
                    <a:pos x="23" y="3"/>
                  </a:cxn>
                  <a:cxn ang="0">
                    <a:pos x="29" y="3"/>
                  </a:cxn>
                  <a:cxn ang="0">
                    <a:pos x="32" y="0"/>
                  </a:cxn>
                  <a:cxn ang="0">
                    <a:pos x="35" y="0"/>
                  </a:cxn>
                  <a:cxn ang="0">
                    <a:pos x="40" y="0"/>
                  </a:cxn>
                  <a:cxn ang="0">
                    <a:pos x="43" y="0"/>
                  </a:cxn>
                  <a:cxn ang="0">
                    <a:pos x="49" y="3"/>
                  </a:cxn>
                  <a:cxn ang="0">
                    <a:pos x="52" y="3"/>
                  </a:cxn>
                  <a:cxn ang="0">
                    <a:pos x="52" y="7"/>
                  </a:cxn>
                  <a:cxn ang="0">
                    <a:pos x="52" y="10"/>
                  </a:cxn>
                  <a:cxn ang="0">
                    <a:pos x="49" y="10"/>
                  </a:cxn>
                  <a:cxn ang="0">
                    <a:pos x="46" y="10"/>
                  </a:cxn>
                  <a:cxn ang="0">
                    <a:pos x="43" y="10"/>
                  </a:cxn>
                  <a:cxn ang="0">
                    <a:pos x="40" y="10"/>
                  </a:cxn>
                  <a:cxn ang="0">
                    <a:pos x="38" y="10"/>
                  </a:cxn>
                  <a:cxn ang="0">
                    <a:pos x="32" y="10"/>
                  </a:cxn>
                  <a:cxn ang="0">
                    <a:pos x="29" y="10"/>
                  </a:cxn>
                  <a:cxn ang="0">
                    <a:pos x="26" y="7"/>
                  </a:cxn>
                  <a:cxn ang="0">
                    <a:pos x="20" y="7"/>
                  </a:cxn>
                  <a:cxn ang="0">
                    <a:pos x="17" y="10"/>
                  </a:cxn>
                  <a:cxn ang="0">
                    <a:pos x="14" y="10"/>
                  </a:cxn>
                  <a:cxn ang="0">
                    <a:pos x="11" y="10"/>
                  </a:cxn>
                  <a:cxn ang="0">
                    <a:pos x="5" y="10"/>
                  </a:cxn>
                  <a:cxn ang="0">
                    <a:pos x="2" y="10"/>
                  </a:cxn>
                  <a:cxn ang="0">
                    <a:pos x="2" y="7"/>
                  </a:cxn>
                  <a:cxn ang="0">
                    <a:pos x="0" y="7"/>
                  </a:cxn>
                  <a:cxn ang="0">
                    <a:pos x="0" y="7"/>
                  </a:cxn>
                </a:cxnLst>
                <a:rect l="0" t="0" r="r" b="b"/>
                <a:pathLst>
                  <a:path w="52" h="10">
                    <a:moveTo>
                      <a:pt x="0" y="7"/>
                    </a:moveTo>
                    <a:lnTo>
                      <a:pt x="0" y="7"/>
                    </a:lnTo>
                    <a:lnTo>
                      <a:pt x="2" y="3"/>
                    </a:lnTo>
                    <a:lnTo>
                      <a:pt x="8" y="3"/>
                    </a:lnTo>
                    <a:lnTo>
                      <a:pt x="11" y="3"/>
                    </a:lnTo>
                    <a:lnTo>
                      <a:pt x="17" y="3"/>
                    </a:lnTo>
                    <a:lnTo>
                      <a:pt x="20" y="3"/>
                    </a:lnTo>
                    <a:lnTo>
                      <a:pt x="23" y="3"/>
                    </a:lnTo>
                    <a:lnTo>
                      <a:pt x="29" y="3"/>
                    </a:lnTo>
                    <a:lnTo>
                      <a:pt x="32" y="0"/>
                    </a:lnTo>
                    <a:lnTo>
                      <a:pt x="35" y="0"/>
                    </a:lnTo>
                    <a:lnTo>
                      <a:pt x="40" y="0"/>
                    </a:lnTo>
                    <a:lnTo>
                      <a:pt x="43" y="0"/>
                    </a:lnTo>
                    <a:lnTo>
                      <a:pt x="49" y="3"/>
                    </a:lnTo>
                    <a:lnTo>
                      <a:pt x="52" y="3"/>
                    </a:lnTo>
                    <a:lnTo>
                      <a:pt x="52" y="7"/>
                    </a:lnTo>
                    <a:lnTo>
                      <a:pt x="52" y="10"/>
                    </a:lnTo>
                    <a:lnTo>
                      <a:pt x="49" y="10"/>
                    </a:lnTo>
                    <a:lnTo>
                      <a:pt x="46" y="10"/>
                    </a:lnTo>
                    <a:lnTo>
                      <a:pt x="43" y="10"/>
                    </a:lnTo>
                    <a:lnTo>
                      <a:pt x="40" y="10"/>
                    </a:lnTo>
                    <a:lnTo>
                      <a:pt x="38" y="10"/>
                    </a:lnTo>
                    <a:lnTo>
                      <a:pt x="32" y="10"/>
                    </a:lnTo>
                    <a:lnTo>
                      <a:pt x="29" y="10"/>
                    </a:lnTo>
                    <a:lnTo>
                      <a:pt x="26" y="7"/>
                    </a:lnTo>
                    <a:lnTo>
                      <a:pt x="20" y="7"/>
                    </a:lnTo>
                    <a:lnTo>
                      <a:pt x="17" y="10"/>
                    </a:lnTo>
                    <a:lnTo>
                      <a:pt x="14" y="10"/>
                    </a:lnTo>
                    <a:lnTo>
                      <a:pt x="11" y="10"/>
                    </a:lnTo>
                    <a:lnTo>
                      <a:pt x="5" y="10"/>
                    </a:lnTo>
                    <a:lnTo>
                      <a:pt x="2" y="10"/>
                    </a:lnTo>
                    <a:lnTo>
                      <a:pt x="2" y="7"/>
                    </a:lnTo>
                    <a:lnTo>
                      <a:pt x="0" y="7"/>
                    </a:lnTo>
                    <a:lnTo>
                      <a:pt x="0" y="7"/>
                    </a:lnTo>
                    <a:close/>
                  </a:path>
                </a:pathLst>
              </a:custGeom>
              <a:solidFill>
                <a:srgbClr val="24793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41" name="Freeform 713"/>
              <p:cNvSpPr>
                <a:spLocks/>
              </p:cNvSpPr>
              <p:nvPr/>
            </p:nvSpPr>
            <p:spPr bwMode="auto">
              <a:xfrm>
                <a:off x="8253413" y="3963988"/>
                <a:ext cx="82550" cy="15875"/>
              </a:xfrm>
              <a:custGeom>
                <a:avLst/>
                <a:gdLst/>
                <a:ahLst/>
                <a:cxnLst>
                  <a:cxn ang="0">
                    <a:pos x="0" y="7"/>
                  </a:cxn>
                  <a:cxn ang="0">
                    <a:pos x="0" y="7"/>
                  </a:cxn>
                  <a:cxn ang="0">
                    <a:pos x="2" y="3"/>
                  </a:cxn>
                  <a:cxn ang="0">
                    <a:pos x="8" y="3"/>
                  </a:cxn>
                  <a:cxn ang="0">
                    <a:pos x="11" y="3"/>
                  </a:cxn>
                  <a:cxn ang="0">
                    <a:pos x="17" y="3"/>
                  </a:cxn>
                  <a:cxn ang="0">
                    <a:pos x="20" y="3"/>
                  </a:cxn>
                  <a:cxn ang="0">
                    <a:pos x="23" y="3"/>
                  </a:cxn>
                  <a:cxn ang="0">
                    <a:pos x="29" y="3"/>
                  </a:cxn>
                  <a:cxn ang="0">
                    <a:pos x="32" y="0"/>
                  </a:cxn>
                  <a:cxn ang="0">
                    <a:pos x="35" y="0"/>
                  </a:cxn>
                  <a:cxn ang="0">
                    <a:pos x="40" y="0"/>
                  </a:cxn>
                  <a:cxn ang="0">
                    <a:pos x="43" y="0"/>
                  </a:cxn>
                  <a:cxn ang="0">
                    <a:pos x="49" y="3"/>
                  </a:cxn>
                  <a:cxn ang="0">
                    <a:pos x="52" y="3"/>
                  </a:cxn>
                  <a:cxn ang="0">
                    <a:pos x="52" y="7"/>
                  </a:cxn>
                  <a:cxn ang="0">
                    <a:pos x="52" y="10"/>
                  </a:cxn>
                  <a:cxn ang="0">
                    <a:pos x="49" y="10"/>
                  </a:cxn>
                  <a:cxn ang="0">
                    <a:pos x="46" y="10"/>
                  </a:cxn>
                  <a:cxn ang="0">
                    <a:pos x="43" y="10"/>
                  </a:cxn>
                  <a:cxn ang="0">
                    <a:pos x="40" y="10"/>
                  </a:cxn>
                  <a:cxn ang="0">
                    <a:pos x="38" y="10"/>
                  </a:cxn>
                  <a:cxn ang="0">
                    <a:pos x="32" y="10"/>
                  </a:cxn>
                  <a:cxn ang="0">
                    <a:pos x="29" y="10"/>
                  </a:cxn>
                  <a:cxn ang="0">
                    <a:pos x="26" y="7"/>
                  </a:cxn>
                  <a:cxn ang="0">
                    <a:pos x="20" y="7"/>
                  </a:cxn>
                  <a:cxn ang="0">
                    <a:pos x="17" y="10"/>
                  </a:cxn>
                  <a:cxn ang="0">
                    <a:pos x="14" y="10"/>
                  </a:cxn>
                  <a:cxn ang="0">
                    <a:pos x="11" y="10"/>
                  </a:cxn>
                  <a:cxn ang="0">
                    <a:pos x="5" y="10"/>
                  </a:cxn>
                  <a:cxn ang="0">
                    <a:pos x="2" y="10"/>
                  </a:cxn>
                  <a:cxn ang="0">
                    <a:pos x="2" y="7"/>
                  </a:cxn>
                  <a:cxn ang="0">
                    <a:pos x="0" y="7"/>
                  </a:cxn>
                  <a:cxn ang="0">
                    <a:pos x="0" y="7"/>
                  </a:cxn>
                </a:cxnLst>
                <a:rect l="0" t="0" r="r" b="b"/>
                <a:pathLst>
                  <a:path w="52" h="10">
                    <a:moveTo>
                      <a:pt x="0" y="7"/>
                    </a:moveTo>
                    <a:lnTo>
                      <a:pt x="0" y="7"/>
                    </a:lnTo>
                    <a:lnTo>
                      <a:pt x="2" y="3"/>
                    </a:lnTo>
                    <a:lnTo>
                      <a:pt x="8" y="3"/>
                    </a:lnTo>
                    <a:lnTo>
                      <a:pt x="11" y="3"/>
                    </a:lnTo>
                    <a:lnTo>
                      <a:pt x="17" y="3"/>
                    </a:lnTo>
                    <a:lnTo>
                      <a:pt x="20" y="3"/>
                    </a:lnTo>
                    <a:lnTo>
                      <a:pt x="23" y="3"/>
                    </a:lnTo>
                    <a:lnTo>
                      <a:pt x="29" y="3"/>
                    </a:lnTo>
                    <a:lnTo>
                      <a:pt x="32" y="0"/>
                    </a:lnTo>
                    <a:lnTo>
                      <a:pt x="35" y="0"/>
                    </a:lnTo>
                    <a:lnTo>
                      <a:pt x="40" y="0"/>
                    </a:lnTo>
                    <a:lnTo>
                      <a:pt x="43" y="0"/>
                    </a:lnTo>
                    <a:lnTo>
                      <a:pt x="49" y="3"/>
                    </a:lnTo>
                    <a:lnTo>
                      <a:pt x="52" y="3"/>
                    </a:lnTo>
                    <a:lnTo>
                      <a:pt x="52" y="7"/>
                    </a:lnTo>
                    <a:lnTo>
                      <a:pt x="52" y="10"/>
                    </a:lnTo>
                    <a:lnTo>
                      <a:pt x="49" y="10"/>
                    </a:lnTo>
                    <a:lnTo>
                      <a:pt x="46" y="10"/>
                    </a:lnTo>
                    <a:lnTo>
                      <a:pt x="43" y="10"/>
                    </a:lnTo>
                    <a:lnTo>
                      <a:pt x="40" y="10"/>
                    </a:lnTo>
                    <a:lnTo>
                      <a:pt x="38" y="10"/>
                    </a:lnTo>
                    <a:lnTo>
                      <a:pt x="32" y="10"/>
                    </a:lnTo>
                    <a:lnTo>
                      <a:pt x="29" y="10"/>
                    </a:lnTo>
                    <a:lnTo>
                      <a:pt x="26" y="7"/>
                    </a:lnTo>
                    <a:lnTo>
                      <a:pt x="20" y="7"/>
                    </a:lnTo>
                    <a:lnTo>
                      <a:pt x="17" y="10"/>
                    </a:lnTo>
                    <a:lnTo>
                      <a:pt x="14" y="10"/>
                    </a:lnTo>
                    <a:lnTo>
                      <a:pt x="11" y="10"/>
                    </a:lnTo>
                    <a:lnTo>
                      <a:pt x="5" y="10"/>
                    </a:lnTo>
                    <a:lnTo>
                      <a:pt x="2" y="10"/>
                    </a:lnTo>
                    <a:lnTo>
                      <a:pt x="2" y="7"/>
                    </a:lnTo>
                    <a:lnTo>
                      <a:pt x="0" y="7"/>
                    </a:lnTo>
                    <a:lnTo>
                      <a:pt x="0" y="7"/>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42" name="Freeform 714"/>
              <p:cNvSpPr>
                <a:spLocks/>
              </p:cNvSpPr>
              <p:nvPr/>
            </p:nvSpPr>
            <p:spPr bwMode="auto">
              <a:xfrm>
                <a:off x="7797800" y="3908425"/>
                <a:ext cx="33338" cy="60325"/>
              </a:xfrm>
              <a:custGeom>
                <a:avLst/>
                <a:gdLst/>
                <a:ahLst/>
                <a:cxnLst>
                  <a:cxn ang="0">
                    <a:pos x="3" y="38"/>
                  </a:cxn>
                  <a:cxn ang="0">
                    <a:pos x="3" y="38"/>
                  </a:cxn>
                  <a:cxn ang="0">
                    <a:pos x="3" y="38"/>
                  </a:cxn>
                  <a:cxn ang="0">
                    <a:pos x="3" y="35"/>
                  </a:cxn>
                  <a:cxn ang="0">
                    <a:pos x="3" y="32"/>
                  </a:cxn>
                  <a:cxn ang="0">
                    <a:pos x="0" y="29"/>
                  </a:cxn>
                  <a:cxn ang="0">
                    <a:pos x="0" y="26"/>
                  </a:cxn>
                  <a:cxn ang="0">
                    <a:pos x="0" y="23"/>
                  </a:cxn>
                  <a:cxn ang="0">
                    <a:pos x="0" y="19"/>
                  </a:cxn>
                  <a:cxn ang="0">
                    <a:pos x="3" y="16"/>
                  </a:cxn>
                  <a:cxn ang="0">
                    <a:pos x="3" y="13"/>
                  </a:cxn>
                  <a:cxn ang="0">
                    <a:pos x="3" y="7"/>
                  </a:cxn>
                  <a:cxn ang="0">
                    <a:pos x="6" y="4"/>
                  </a:cxn>
                  <a:cxn ang="0">
                    <a:pos x="9" y="0"/>
                  </a:cxn>
                  <a:cxn ang="0">
                    <a:pos x="12" y="0"/>
                  </a:cxn>
                  <a:cxn ang="0">
                    <a:pos x="15" y="4"/>
                  </a:cxn>
                  <a:cxn ang="0">
                    <a:pos x="18" y="7"/>
                  </a:cxn>
                  <a:cxn ang="0">
                    <a:pos x="18" y="13"/>
                  </a:cxn>
                  <a:cxn ang="0">
                    <a:pos x="21" y="16"/>
                  </a:cxn>
                  <a:cxn ang="0">
                    <a:pos x="21" y="19"/>
                  </a:cxn>
                  <a:cxn ang="0">
                    <a:pos x="21" y="26"/>
                  </a:cxn>
                  <a:cxn ang="0">
                    <a:pos x="21" y="29"/>
                  </a:cxn>
                  <a:cxn ang="0">
                    <a:pos x="21" y="32"/>
                  </a:cxn>
                  <a:cxn ang="0">
                    <a:pos x="18" y="35"/>
                  </a:cxn>
                  <a:cxn ang="0">
                    <a:pos x="15" y="38"/>
                  </a:cxn>
                  <a:cxn ang="0">
                    <a:pos x="12" y="38"/>
                  </a:cxn>
                  <a:cxn ang="0">
                    <a:pos x="9" y="38"/>
                  </a:cxn>
                  <a:cxn ang="0">
                    <a:pos x="6" y="38"/>
                  </a:cxn>
                  <a:cxn ang="0">
                    <a:pos x="3" y="38"/>
                  </a:cxn>
                  <a:cxn ang="0">
                    <a:pos x="3" y="38"/>
                  </a:cxn>
                </a:cxnLst>
                <a:rect l="0" t="0" r="r" b="b"/>
                <a:pathLst>
                  <a:path w="21" h="38">
                    <a:moveTo>
                      <a:pt x="3" y="38"/>
                    </a:moveTo>
                    <a:lnTo>
                      <a:pt x="3" y="38"/>
                    </a:lnTo>
                    <a:lnTo>
                      <a:pt x="3" y="38"/>
                    </a:lnTo>
                    <a:lnTo>
                      <a:pt x="3" y="35"/>
                    </a:lnTo>
                    <a:lnTo>
                      <a:pt x="3" y="32"/>
                    </a:lnTo>
                    <a:lnTo>
                      <a:pt x="0" y="29"/>
                    </a:lnTo>
                    <a:lnTo>
                      <a:pt x="0" y="26"/>
                    </a:lnTo>
                    <a:lnTo>
                      <a:pt x="0" y="23"/>
                    </a:lnTo>
                    <a:lnTo>
                      <a:pt x="0" y="19"/>
                    </a:lnTo>
                    <a:lnTo>
                      <a:pt x="3" y="16"/>
                    </a:lnTo>
                    <a:lnTo>
                      <a:pt x="3" y="13"/>
                    </a:lnTo>
                    <a:lnTo>
                      <a:pt x="3" y="7"/>
                    </a:lnTo>
                    <a:lnTo>
                      <a:pt x="6" y="4"/>
                    </a:lnTo>
                    <a:lnTo>
                      <a:pt x="9" y="0"/>
                    </a:lnTo>
                    <a:lnTo>
                      <a:pt x="12" y="0"/>
                    </a:lnTo>
                    <a:lnTo>
                      <a:pt x="15" y="4"/>
                    </a:lnTo>
                    <a:lnTo>
                      <a:pt x="18" y="7"/>
                    </a:lnTo>
                    <a:lnTo>
                      <a:pt x="18" y="13"/>
                    </a:lnTo>
                    <a:lnTo>
                      <a:pt x="21" y="16"/>
                    </a:lnTo>
                    <a:lnTo>
                      <a:pt x="21" y="19"/>
                    </a:lnTo>
                    <a:lnTo>
                      <a:pt x="21" y="26"/>
                    </a:lnTo>
                    <a:lnTo>
                      <a:pt x="21" y="29"/>
                    </a:lnTo>
                    <a:lnTo>
                      <a:pt x="21" y="32"/>
                    </a:lnTo>
                    <a:lnTo>
                      <a:pt x="18" y="35"/>
                    </a:lnTo>
                    <a:lnTo>
                      <a:pt x="15" y="38"/>
                    </a:lnTo>
                    <a:lnTo>
                      <a:pt x="12" y="38"/>
                    </a:lnTo>
                    <a:lnTo>
                      <a:pt x="9" y="38"/>
                    </a:lnTo>
                    <a:lnTo>
                      <a:pt x="6" y="38"/>
                    </a:lnTo>
                    <a:lnTo>
                      <a:pt x="3" y="38"/>
                    </a:lnTo>
                    <a:lnTo>
                      <a:pt x="3" y="38"/>
                    </a:lnTo>
                    <a:close/>
                  </a:path>
                </a:pathLst>
              </a:custGeom>
              <a:solidFill>
                <a:srgbClr val="2449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43" name="Freeform 715"/>
              <p:cNvSpPr>
                <a:spLocks/>
              </p:cNvSpPr>
              <p:nvPr/>
            </p:nvSpPr>
            <p:spPr bwMode="auto">
              <a:xfrm>
                <a:off x="7797800" y="3908425"/>
                <a:ext cx="33338" cy="60325"/>
              </a:xfrm>
              <a:custGeom>
                <a:avLst/>
                <a:gdLst/>
                <a:ahLst/>
                <a:cxnLst>
                  <a:cxn ang="0">
                    <a:pos x="3" y="38"/>
                  </a:cxn>
                  <a:cxn ang="0">
                    <a:pos x="3" y="38"/>
                  </a:cxn>
                  <a:cxn ang="0">
                    <a:pos x="3" y="38"/>
                  </a:cxn>
                  <a:cxn ang="0">
                    <a:pos x="3" y="35"/>
                  </a:cxn>
                  <a:cxn ang="0">
                    <a:pos x="3" y="32"/>
                  </a:cxn>
                  <a:cxn ang="0">
                    <a:pos x="0" y="29"/>
                  </a:cxn>
                  <a:cxn ang="0">
                    <a:pos x="0" y="26"/>
                  </a:cxn>
                  <a:cxn ang="0">
                    <a:pos x="0" y="23"/>
                  </a:cxn>
                  <a:cxn ang="0">
                    <a:pos x="0" y="19"/>
                  </a:cxn>
                  <a:cxn ang="0">
                    <a:pos x="3" y="16"/>
                  </a:cxn>
                  <a:cxn ang="0">
                    <a:pos x="3" y="13"/>
                  </a:cxn>
                  <a:cxn ang="0">
                    <a:pos x="3" y="7"/>
                  </a:cxn>
                  <a:cxn ang="0">
                    <a:pos x="6" y="4"/>
                  </a:cxn>
                  <a:cxn ang="0">
                    <a:pos x="9" y="0"/>
                  </a:cxn>
                  <a:cxn ang="0">
                    <a:pos x="12" y="0"/>
                  </a:cxn>
                  <a:cxn ang="0">
                    <a:pos x="15" y="4"/>
                  </a:cxn>
                  <a:cxn ang="0">
                    <a:pos x="18" y="7"/>
                  </a:cxn>
                  <a:cxn ang="0">
                    <a:pos x="18" y="13"/>
                  </a:cxn>
                  <a:cxn ang="0">
                    <a:pos x="21" y="16"/>
                  </a:cxn>
                  <a:cxn ang="0">
                    <a:pos x="21" y="19"/>
                  </a:cxn>
                  <a:cxn ang="0">
                    <a:pos x="21" y="26"/>
                  </a:cxn>
                  <a:cxn ang="0">
                    <a:pos x="21" y="29"/>
                  </a:cxn>
                  <a:cxn ang="0">
                    <a:pos x="21" y="32"/>
                  </a:cxn>
                  <a:cxn ang="0">
                    <a:pos x="18" y="35"/>
                  </a:cxn>
                  <a:cxn ang="0">
                    <a:pos x="15" y="38"/>
                  </a:cxn>
                  <a:cxn ang="0">
                    <a:pos x="12" y="38"/>
                  </a:cxn>
                  <a:cxn ang="0">
                    <a:pos x="9" y="38"/>
                  </a:cxn>
                  <a:cxn ang="0">
                    <a:pos x="6" y="38"/>
                  </a:cxn>
                  <a:cxn ang="0">
                    <a:pos x="3" y="38"/>
                  </a:cxn>
                  <a:cxn ang="0">
                    <a:pos x="3" y="38"/>
                  </a:cxn>
                </a:cxnLst>
                <a:rect l="0" t="0" r="r" b="b"/>
                <a:pathLst>
                  <a:path w="21" h="38">
                    <a:moveTo>
                      <a:pt x="3" y="38"/>
                    </a:moveTo>
                    <a:lnTo>
                      <a:pt x="3" y="38"/>
                    </a:lnTo>
                    <a:lnTo>
                      <a:pt x="3" y="38"/>
                    </a:lnTo>
                    <a:lnTo>
                      <a:pt x="3" y="35"/>
                    </a:lnTo>
                    <a:lnTo>
                      <a:pt x="3" y="32"/>
                    </a:lnTo>
                    <a:lnTo>
                      <a:pt x="0" y="29"/>
                    </a:lnTo>
                    <a:lnTo>
                      <a:pt x="0" y="26"/>
                    </a:lnTo>
                    <a:lnTo>
                      <a:pt x="0" y="23"/>
                    </a:lnTo>
                    <a:lnTo>
                      <a:pt x="0" y="19"/>
                    </a:lnTo>
                    <a:lnTo>
                      <a:pt x="3" y="16"/>
                    </a:lnTo>
                    <a:lnTo>
                      <a:pt x="3" y="13"/>
                    </a:lnTo>
                    <a:lnTo>
                      <a:pt x="3" y="7"/>
                    </a:lnTo>
                    <a:lnTo>
                      <a:pt x="6" y="4"/>
                    </a:lnTo>
                    <a:lnTo>
                      <a:pt x="9" y="0"/>
                    </a:lnTo>
                    <a:lnTo>
                      <a:pt x="12" y="0"/>
                    </a:lnTo>
                    <a:lnTo>
                      <a:pt x="15" y="4"/>
                    </a:lnTo>
                    <a:lnTo>
                      <a:pt x="18" y="7"/>
                    </a:lnTo>
                    <a:lnTo>
                      <a:pt x="18" y="13"/>
                    </a:lnTo>
                    <a:lnTo>
                      <a:pt x="21" y="16"/>
                    </a:lnTo>
                    <a:lnTo>
                      <a:pt x="21" y="19"/>
                    </a:lnTo>
                    <a:lnTo>
                      <a:pt x="21" y="26"/>
                    </a:lnTo>
                    <a:lnTo>
                      <a:pt x="21" y="29"/>
                    </a:lnTo>
                    <a:lnTo>
                      <a:pt x="21" y="32"/>
                    </a:lnTo>
                    <a:lnTo>
                      <a:pt x="18" y="35"/>
                    </a:lnTo>
                    <a:lnTo>
                      <a:pt x="15" y="38"/>
                    </a:lnTo>
                    <a:lnTo>
                      <a:pt x="12" y="38"/>
                    </a:lnTo>
                    <a:lnTo>
                      <a:pt x="9" y="38"/>
                    </a:lnTo>
                    <a:lnTo>
                      <a:pt x="6" y="38"/>
                    </a:lnTo>
                    <a:lnTo>
                      <a:pt x="3" y="38"/>
                    </a:lnTo>
                    <a:lnTo>
                      <a:pt x="3" y="38"/>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44" name="Freeform 716"/>
              <p:cNvSpPr>
                <a:spLocks/>
              </p:cNvSpPr>
              <p:nvPr/>
            </p:nvSpPr>
            <p:spPr bwMode="auto">
              <a:xfrm>
                <a:off x="7826375" y="3929063"/>
                <a:ext cx="26988" cy="46037"/>
              </a:xfrm>
              <a:custGeom>
                <a:avLst/>
                <a:gdLst/>
                <a:ahLst/>
                <a:cxnLst>
                  <a:cxn ang="0">
                    <a:pos x="6" y="29"/>
                  </a:cxn>
                  <a:cxn ang="0">
                    <a:pos x="6" y="29"/>
                  </a:cxn>
                  <a:cxn ang="0">
                    <a:pos x="6" y="29"/>
                  </a:cxn>
                  <a:cxn ang="0">
                    <a:pos x="6" y="25"/>
                  </a:cxn>
                  <a:cxn ang="0">
                    <a:pos x="3" y="22"/>
                  </a:cxn>
                  <a:cxn ang="0">
                    <a:pos x="0" y="19"/>
                  </a:cxn>
                  <a:cxn ang="0">
                    <a:pos x="0" y="16"/>
                  </a:cxn>
                  <a:cxn ang="0">
                    <a:pos x="0" y="13"/>
                  </a:cxn>
                  <a:cxn ang="0">
                    <a:pos x="3" y="10"/>
                  </a:cxn>
                  <a:cxn ang="0">
                    <a:pos x="3" y="6"/>
                  </a:cxn>
                  <a:cxn ang="0">
                    <a:pos x="6" y="3"/>
                  </a:cxn>
                  <a:cxn ang="0">
                    <a:pos x="9" y="0"/>
                  </a:cxn>
                  <a:cxn ang="0">
                    <a:pos x="9" y="0"/>
                  </a:cxn>
                  <a:cxn ang="0">
                    <a:pos x="12" y="0"/>
                  </a:cxn>
                  <a:cxn ang="0">
                    <a:pos x="12" y="0"/>
                  </a:cxn>
                  <a:cxn ang="0">
                    <a:pos x="14" y="3"/>
                  </a:cxn>
                  <a:cxn ang="0">
                    <a:pos x="14" y="6"/>
                  </a:cxn>
                  <a:cxn ang="0">
                    <a:pos x="14" y="13"/>
                  </a:cxn>
                  <a:cxn ang="0">
                    <a:pos x="17" y="16"/>
                  </a:cxn>
                  <a:cxn ang="0">
                    <a:pos x="17" y="19"/>
                  </a:cxn>
                  <a:cxn ang="0">
                    <a:pos x="17" y="22"/>
                  </a:cxn>
                  <a:cxn ang="0">
                    <a:pos x="14" y="25"/>
                  </a:cxn>
                  <a:cxn ang="0">
                    <a:pos x="12" y="25"/>
                  </a:cxn>
                  <a:cxn ang="0">
                    <a:pos x="9" y="29"/>
                  </a:cxn>
                  <a:cxn ang="0">
                    <a:pos x="6" y="29"/>
                  </a:cxn>
                  <a:cxn ang="0">
                    <a:pos x="6" y="29"/>
                  </a:cxn>
                </a:cxnLst>
                <a:rect l="0" t="0" r="r" b="b"/>
                <a:pathLst>
                  <a:path w="17" h="29">
                    <a:moveTo>
                      <a:pt x="6" y="29"/>
                    </a:moveTo>
                    <a:lnTo>
                      <a:pt x="6" y="29"/>
                    </a:lnTo>
                    <a:lnTo>
                      <a:pt x="6" y="29"/>
                    </a:lnTo>
                    <a:lnTo>
                      <a:pt x="6" y="25"/>
                    </a:lnTo>
                    <a:lnTo>
                      <a:pt x="3" y="22"/>
                    </a:lnTo>
                    <a:lnTo>
                      <a:pt x="0" y="19"/>
                    </a:lnTo>
                    <a:lnTo>
                      <a:pt x="0" y="16"/>
                    </a:lnTo>
                    <a:lnTo>
                      <a:pt x="0" y="13"/>
                    </a:lnTo>
                    <a:lnTo>
                      <a:pt x="3" y="10"/>
                    </a:lnTo>
                    <a:lnTo>
                      <a:pt x="3" y="6"/>
                    </a:lnTo>
                    <a:lnTo>
                      <a:pt x="6" y="3"/>
                    </a:lnTo>
                    <a:lnTo>
                      <a:pt x="9" y="0"/>
                    </a:lnTo>
                    <a:lnTo>
                      <a:pt x="9" y="0"/>
                    </a:lnTo>
                    <a:lnTo>
                      <a:pt x="12" y="0"/>
                    </a:lnTo>
                    <a:lnTo>
                      <a:pt x="12" y="0"/>
                    </a:lnTo>
                    <a:lnTo>
                      <a:pt x="14" y="3"/>
                    </a:lnTo>
                    <a:lnTo>
                      <a:pt x="14" y="6"/>
                    </a:lnTo>
                    <a:lnTo>
                      <a:pt x="14" y="13"/>
                    </a:lnTo>
                    <a:lnTo>
                      <a:pt x="17" y="16"/>
                    </a:lnTo>
                    <a:lnTo>
                      <a:pt x="17" y="19"/>
                    </a:lnTo>
                    <a:lnTo>
                      <a:pt x="17" y="22"/>
                    </a:lnTo>
                    <a:lnTo>
                      <a:pt x="14" y="25"/>
                    </a:lnTo>
                    <a:lnTo>
                      <a:pt x="12" y="25"/>
                    </a:lnTo>
                    <a:lnTo>
                      <a:pt x="9" y="29"/>
                    </a:lnTo>
                    <a:lnTo>
                      <a:pt x="6" y="29"/>
                    </a:lnTo>
                    <a:lnTo>
                      <a:pt x="6" y="29"/>
                    </a:lnTo>
                    <a:close/>
                  </a:path>
                </a:pathLst>
              </a:custGeom>
              <a:solidFill>
                <a:srgbClr val="2449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45" name="Freeform 717"/>
              <p:cNvSpPr>
                <a:spLocks/>
              </p:cNvSpPr>
              <p:nvPr/>
            </p:nvSpPr>
            <p:spPr bwMode="auto">
              <a:xfrm>
                <a:off x="7826375" y="3929063"/>
                <a:ext cx="26988" cy="46037"/>
              </a:xfrm>
              <a:custGeom>
                <a:avLst/>
                <a:gdLst/>
                <a:ahLst/>
                <a:cxnLst>
                  <a:cxn ang="0">
                    <a:pos x="6" y="29"/>
                  </a:cxn>
                  <a:cxn ang="0">
                    <a:pos x="6" y="29"/>
                  </a:cxn>
                  <a:cxn ang="0">
                    <a:pos x="6" y="29"/>
                  </a:cxn>
                  <a:cxn ang="0">
                    <a:pos x="6" y="25"/>
                  </a:cxn>
                  <a:cxn ang="0">
                    <a:pos x="3" y="22"/>
                  </a:cxn>
                  <a:cxn ang="0">
                    <a:pos x="0" y="19"/>
                  </a:cxn>
                  <a:cxn ang="0">
                    <a:pos x="0" y="16"/>
                  </a:cxn>
                  <a:cxn ang="0">
                    <a:pos x="0" y="13"/>
                  </a:cxn>
                  <a:cxn ang="0">
                    <a:pos x="3" y="10"/>
                  </a:cxn>
                  <a:cxn ang="0">
                    <a:pos x="3" y="6"/>
                  </a:cxn>
                  <a:cxn ang="0">
                    <a:pos x="6" y="3"/>
                  </a:cxn>
                  <a:cxn ang="0">
                    <a:pos x="9" y="0"/>
                  </a:cxn>
                  <a:cxn ang="0">
                    <a:pos x="9" y="0"/>
                  </a:cxn>
                  <a:cxn ang="0">
                    <a:pos x="12" y="0"/>
                  </a:cxn>
                  <a:cxn ang="0">
                    <a:pos x="12" y="0"/>
                  </a:cxn>
                  <a:cxn ang="0">
                    <a:pos x="14" y="3"/>
                  </a:cxn>
                  <a:cxn ang="0">
                    <a:pos x="14" y="6"/>
                  </a:cxn>
                  <a:cxn ang="0">
                    <a:pos x="14" y="13"/>
                  </a:cxn>
                  <a:cxn ang="0">
                    <a:pos x="17" y="16"/>
                  </a:cxn>
                  <a:cxn ang="0">
                    <a:pos x="17" y="19"/>
                  </a:cxn>
                  <a:cxn ang="0">
                    <a:pos x="17" y="22"/>
                  </a:cxn>
                  <a:cxn ang="0">
                    <a:pos x="14" y="25"/>
                  </a:cxn>
                  <a:cxn ang="0">
                    <a:pos x="12" y="25"/>
                  </a:cxn>
                  <a:cxn ang="0">
                    <a:pos x="9" y="29"/>
                  </a:cxn>
                  <a:cxn ang="0">
                    <a:pos x="6" y="29"/>
                  </a:cxn>
                  <a:cxn ang="0">
                    <a:pos x="6" y="29"/>
                  </a:cxn>
                </a:cxnLst>
                <a:rect l="0" t="0" r="r" b="b"/>
                <a:pathLst>
                  <a:path w="17" h="29">
                    <a:moveTo>
                      <a:pt x="6" y="29"/>
                    </a:moveTo>
                    <a:lnTo>
                      <a:pt x="6" y="29"/>
                    </a:lnTo>
                    <a:lnTo>
                      <a:pt x="6" y="29"/>
                    </a:lnTo>
                    <a:lnTo>
                      <a:pt x="6" y="25"/>
                    </a:lnTo>
                    <a:lnTo>
                      <a:pt x="3" y="22"/>
                    </a:lnTo>
                    <a:lnTo>
                      <a:pt x="0" y="19"/>
                    </a:lnTo>
                    <a:lnTo>
                      <a:pt x="0" y="16"/>
                    </a:lnTo>
                    <a:lnTo>
                      <a:pt x="0" y="13"/>
                    </a:lnTo>
                    <a:lnTo>
                      <a:pt x="3" y="10"/>
                    </a:lnTo>
                    <a:lnTo>
                      <a:pt x="3" y="6"/>
                    </a:lnTo>
                    <a:lnTo>
                      <a:pt x="6" y="3"/>
                    </a:lnTo>
                    <a:lnTo>
                      <a:pt x="9" y="0"/>
                    </a:lnTo>
                    <a:lnTo>
                      <a:pt x="9" y="0"/>
                    </a:lnTo>
                    <a:lnTo>
                      <a:pt x="12" y="0"/>
                    </a:lnTo>
                    <a:lnTo>
                      <a:pt x="12" y="0"/>
                    </a:lnTo>
                    <a:lnTo>
                      <a:pt x="14" y="3"/>
                    </a:lnTo>
                    <a:lnTo>
                      <a:pt x="14" y="6"/>
                    </a:lnTo>
                    <a:lnTo>
                      <a:pt x="14" y="13"/>
                    </a:lnTo>
                    <a:lnTo>
                      <a:pt x="17" y="16"/>
                    </a:lnTo>
                    <a:lnTo>
                      <a:pt x="17" y="19"/>
                    </a:lnTo>
                    <a:lnTo>
                      <a:pt x="17" y="22"/>
                    </a:lnTo>
                    <a:lnTo>
                      <a:pt x="14" y="25"/>
                    </a:lnTo>
                    <a:lnTo>
                      <a:pt x="12" y="25"/>
                    </a:lnTo>
                    <a:lnTo>
                      <a:pt x="9" y="29"/>
                    </a:lnTo>
                    <a:lnTo>
                      <a:pt x="6" y="29"/>
                    </a:lnTo>
                    <a:lnTo>
                      <a:pt x="6" y="29"/>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46" name="Freeform 718"/>
              <p:cNvSpPr>
                <a:spLocks/>
              </p:cNvSpPr>
              <p:nvPr/>
            </p:nvSpPr>
            <p:spPr bwMode="auto">
              <a:xfrm>
                <a:off x="8053388" y="3929063"/>
                <a:ext cx="23813" cy="39687"/>
              </a:xfrm>
              <a:custGeom>
                <a:avLst/>
                <a:gdLst/>
                <a:ahLst/>
                <a:cxnLst>
                  <a:cxn ang="0">
                    <a:pos x="0" y="25"/>
                  </a:cxn>
                  <a:cxn ang="0">
                    <a:pos x="3" y="25"/>
                  </a:cxn>
                  <a:cxn ang="0">
                    <a:pos x="3" y="25"/>
                  </a:cxn>
                  <a:cxn ang="0">
                    <a:pos x="0" y="22"/>
                  </a:cxn>
                  <a:cxn ang="0">
                    <a:pos x="0" y="19"/>
                  </a:cxn>
                  <a:cxn ang="0">
                    <a:pos x="0" y="16"/>
                  </a:cxn>
                  <a:cxn ang="0">
                    <a:pos x="0" y="13"/>
                  </a:cxn>
                  <a:cxn ang="0">
                    <a:pos x="0" y="10"/>
                  </a:cxn>
                  <a:cxn ang="0">
                    <a:pos x="0" y="3"/>
                  </a:cxn>
                  <a:cxn ang="0">
                    <a:pos x="3" y="3"/>
                  </a:cxn>
                  <a:cxn ang="0">
                    <a:pos x="6" y="0"/>
                  </a:cxn>
                  <a:cxn ang="0">
                    <a:pos x="9" y="3"/>
                  </a:cxn>
                  <a:cxn ang="0">
                    <a:pos x="12" y="6"/>
                  </a:cxn>
                  <a:cxn ang="0">
                    <a:pos x="15" y="10"/>
                  </a:cxn>
                  <a:cxn ang="0">
                    <a:pos x="15" y="13"/>
                  </a:cxn>
                  <a:cxn ang="0">
                    <a:pos x="12" y="16"/>
                  </a:cxn>
                  <a:cxn ang="0">
                    <a:pos x="12" y="19"/>
                  </a:cxn>
                  <a:cxn ang="0">
                    <a:pos x="9" y="22"/>
                  </a:cxn>
                  <a:cxn ang="0">
                    <a:pos x="6" y="25"/>
                  </a:cxn>
                  <a:cxn ang="0">
                    <a:pos x="3" y="25"/>
                  </a:cxn>
                  <a:cxn ang="0">
                    <a:pos x="3" y="25"/>
                  </a:cxn>
                  <a:cxn ang="0">
                    <a:pos x="0" y="25"/>
                  </a:cxn>
                </a:cxnLst>
                <a:rect l="0" t="0" r="r" b="b"/>
                <a:pathLst>
                  <a:path w="15" h="25">
                    <a:moveTo>
                      <a:pt x="0" y="25"/>
                    </a:moveTo>
                    <a:lnTo>
                      <a:pt x="3" y="25"/>
                    </a:lnTo>
                    <a:lnTo>
                      <a:pt x="3" y="25"/>
                    </a:lnTo>
                    <a:lnTo>
                      <a:pt x="0" y="22"/>
                    </a:lnTo>
                    <a:lnTo>
                      <a:pt x="0" y="19"/>
                    </a:lnTo>
                    <a:lnTo>
                      <a:pt x="0" y="16"/>
                    </a:lnTo>
                    <a:lnTo>
                      <a:pt x="0" y="13"/>
                    </a:lnTo>
                    <a:lnTo>
                      <a:pt x="0" y="10"/>
                    </a:lnTo>
                    <a:lnTo>
                      <a:pt x="0" y="3"/>
                    </a:lnTo>
                    <a:lnTo>
                      <a:pt x="3" y="3"/>
                    </a:lnTo>
                    <a:lnTo>
                      <a:pt x="6" y="0"/>
                    </a:lnTo>
                    <a:lnTo>
                      <a:pt x="9" y="3"/>
                    </a:lnTo>
                    <a:lnTo>
                      <a:pt x="12" y="6"/>
                    </a:lnTo>
                    <a:lnTo>
                      <a:pt x="15" y="10"/>
                    </a:lnTo>
                    <a:lnTo>
                      <a:pt x="15" y="13"/>
                    </a:lnTo>
                    <a:lnTo>
                      <a:pt x="12" y="16"/>
                    </a:lnTo>
                    <a:lnTo>
                      <a:pt x="12" y="19"/>
                    </a:lnTo>
                    <a:lnTo>
                      <a:pt x="9" y="22"/>
                    </a:lnTo>
                    <a:lnTo>
                      <a:pt x="6" y="25"/>
                    </a:lnTo>
                    <a:lnTo>
                      <a:pt x="3" y="25"/>
                    </a:lnTo>
                    <a:lnTo>
                      <a:pt x="3" y="25"/>
                    </a:lnTo>
                    <a:lnTo>
                      <a:pt x="0" y="25"/>
                    </a:lnTo>
                    <a:close/>
                  </a:path>
                </a:pathLst>
              </a:custGeom>
              <a:solidFill>
                <a:srgbClr val="2449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47" name="Freeform 719"/>
              <p:cNvSpPr>
                <a:spLocks/>
              </p:cNvSpPr>
              <p:nvPr/>
            </p:nvSpPr>
            <p:spPr bwMode="auto">
              <a:xfrm>
                <a:off x="8053388" y="3929063"/>
                <a:ext cx="23813" cy="39687"/>
              </a:xfrm>
              <a:custGeom>
                <a:avLst/>
                <a:gdLst/>
                <a:ahLst/>
                <a:cxnLst>
                  <a:cxn ang="0">
                    <a:pos x="0" y="25"/>
                  </a:cxn>
                  <a:cxn ang="0">
                    <a:pos x="3" y="25"/>
                  </a:cxn>
                  <a:cxn ang="0">
                    <a:pos x="3" y="25"/>
                  </a:cxn>
                  <a:cxn ang="0">
                    <a:pos x="0" y="22"/>
                  </a:cxn>
                  <a:cxn ang="0">
                    <a:pos x="0" y="19"/>
                  </a:cxn>
                  <a:cxn ang="0">
                    <a:pos x="0" y="16"/>
                  </a:cxn>
                  <a:cxn ang="0">
                    <a:pos x="0" y="13"/>
                  </a:cxn>
                  <a:cxn ang="0">
                    <a:pos x="0" y="10"/>
                  </a:cxn>
                  <a:cxn ang="0">
                    <a:pos x="0" y="3"/>
                  </a:cxn>
                  <a:cxn ang="0">
                    <a:pos x="3" y="3"/>
                  </a:cxn>
                  <a:cxn ang="0">
                    <a:pos x="6" y="0"/>
                  </a:cxn>
                  <a:cxn ang="0">
                    <a:pos x="9" y="3"/>
                  </a:cxn>
                  <a:cxn ang="0">
                    <a:pos x="12" y="6"/>
                  </a:cxn>
                  <a:cxn ang="0">
                    <a:pos x="15" y="10"/>
                  </a:cxn>
                  <a:cxn ang="0">
                    <a:pos x="15" y="13"/>
                  </a:cxn>
                  <a:cxn ang="0">
                    <a:pos x="12" y="16"/>
                  </a:cxn>
                  <a:cxn ang="0">
                    <a:pos x="12" y="19"/>
                  </a:cxn>
                  <a:cxn ang="0">
                    <a:pos x="9" y="22"/>
                  </a:cxn>
                  <a:cxn ang="0">
                    <a:pos x="6" y="25"/>
                  </a:cxn>
                  <a:cxn ang="0">
                    <a:pos x="3" y="25"/>
                  </a:cxn>
                  <a:cxn ang="0">
                    <a:pos x="3" y="25"/>
                  </a:cxn>
                  <a:cxn ang="0">
                    <a:pos x="0" y="25"/>
                  </a:cxn>
                </a:cxnLst>
                <a:rect l="0" t="0" r="r" b="b"/>
                <a:pathLst>
                  <a:path w="15" h="25">
                    <a:moveTo>
                      <a:pt x="0" y="25"/>
                    </a:moveTo>
                    <a:lnTo>
                      <a:pt x="3" y="25"/>
                    </a:lnTo>
                    <a:lnTo>
                      <a:pt x="3" y="25"/>
                    </a:lnTo>
                    <a:lnTo>
                      <a:pt x="0" y="22"/>
                    </a:lnTo>
                    <a:lnTo>
                      <a:pt x="0" y="19"/>
                    </a:lnTo>
                    <a:lnTo>
                      <a:pt x="0" y="16"/>
                    </a:lnTo>
                    <a:lnTo>
                      <a:pt x="0" y="13"/>
                    </a:lnTo>
                    <a:lnTo>
                      <a:pt x="0" y="10"/>
                    </a:lnTo>
                    <a:lnTo>
                      <a:pt x="0" y="3"/>
                    </a:lnTo>
                    <a:lnTo>
                      <a:pt x="3" y="3"/>
                    </a:lnTo>
                    <a:lnTo>
                      <a:pt x="6" y="0"/>
                    </a:lnTo>
                    <a:lnTo>
                      <a:pt x="9" y="3"/>
                    </a:lnTo>
                    <a:lnTo>
                      <a:pt x="12" y="6"/>
                    </a:lnTo>
                    <a:lnTo>
                      <a:pt x="15" y="10"/>
                    </a:lnTo>
                    <a:lnTo>
                      <a:pt x="15" y="13"/>
                    </a:lnTo>
                    <a:lnTo>
                      <a:pt x="12" y="16"/>
                    </a:lnTo>
                    <a:lnTo>
                      <a:pt x="12" y="19"/>
                    </a:lnTo>
                    <a:lnTo>
                      <a:pt x="9" y="22"/>
                    </a:lnTo>
                    <a:lnTo>
                      <a:pt x="6" y="25"/>
                    </a:lnTo>
                    <a:lnTo>
                      <a:pt x="3" y="25"/>
                    </a:lnTo>
                    <a:lnTo>
                      <a:pt x="3" y="25"/>
                    </a:lnTo>
                    <a:lnTo>
                      <a:pt x="0" y="25"/>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48" name="Freeform 720"/>
              <p:cNvSpPr>
                <a:spLocks/>
              </p:cNvSpPr>
              <p:nvPr/>
            </p:nvSpPr>
            <p:spPr bwMode="auto">
              <a:xfrm>
                <a:off x="8289925" y="3938588"/>
                <a:ext cx="41275" cy="36512"/>
              </a:xfrm>
              <a:custGeom>
                <a:avLst/>
                <a:gdLst/>
                <a:ahLst/>
                <a:cxnLst>
                  <a:cxn ang="0">
                    <a:pos x="6" y="19"/>
                  </a:cxn>
                  <a:cxn ang="0">
                    <a:pos x="6" y="19"/>
                  </a:cxn>
                  <a:cxn ang="0">
                    <a:pos x="6" y="19"/>
                  </a:cxn>
                  <a:cxn ang="0">
                    <a:pos x="6" y="19"/>
                  </a:cxn>
                  <a:cxn ang="0">
                    <a:pos x="3" y="16"/>
                  </a:cxn>
                  <a:cxn ang="0">
                    <a:pos x="3" y="13"/>
                  </a:cxn>
                  <a:cxn ang="0">
                    <a:pos x="0" y="10"/>
                  </a:cxn>
                  <a:cxn ang="0">
                    <a:pos x="3" y="7"/>
                  </a:cxn>
                  <a:cxn ang="0">
                    <a:pos x="6" y="4"/>
                  </a:cxn>
                  <a:cxn ang="0">
                    <a:pos x="9" y="4"/>
                  </a:cxn>
                  <a:cxn ang="0">
                    <a:pos x="12" y="0"/>
                  </a:cxn>
                  <a:cxn ang="0">
                    <a:pos x="12" y="0"/>
                  </a:cxn>
                  <a:cxn ang="0">
                    <a:pos x="15" y="0"/>
                  </a:cxn>
                  <a:cxn ang="0">
                    <a:pos x="17" y="0"/>
                  </a:cxn>
                  <a:cxn ang="0">
                    <a:pos x="20" y="4"/>
                  </a:cxn>
                  <a:cxn ang="0">
                    <a:pos x="23" y="7"/>
                  </a:cxn>
                  <a:cxn ang="0">
                    <a:pos x="23" y="10"/>
                  </a:cxn>
                  <a:cxn ang="0">
                    <a:pos x="26" y="13"/>
                  </a:cxn>
                  <a:cxn ang="0">
                    <a:pos x="23" y="16"/>
                  </a:cxn>
                  <a:cxn ang="0">
                    <a:pos x="20" y="19"/>
                  </a:cxn>
                  <a:cxn ang="0">
                    <a:pos x="17" y="19"/>
                  </a:cxn>
                  <a:cxn ang="0">
                    <a:pos x="15" y="23"/>
                  </a:cxn>
                  <a:cxn ang="0">
                    <a:pos x="12" y="23"/>
                  </a:cxn>
                  <a:cxn ang="0">
                    <a:pos x="6" y="19"/>
                  </a:cxn>
                  <a:cxn ang="0">
                    <a:pos x="6" y="19"/>
                  </a:cxn>
                  <a:cxn ang="0">
                    <a:pos x="6" y="19"/>
                  </a:cxn>
                </a:cxnLst>
                <a:rect l="0" t="0" r="r" b="b"/>
                <a:pathLst>
                  <a:path w="26" h="23">
                    <a:moveTo>
                      <a:pt x="6" y="19"/>
                    </a:moveTo>
                    <a:lnTo>
                      <a:pt x="6" y="19"/>
                    </a:lnTo>
                    <a:lnTo>
                      <a:pt x="6" y="19"/>
                    </a:lnTo>
                    <a:lnTo>
                      <a:pt x="6" y="19"/>
                    </a:lnTo>
                    <a:lnTo>
                      <a:pt x="3" y="16"/>
                    </a:lnTo>
                    <a:lnTo>
                      <a:pt x="3" y="13"/>
                    </a:lnTo>
                    <a:lnTo>
                      <a:pt x="0" y="10"/>
                    </a:lnTo>
                    <a:lnTo>
                      <a:pt x="3" y="7"/>
                    </a:lnTo>
                    <a:lnTo>
                      <a:pt x="6" y="4"/>
                    </a:lnTo>
                    <a:lnTo>
                      <a:pt x="9" y="4"/>
                    </a:lnTo>
                    <a:lnTo>
                      <a:pt x="12" y="0"/>
                    </a:lnTo>
                    <a:lnTo>
                      <a:pt x="12" y="0"/>
                    </a:lnTo>
                    <a:lnTo>
                      <a:pt x="15" y="0"/>
                    </a:lnTo>
                    <a:lnTo>
                      <a:pt x="17" y="0"/>
                    </a:lnTo>
                    <a:lnTo>
                      <a:pt x="20" y="4"/>
                    </a:lnTo>
                    <a:lnTo>
                      <a:pt x="23" y="7"/>
                    </a:lnTo>
                    <a:lnTo>
                      <a:pt x="23" y="10"/>
                    </a:lnTo>
                    <a:lnTo>
                      <a:pt x="26" y="13"/>
                    </a:lnTo>
                    <a:lnTo>
                      <a:pt x="23" y="16"/>
                    </a:lnTo>
                    <a:lnTo>
                      <a:pt x="20" y="19"/>
                    </a:lnTo>
                    <a:lnTo>
                      <a:pt x="17" y="19"/>
                    </a:lnTo>
                    <a:lnTo>
                      <a:pt x="15" y="23"/>
                    </a:lnTo>
                    <a:lnTo>
                      <a:pt x="12" y="23"/>
                    </a:lnTo>
                    <a:lnTo>
                      <a:pt x="6" y="19"/>
                    </a:lnTo>
                    <a:lnTo>
                      <a:pt x="6" y="19"/>
                    </a:lnTo>
                    <a:lnTo>
                      <a:pt x="6" y="19"/>
                    </a:lnTo>
                    <a:close/>
                  </a:path>
                </a:pathLst>
              </a:custGeom>
              <a:solidFill>
                <a:srgbClr val="2449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49" name="Freeform 721"/>
              <p:cNvSpPr>
                <a:spLocks/>
              </p:cNvSpPr>
              <p:nvPr/>
            </p:nvSpPr>
            <p:spPr bwMode="auto">
              <a:xfrm>
                <a:off x="8289925" y="3938588"/>
                <a:ext cx="41275" cy="36512"/>
              </a:xfrm>
              <a:custGeom>
                <a:avLst/>
                <a:gdLst/>
                <a:ahLst/>
                <a:cxnLst>
                  <a:cxn ang="0">
                    <a:pos x="6" y="19"/>
                  </a:cxn>
                  <a:cxn ang="0">
                    <a:pos x="6" y="19"/>
                  </a:cxn>
                  <a:cxn ang="0">
                    <a:pos x="6" y="19"/>
                  </a:cxn>
                  <a:cxn ang="0">
                    <a:pos x="6" y="19"/>
                  </a:cxn>
                  <a:cxn ang="0">
                    <a:pos x="3" y="16"/>
                  </a:cxn>
                  <a:cxn ang="0">
                    <a:pos x="3" y="13"/>
                  </a:cxn>
                  <a:cxn ang="0">
                    <a:pos x="0" y="10"/>
                  </a:cxn>
                  <a:cxn ang="0">
                    <a:pos x="3" y="7"/>
                  </a:cxn>
                  <a:cxn ang="0">
                    <a:pos x="6" y="4"/>
                  </a:cxn>
                  <a:cxn ang="0">
                    <a:pos x="9" y="4"/>
                  </a:cxn>
                  <a:cxn ang="0">
                    <a:pos x="12" y="0"/>
                  </a:cxn>
                  <a:cxn ang="0">
                    <a:pos x="12" y="0"/>
                  </a:cxn>
                  <a:cxn ang="0">
                    <a:pos x="15" y="0"/>
                  </a:cxn>
                  <a:cxn ang="0">
                    <a:pos x="17" y="0"/>
                  </a:cxn>
                  <a:cxn ang="0">
                    <a:pos x="20" y="4"/>
                  </a:cxn>
                  <a:cxn ang="0">
                    <a:pos x="23" y="7"/>
                  </a:cxn>
                  <a:cxn ang="0">
                    <a:pos x="23" y="10"/>
                  </a:cxn>
                  <a:cxn ang="0">
                    <a:pos x="26" y="13"/>
                  </a:cxn>
                  <a:cxn ang="0">
                    <a:pos x="23" y="16"/>
                  </a:cxn>
                  <a:cxn ang="0">
                    <a:pos x="20" y="19"/>
                  </a:cxn>
                  <a:cxn ang="0">
                    <a:pos x="17" y="19"/>
                  </a:cxn>
                  <a:cxn ang="0">
                    <a:pos x="15" y="23"/>
                  </a:cxn>
                  <a:cxn ang="0">
                    <a:pos x="12" y="23"/>
                  </a:cxn>
                  <a:cxn ang="0">
                    <a:pos x="6" y="19"/>
                  </a:cxn>
                  <a:cxn ang="0">
                    <a:pos x="6" y="19"/>
                  </a:cxn>
                  <a:cxn ang="0">
                    <a:pos x="6" y="19"/>
                  </a:cxn>
                </a:cxnLst>
                <a:rect l="0" t="0" r="r" b="b"/>
                <a:pathLst>
                  <a:path w="26" h="23">
                    <a:moveTo>
                      <a:pt x="6" y="19"/>
                    </a:moveTo>
                    <a:lnTo>
                      <a:pt x="6" y="19"/>
                    </a:lnTo>
                    <a:lnTo>
                      <a:pt x="6" y="19"/>
                    </a:lnTo>
                    <a:lnTo>
                      <a:pt x="6" y="19"/>
                    </a:lnTo>
                    <a:lnTo>
                      <a:pt x="3" y="16"/>
                    </a:lnTo>
                    <a:lnTo>
                      <a:pt x="3" y="13"/>
                    </a:lnTo>
                    <a:lnTo>
                      <a:pt x="0" y="10"/>
                    </a:lnTo>
                    <a:lnTo>
                      <a:pt x="3" y="7"/>
                    </a:lnTo>
                    <a:lnTo>
                      <a:pt x="6" y="4"/>
                    </a:lnTo>
                    <a:lnTo>
                      <a:pt x="9" y="4"/>
                    </a:lnTo>
                    <a:lnTo>
                      <a:pt x="12" y="0"/>
                    </a:lnTo>
                    <a:lnTo>
                      <a:pt x="12" y="0"/>
                    </a:lnTo>
                    <a:lnTo>
                      <a:pt x="15" y="0"/>
                    </a:lnTo>
                    <a:lnTo>
                      <a:pt x="17" y="0"/>
                    </a:lnTo>
                    <a:lnTo>
                      <a:pt x="20" y="4"/>
                    </a:lnTo>
                    <a:lnTo>
                      <a:pt x="23" y="7"/>
                    </a:lnTo>
                    <a:lnTo>
                      <a:pt x="23" y="10"/>
                    </a:lnTo>
                    <a:lnTo>
                      <a:pt x="26" y="13"/>
                    </a:lnTo>
                    <a:lnTo>
                      <a:pt x="23" y="16"/>
                    </a:lnTo>
                    <a:lnTo>
                      <a:pt x="20" y="19"/>
                    </a:lnTo>
                    <a:lnTo>
                      <a:pt x="17" y="19"/>
                    </a:lnTo>
                    <a:lnTo>
                      <a:pt x="15" y="23"/>
                    </a:lnTo>
                    <a:lnTo>
                      <a:pt x="12" y="23"/>
                    </a:lnTo>
                    <a:lnTo>
                      <a:pt x="6" y="19"/>
                    </a:lnTo>
                    <a:lnTo>
                      <a:pt x="6" y="19"/>
                    </a:lnTo>
                    <a:lnTo>
                      <a:pt x="6" y="19"/>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50" name="Freeform 722"/>
              <p:cNvSpPr>
                <a:spLocks/>
              </p:cNvSpPr>
              <p:nvPr/>
            </p:nvSpPr>
            <p:spPr bwMode="auto">
              <a:xfrm>
                <a:off x="8062913" y="3944938"/>
                <a:ext cx="46038" cy="23812"/>
              </a:xfrm>
              <a:custGeom>
                <a:avLst/>
                <a:gdLst/>
                <a:ahLst/>
                <a:cxnLst>
                  <a:cxn ang="0">
                    <a:pos x="6" y="15"/>
                  </a:cxn>
                  <a:cxn ang="0">
                    <a:pos x="6" y="15"/>
                  </a:cxn>
                  <a:cxn ang="0">
                    <a:pos x="6" y="15"/>
                  </a:cxn>
                  <a:cxn ang="0">
                    <a:pos x="3" y="15"/>
                  </a:cxn>
                  <a:cxn ang="0">
                    <a:pos x="3" y="12"/>
                  </a:cxn>
                  <a:cxn ang="0">
                    <a:pos x="0" y="9"/>
                  </a:cxn>
                  <a:cxn ang="0">
                    <a:pos x="3" y="6"/>
                  </a:cxn>
                  <a:cxn ang="0">
                    <a:pos x="6" y="3"/>
                  </a:cxn>
                  <a:cxn ang="0">
                    <a:pos x="9" y="0"/>
                  </a:cxn>
                  <a:cxn ang="0">
                    <a:pos x="14" y="0"/>
                  </a:cxn>
                  <a:cxn ang="0">
                    <a:pos x="17" y="0"/>
                  </a:cxn>
                  <a:cxn ang="0">
                    <a:pos x="23" y="3"/>
                  </a:cxn>
                  <a:cxn ang="0">
                    <a:pos x="26" y="6"/>
                  </a:cxn>
                  <a:cxn ang="0">
                    <a:pos x="29" y="9"/>
                  </a:cxn>
                  <a:cxn ang="0">
                    <a:pos x="26" y="12"/>
                  </a:cxn>
                  <a:cxn ang="0">
                    <a:pos x="26" y="15"/>
                  </a:cxn>
                  <a:cxn ang="0">
                    <a:pos x="20" y="15"/>
                  </a:cxn>
                  <a:cxn ang="0">
                    <a:pos x="17" y="15"/>
                  </a:cxn>
                  <a:cxn ang="0">
                    <a:pos x="14" y="15"/>
                  </a:cxn>
                  <a:cxn ang="0">
                    <a:pos x="9" y="15"/>
                  </a:cxn>
                  <a:cxn ang="0">
                    <a:pos x="6" y="15"/>
                  </a:cxn>
                  <a:cxn ang="0">
                    <a:pos x="6" y="15"/>
                  </a:cxn>
                </a:cxnLst>
                <a:rect l="0" t="0" r="r" b="b"/>
                <a:pathLst>
                  <a:path w="29" h="15">
                    <a:moveTo>
                      <a:pt x="6" y="15"/>
                    </a:moveTo>
                    <a:lnTo>
                      <a:pt x="6" y="15"/>
                    </a:lnTo>
                    <a:lnTo>
                      <a:pt x="6" y="15"/>
                    </a:lnTo>
                    <a:lnTo>
                      <a:pt x="3" y="15"/>
                    </a:lnTo>
                    <a:lnTo>
                      <a:pt x="3" y="12"/>
                    </a:lnTo>
                    <a:lnTo>
                      <a:pt x="0" y="9"/>
                    </a:lnTo>
                    <a:lnTo>
                      <a:pt x="3" y="6"/>
                    </a:lnTo>
                    <a:lnTo>
                      <a:pt x="6" y="3"/>
                    </a:lnTo>
                    <a:lnTo>
                      <a:pt x="9" y="0"/>
                    </a:lnTo>
                    <a:lnTo>
                      <a:pt x="14" y="0"/>
                    </a:lnTo>
                    <a:lnTo>
                      <a:pt x="17" y="0"/>
                    </a:lnTo>
                    <a:lnTo>
                      <a:pt x="23" y="3"/>
                    </a:lnTo>
                    <a:lnTo>
                      <a:pt x="26" y="6"/>
                    </a:lnTo>
                    <a:lnTo>
                      <a:pt x="29" y="9"/>
                    </a:lnTo>
                    <a:lnTo>
                      <a:pt x="26" y="12"/>
                    </a:lnTo>
                    <a:lnTo>
                      <a:pt x="26" y="15"/>
                    </a:lnTo>
                    <a:lnTo>
                      <a:pt x="20" y="15"/>
                    </a:lnTo>
                    <a:lnTo>
                      <a:pt x="17" y="15"/>
                    </a:lnTo>
                    <a:lnTo>
                      <a:pt x="14" y="15"/>
                    </a:lnTo>
                    <a:lnTo>
                      <a:pt x="9" y="15"/>
                    </a:lnTo>
                    <a:lnTo>
                      <a:pt x="6" y="15"/>
                    </a:lnTo>
                    <a:lnTo>
                      <a:pt x="6" y="15"/>
                    </a:lnTo>
                    <a:close/>
                  </a:path>
                </a:pathLst>
              </a:custGeom>
              <a:solidFill>
                <a:srgbClr val="24493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251" name="Freeform 723"/>
              <p:cNvSpPr>
                <a:spLocks/>
              </p:cNvSpPr>
              <p:nvPr/>
            </p:nvSpPr>
            <p:spPr bwMode="auto">
              <a:xfrm>
                <a:off x="8062913" y="3944938"/>
                <a:ext cx="46038" cy="23812"/>
              </a:xfrm>
              <a:custGeom>
                <a:avLst/>
                <a:gdLst/>
                <a:ahLst/>
                <a:cxnLst>
                  <a:cxn ang="0">
                    <a:pos x="6" y="15"/>
                  </a:cxn>
                  <a:cxn ang="0">
                    <a:pos x="6" y="15"/>
                  </a:cxn>
                  <a:cxn ang="0">
                    <a:pos x="6" y="15"/>
                  </a:cxn>
                  <a:cxn ang="0">
                    <a:pos x="3" y="15"/>
                  </a:cxn>
                  <a:cxn ang="0">
                    <a:pos x="3" y="12"/>
                  </a:cxn>
                  <a:cxn ang="0">
                    <a:pos x="0" y="9"/>
                  </a:cxn>
                  <a:cxn ang="0">
                    <a:pos x="3" y="6"/>
                  </a:cxn>
                  <a:cxn ang="0">
                    <a:pos x="6" y="3"/>
                  </a:cxn>
                  <a:cxn ang="0">
                    <a:pos x="9" y="0"/>
                  </a:cxn>
                  <a:cxn ang="0">
                    <a:pos x="14" y="0"/>
                  </a:cxn>
                  <a:cxn ang="0">
                    <a:pos x="17" y="0"/>
                  </a:cxn>
                  <a:cxn ang="0">
                    <a:pos x="23" y="3"/>
                  </a:cxn>
                  <a:cxn ang="0">
                    <a:pos x="26" y="6"/>
                  </a:cxn>
                  <a:cxn ang="0">
                    <a:pos x="29" y="9"/>
                  </a:cxn>
                  <a:cxn ang="0">
                    <a:pos x="26" y="12"/>
                  </a:cxn>
                  <a:cxn ang="0">
                    <a:pos x="26" y="15"/>
                  </a:cxn>
                  <a:cxn ang="0">
                    <a:pos x="20" y="15"/>
                  </a:cxn>
                  <a:cxn ang="0">
                    <a:pos x="17" y="15"/>
                  </a:cxn>
                  <a:cxn ang="0">
                    <a:pos x="14" y="15"/>
                  </a:cxn>
                  <a:cxn ang="0">
                    <a:pos x="9" y="15"/>
                  </a:cxn>
                  <a:cxn ang="0">
                    <a:pos x="6" y="15"/>
                  </a:cxn>
                  <a:cxn ang="0">
                    <a:pos x="6" y="15"/>
                  </a:cxn>
                </a:cxnLst>
                <a:rect l="0" t="0" r="r" b="b"/>
                <a:pathLst>
                  <a:path w="29" h="15">
                    <a:moveTo>
                      <a:pt x="6" y="15"/>
                    </a:moveTo>
                    <a:lnTo>
                      <a:pt x="6" y="15"/>
                    </a:lnTo>
                    <a:lnTo>
                      <a:pt x="6" y="15"/>
                    </a:lnTo>
                    <a:lnTo>
                      <a:pt x="3" y="15"/>
                    </a:lnTo>
                    <a:lnTo>
                      <a:pt x="3" y="12"/>
                    </a:lnTo>
                    <a:lnTo>
                      <a:pt x="0" y="9"/>
                    </a:lnTo>
                    <a:lnTo>
                      <a:pt x="3" y="6"/>
                    </a:lnTo>
                    <a:lnTo>
                      <a:pt x="6" y="3"/>
                    </a:lnTo>
                    <a:lnTo>
                      <a:pt x="9" y="0"/>
                    </a:lnTo>
                    <a:lnTo>
                      <a:pt x="14" y="0"/>
                    </a:lnTo>
                    <a:lnTo>
                      <a:pt x="17" y="0"/>
                    </a:lnTo>
                    <a:lnTo>
                      <a:pt x="23" y="3"/>
                    </a:lnTo>
                    <a:lnTo>
                      <a:pt x="26" y="6"/>
                    </a:lnTo>
                    <a:lnTo>
                      <a:pt x="29" y="9"/>
                    </a:lnTo>
                    <a:lnTo>
                      <a:pt x="26" y="12"/>
                    </a:lnTo>
                    <a:lnTo>
                      <a:pt x="26" y="15"/>
                    </a:lnTo>
                    <a:lnTo>
                      <a:pt x="20" y="15"/>
                    </a:lnTo>
                    <a:lnTo>
                      <a:pt x="17" y="15"/>
                    </a:lnTo>
                    <a:lnTo>
                      <a:pt x="14" y="15"/>
                    </a:lnTo>
                    <a:lnTo>
                      <a:pt x="9" y="15"/>
                    </a:lnTo>
                    <a:lnTo>
                      <a:pt x="6" y="15"/>
                    </a:lnTo>
                    <a:lnTo>
                      <a:pt x="6" y="15"/>
                    </a:lnTo>
                    <a:close/>
                  </a:path>
                </a:pathLst>
              </a:custGeom>
              <a:noFill/>
              <a:ln w="0">
                <a:solidFill>
                  <a:srgbClr val="13151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grpSp>
        <p:grpSp>
          <p:nvGrpSpPr>
            <p:cNvPr id="70" name="グループ化 737"/>
            <p:cNvGrpSpPr/>
            <p:nvPr/>
          </p:nvGrpSpPr>
          <p:grpSpPr>
            <a:xfrm rot="10800000">
              <a:off x="6786578" y="4972449"/>
              <a:ext cx="1067026" cy="133639"/>
              <a:chOff x="6194426" y="2825756"/>
              <a:chExt cx="941388" cy="160338"/>
            </a:xfrm>
          </p:grpSpPr>
          <p:sp>
            <p:nvSpPr>
              <p:cNvPr id="74" name="Freeform 10"/>
              <p:cNvSpPr>
                <a:spLocks/>
              </p:cNvSpPr>
              <p:nvPr/>
            </p:nvSpPr>
            <p:spPr bwMode="auto">
              <a:xfrm>
                <a:off x="6194426" y="2830518"/>
                <a:ext cx="936625" cy="150813"/>
              </a:xfrm>
              <a:custGeom>
                <a:avLst/>
                <a:gdLst/>
                <a:ahLst/>
                <a:cxnLst>
                  <a:cxn ang="0">
                    <a:pos x="0" y="26"/>
                  </a:cxn>
                  <a:cxn ang="0">
                    <a:pos x="546" y="26"/>
                  </a:cxn>
                  <a:cxn ang="0">
                    <a:pos x="546" y="0"/>
                  </a:cxn>
                  <a:cxn ang="0">
                    <a:pos x="590" y="48"/>
                  </a:cxn>
                  <a:cxn ang="0">
                    <a:pos x="546" y="95"/>
                  </a:cxn>
                  <a:cxn ang="0">
                    <a:pos x="546" y="73"/>
                  </a:cxn>
                  <a:cxn ang="0">
                    <a:pos x="0" y="73"/>
                  </a:cxn>
                  <a:cxn ang="0">
                    <a:pos x="0" y="26"/>
                  </a:cxn>
                </a:cxnLst>
                <a:rect l="0" t="0" r="r" b="b"/>
                <a:pathLst>
                  <a:path w="590" h="95">
                    <a:moveTo>
                      <a:pt x="0" y="26"/>
                    </a:moveTo>
                    <a:lnTo>
                      <a:pt x="546" y="26"/>
                    </a:lnTo>
                    <a:lnTo>
                      <a:pt x="546" y="0"/>
                    </a:lnTo>
                    <a:lnTo>
                      <a:pt x="590" y="48"/>
                    </a:lnTo>
                    <a:lnTo>
                      <a:pt x="546" y="95"/>
                    </a:lnTo>
                    <a:lnTo>
                      <a:pt x="546" y="73"/>
                    </a:lnTo>
                    <a:lnTo>
                      <a:pt x="0" y="73"/>
                    </a:lnTo>
                    <a:lnTo>
                      <a:pt x="0" y="26"/>
                    </a:lnTo>
                    <a:close/>
                  </a:path>
                </a:pathLst>
              </a:custGeom>
              <a:solidFill>
                <a:srgbClr val="CCFFCC"/>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800"/>
              </a:p>
            </p:txBody>
          </p:sp>
          <p:sp>
            <p:nvSpPr>
              <p:cNvPr id="75" name="Freeform 11"/>
              <p:cNvSpPr>
                <a:spLocks noEditPoints="1"/>
              </p:cNvSpPr>
              <p:nvPr/>
            </p:nvSpPr>
            <p:spPr bwMode="auto">
              <a:xfrm>
                <a:off x="6194426" y="2825756"/>
                <a:ext cx="941388" cy="160338"/>
              </a:xfrm>
              <a:custGeom>
                <a:avLst/>
                <a:gdLst/>
                <a:ahLst/>
                <a:cxnLst>
                  <a:cxn ang="0">
                    <a:pos x="0" y="25"/>
                  </a:cxn>
                  <a:cxn ang="0">
                    <a:pos x="546" y="25"/>
                  </a:cxn>
                  <a:cxn ang="0">
                    <a:pos x="546" y="29"/>
                  </a:cxn>
                  <a:cxn ang="0">
                    <a:pos x="546" y="0"/>
                  </a:cxn>
                  <a:cxn ang="0">
                    <a:pos x="593" y="51"/>
                  </a:cxn>
                  <a:cxn ang="0">
                    <a:pos x="546" y="101"/>
                  </a:cxn>
                  <a:cxn ang="0">
                    <a:pos x="546" y="76"/>
                  </a:cxn>
                  <a:cxn ang="0">
                    <a:pos x="546" y="76"/>
                  </a:cxn>
                  <a:cxn ang="0">
                    <a:pos x="0" y="76"/>
                  </a:cxn>
                  <a:cxn ang="0">
                    <a:pos x="0" y="25"/>
                  </a:cxn>
                  <a:cxn ang="0">
                    <a:pos x="3" y="76"/>
                  </a:cxn>
                  <a:cxn ang="0">
                    <a:pos x="0" y="73"/>
                  </a:cxn>
                  <a:cxn ang="0">
                    <a:pos x="549" y="73"/>
                  </a:cxn>
                  <a:cxn ang="0">
                    <a:pos x="549" y="98"/>
                  </a:cxn>
                  <a:cxn ang="0">
                    <a:pos x="546" y="98"/>
                  </a:cxn>
                  <a:cxn ang="0">
                    <a:pos x="590" y="51"/>
                  </a:cxn>
                  <a:cxn ang="0">
                    <a:pos x="590" y="51"/>
                  </a:cxn>
                  <a:cxn ang="0">
                    <a:pos x="546" y="3"/>
                  </a:cxn>
                  <a:cxn ang="0">
                    <a:pos x="549" y="3"/>
                  </a:cxn>
                  <a:cxn ang="0">
                    <a:pos x="549" y="29"/>
                  </a:cxn>
                  <a:cxn ang="0">
                    <a:pos x="0" y="29"/>
                  </a:cxn>
                  <a:cxn ang="0">
                    <a:pos x="3" y="29"/>
                  </a:cxn>
                  <a:cxn ang="0">
                    <a:pos x="3" y="76"/>
                  </a:cxn>
                </a:cxnLst>
                <a:rect l="0" t="0" r="r" b="b"/>
                <a:pathLst>
                  <a:path w="593" h="101">
                    <a:moveTo>
                      <a:pt x="0" y="25"/>
                    </a:moveTo>
                    <a:lnTo>
                      <a:pt x="546" y="25"/>
                    </a:lnTo>
                    <a:lnTo>
                      <a:pt x="546" y="29"/>
                    </a:lnTo>
                    <a:lnTo>
                      <a:pt x="546" y="0"/>
                    </a:lnTo>
                    <a:lnTo>
                      <a:pt x="593" y="51"/>
                    </a:lnTo>
                    <a:lnTo>
                      <a:pt x="546" y="101"/>
                    </a:lnTo>
                    <a:lnTo>
                      <a:pt x="546" y="76"/>
                    </a:lnTo>
                    <a:lnTo>
                      <a:pt x="546" y="76"/>
                    </a:lnTo>
                    <a:lnTo>
                      <a:pt x="0" y="76"/>
                    </a:lnTo>
                    <a:lnTo>
                      <a:pt x="0" y="25"/>
                    </a:lnTo>
                    <a:close/>
                    <a:moveTo>
                      <a:pt x="3" y="76"/>
                    </a:moveTo>
                    <a:lnTo>
                      <a:pt x="0" y="73"/>
                    </a:lnTo>
                    <a:lnTo>
                      <a:pt x="549" y="73"/>
                    </a:lnTo>
                    <a:lnTo>
                      <a:pt x="549" y="98"/>
                    </a:lnTo>
                    <a:lnTo>
                      <a:pt x="546" y="98"/>
                    </a:lnTo>
                    <a:lnTo>
                      <a:pt x="590" y="51"/>
                    </a:lnTo>
                    <a:lnTo>
                      <a:pt x="590" y="51"/>
                    </a:lnTo>
                    <a:lnTo>
                      <a:pt x="546" y="3"/>
                    </a:lnTo>
                    <a:lnTo>
                      <a:pt x="549" y="3"/>
                    </a:lnTo>
                    <a:lnTo>
                      <a:pt x="549" y="29"/>
                    </a:lnTo>
                    <a:lnTo>
                      <a:pt x="0" y="29"/>
                    </a:lnTo>
                    <a:lnTo>
                      <a:pt x="3" y="29"/>
                    </a:lnTo>
                    <a:lnTo>
                      <a:pt x="3" y="76"/>
                    </a:lnTo>
                    <a:close/>
                  </a:path>
                </a:pathLst>
              </a:custGeom>
              <a:solidFill>
                <a:srgbClr val="D9D9D9"/>
              </a:solidFill>
              <a:ln w="0">
                <a:solidFill>
                  <a:srgbClr val="D9D9D9"/>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a:p>
            </p:txBody>
          </p:sp>
        </p:grpSp>
        <p:sp>
          <p:nvSpPr>
            <p:cNvPr id="71" name="Rectangle 12"/>
            <p:cNvSpPr>
              <a:spLocks noChangeArrowheads="1"/>
            </p:cNvSpPr>
            <p:nvPr/>
          </p:nvSpPr>
          <p:spPr bwMode="auto">
            <a:xfrm>
              <a:off x="6429388" y="5715016"/>
              <a:ext cx="930560" cy="246221"/>
            </a:xfrm>
            <a:prstGeom prst="rect">
              <a:avLst/>
            </a:prstGeom>
            <a:noFill/>
            <a:ln w="9525">
              <a:noFill/>
              <a:prstDash val="dash"/>
              <a:miter lim="800000"/>
              <a:headEnd/>
              <a:tailEnd/>
            </a:ln>
          </p:spPr>
          <p:txBody>
            <a:bodyPr vert="horz" wrap="square" lIns="0" tIns="0" rIns="0" bIns="0" numCol="1" anchor="t" anchorCtr="0" compatLnSpc="1">
              <a:prstTxWarp prst="textNoShape">
                <a:avLst/>
              </a:prstTxWarp>
              <a:spAutoFit/>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rgbClr val="000000"/>
                  </a:solidFill>
                  <a:effectLst/>
                  <a:latin typeface="ＭＳ Ｐゴシック" pitchFamily="50" charset="-128"/>
                  <a:ea typeface="ＭＳ Ｐゴシック" pitchFamily="50" charset="-128"/>
                </a:rPr>
                <a:t>③</a:t>
              </a: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移管</a:t>
              </a:r>
              <a:r>
                <a:rPr kumimoji="1" lang="ja-JP" altLang="en-US" sz="800" b="0" i="0" u="none" strike="noStrike" cap="none" normalizeH="0" baseline="0" dirty="0" smtClean="0">
                  <a:ln>
                    <a:noFill/>
                  </a:ln>
                  <a:solidFill>
                    <a:srgbClr val="000000"/>
                  </a:solidFill>
                  <a:effectLst/>
                  <a:latin typeface="ＭＳ Ｐゴシック" pitchFamily="50" charset="-128"/>
                  <a:ea typeface="ＭＳ Ｐゴシック" pitchFamily="50" charset="-128"/>
                </a:rPr>
                <a:t>希望</a:t>
              </a: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文化財の</a:t>
              </a:r>
              <a:r>
                <a:rPr kumimoji="1" lang="ja-JP" altLang="en-US" sz="800" b="0" i="0" u="none" strike="noStrike" cap="none" normalizeH="0" baseline="0" dirty="0" smtClean="0">
                  <a:ln>
                    <a:noFill/>
                  </a:ln>
                  <a:solidFill>
                    <a:srgbClr val="000000"/>
                  </a:solidFill>
                  <a:effectLst/>
                  <a:latin typeface="ＭＳ Ｐゴシック" pitchFamily="50" charset="-128"/>
                  <a:ea typeface="ＭＳ Ｐゴシック" pitchFamily="50" charset="-128"/>
                </a:rPr>
                <a:t>長期貸出</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endParaRPr>
            </a:p>
          </p:txBody>
        </p:sp>
        <p:pic>
          <p:nvPicPr>
            <p:cNvPr id="72" name="Picture 21"/>
            <p:cNvPicPr>
              <a:picLocks noChangeAspect="1" noChangeArrowheads="1"/>
            </p:cNvPicPr>
            <p:nvPr/>
          </p:nvPicPr>
          <p:blipFill>
            <a:blip r:embed="rId7" cstate="screen"/>
            <a:srcRect/>
            <a:stretch>
              <a:fillRect/>
            </a:stretch>
          </p:blipFill>
          <p:spPr bwMode="auto">
            <a:xfrm>
              <a:off x="7158961" y="5125540"/>
              <a:ext cx="511254" cy="367404"/>
            </a:xfrm>
            <a:prstGeom prst="rect">
              <a:avLst/>
            </a:prstGeom>
            <a:noFill/>
            <a:ln w="9525">
              <a:noFill/>
              <a:miter lim="800000"/>
              <a:headEnd/>
              <a:tailEnd/>
            </a:ln>
          </p:spPr>
        </p:pic>
        <p:sp>
          <p:nvSpPr>
            <p:cNvPr id="73" name="Rectangle 12"/>
            <p:cNvSpPr>
              <a:spLocks noChangeArrowheads="1"/>
            </p:cNvSpPr>
            <p:nvPr/>
          </p:nvSpPr>
          <p:spPr bwMode="auto">
            <a:xfrm>
              <a:off x="6413934" y="5143512"/>
              <a:ext cx="729834" cy="369332"/>
            </a:xfrm>
            <a:prstGeom prst="rect">
              <a:avLst/>
            </a:prstGeom>
            <a:noFill/>
            <a:ln w="9525">
              <a:noFill/>
              <a:prstDash val="dash"/>
              <a:miter lim="800000"/>
              <a:headEnd/>
              <a:tailEnd/>
            </a:ln>
          </p:spPr>
          <p:txBody>
            <a:bodyPr vert="horz" wrap="square" lIns="0" tIns="0" rIns="0" bIns="0" numCol="1" anchor="t" anchorCtr="0" compatLnSpc="1">
              <a:prstTxWarp prst="textNoShape">
                <a:avLst/>
              </a:prstTxWarp>
              <a:spAutoFit/>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rgbClr val="000000"/>
                  </a:solidFill>
                  <a:effectLst/>
                  <a:latin typeface="ＭＳ Ｐゴシック" pitchFamily="50" charset="-128"/>
                  <a:ea typeface="ＭＳ Ｐゴシック" pitchFamily="50" charset="-128"/>
                </a:rPr>
                <a:t>②長期貸出希望</a:t>
              </a:r>
              <a:r>
                <a:rPr kumimoji="1" lang="ja-JP" sz="800" b="0" i="0" u="none" strike="noStrike" cap="none" normalizeH="0" baseline="0" dirty="0" smtClean="0">
                  <a:ln>
                    <a:noFill/>
                  </a:ln>
                  <a:solidFill>
                    <a:srgbClr val="000000"/>
                  </a:solidFill>
                  <a:effectLst/>
                  <a:latin typeface="ＭＳ Ｐゴシック" pitchFamily="50" charset="-128"/>
                  <a:ea typeface="ＭＳ Ｐゴシック" pitchFamily="50" charset="-128"/>
                </a:rPr>
                <a:t>文化財</a:t>
              </a:r>
              <a:r>
                <a:rPr kumimoji="1" lang="ja-JP" altLang="en-US" sz="800" b="0" i="0" u="none" strike="noStrike" cap="none" normalizeH="0" baseline="0" dirty="0" smtClean="0">
                  <a:ln>
                    <a:noFill/>
                  </a:ln>
                  <a:solidFill>
                    <a:srgbClr val="000000"/>
                  </a:solidFill>
                  <a:effectLst/>
                  <a:latin typeface="ＭＳ Ｐゴシック" pitchFamily="50" charset="-128"/>
                  <a:ea typeface="ＭＳ Ｐゴシック" pitchFamily="50" charset="-128"/>
                </a:rPr>
                <a:t>の優先修復</a:t>
              </a:r>
            </a:p>
          </p:txBody>
        </p:sp>
      </p:grpSp>
      <p:sp>
        <p:nvSpPr>
          <p:cNvPr id="830" name="正方形/長方形 829"/>
          <p:cNvSpPr/>
          <p:nvPr/>
        </p:nvSpPr>
        <p:spPr>
          <a:xfrm>
            <a:off x="208024" y="3518476"/>
            <a:ext cx="8723344" cy="3053796"/>
          </a:xfrm>
          <a:prstGeom prst="rect">
            <a:avLst/>
          </a:prstGeom>
          <a:no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a:p>
            <a:pPr>
              <a:defRPr/>
            </a:pPr>
            <a:endParaRPr lang="en-US" altLang="ja-JP" sz="1100" dirty="0">
              <a:solidFill>
                <a:schemeClr val="tx1"/>
              </a:solidFill>
              <a:latin typeface="ＭＳ ゴシック" pitchFamily="49" charset="-128"/>
              <a:ea typeface="ＭＳ ゴシック" pitchFamily="49" charset="-128"/>
            </a:endParaRPr>
          </a:p>
        </p:txBody>
      </p:sp>
      <p:grpSp>
        <p:nvGrpSpPr>
          <p:cNvPr id="831" name="グループ化 830"/>
          <p:cNvGrpSpPr/>
          <p:nvPr/>
        </p:nvGrpSpPr>
        <p:grpSpPr>
          <a:xfrm>
            <a:off x="144494" y="3214686"/>
            <a:ext cx="8928100" cy="280212"/>
            <a:chOff x="0" y="-234968"/>
            <a:chExt cx="8928100" cy="280212"/>
          </a:xfrm>
        </p:grpSpPr>
        <p:sp>
          <p:nvSpPr>
            <p:cNvPr id="832" name="正方形/長方形 831"/>
            <p:cNvSpPr/>
            <p:nvPr/>
          </p:nvSpPr>
          <p:spPr>
            <a:xfrm>
              <a:off x="0" y="-234968"/>
              <a:ext cx="8928100" cy="280212"/>
            </a:xfrm>
            <a:prstGeom prst="rect">
              <a:avLst/>
            </a:prstGeom>
            <a:noFill/>
            <a:ln w="5080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833" name="正方形/長方形 832"/>
            <p:cNvSpPr/>
            <p:nvPr/>
          </p:nvSpPr>
          <p:spPr>
            <a:xfrm>
              <a:off x="28574" y="-211124"/>
              <a:ext cx="1893095" cy="2539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rPr>
                <a:t>政 策 提 </a:t>
              </a:r>
              <a:r>
                <a:rPr lang="ja-JP" altLang="en-US" sz="1400" b="1" dirty="0" smtClean="0">
                  <a:solidFill>
                    <a:schemeClr val="tx1"/>
                  </a:solidFill>
                  <a:latin typeface="ＭＳ ゴシック" pitchFamily="49" charset="-128"/>
                  <a:ea typeface="ＭＳ ゴシック" pitchFamily="49" charset="-128"/>
                </a:rPr>
                <a:t>案　２－７</a:t>
              </a:r>
              <a:endParaRPr lang="ja-JP" altLang="en-US" sz="1400" b="1" dirty="0">
                <a:solidFill>
                  <a:schemeClr val="tx1"/>
                </a:solidFill>
                <a:latin typeface="ＭＳ ゴシック" pitchFamily="49" charset="-128"/>
                <a:ea typeface="ＭＳ ゴシック" pitchFamily="49" charset="-128"/>
              </a:endParaRPr>
            </a:p>
          </p:txBody>
        </p:sp>
        <p:sp>
          <p:nvSpPr>
            <p:cNvPr id="834" name="正方形/長方形 833"/>
            <p:cNvSpPr/>
            <p:nvPr/>
          </p:nvSpPr>
          <p:spPr>
            <a:xfrm>
              <a:off x="1921669" y="-211933"/>
              <a:ext cx="6979443" cy="2571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6731000" algn="r"/>
                </a:tabLst>
                <a:defRPr/>
              </a:pPr>
              <a:r>
                <a:rPr lang="ja-JP" altLang="en-US" sz="1400" dirty="0" smtClean="0">
                  <a:solidFill>
                    <a:schemeClr val="tx1"/>
                  </a:solidFill>
                </a:rPr>
                <a:t>　地方に根付く文化等を地方の宝として継承</a:t>
              </a:r>
              <a:r>
                <a:rPr lang="en-US" altLang="ja-JP" sz="1400" dirty="0" smtClean="0">
                  <a:solidFill>
                    <a:schemeClr val="tx1"/>
                  </a:solidFill>
                </a:rPr>
                <a:t>	</a:t>
              </a:r>
              <a:endParaRPr lang="ja-JP" altLang="en-US" sz="1400" dirty="0" smtClean="0">
                <a:solidFill>
                  <a:schemeClr val="tx1"/>
                </a:solidFill>
              </a:endParaRPr>
            </a:p>
          </p:txBody>
        </p:sp>
      </p:grpSp>
      <p:sp>
        <p:nvSpPr>
          <p:cNvPr id="836" name="正方形/長方形 835"/>
          <p:cNvSpPr/>
          <p:nvPr/>
        </p:nvSpPr>
        <p:spPr>
          <a:xfrm>
            <a:off x="521960" y="4411980"/>
            <a:ext cx="2169184" cy="276999"/>
          </a:xfrm>
          <a:prstGeom prst="rect">
            <a:avLst/>
          </a:prstGeom>
        </p:spPr>
        <p:txBody>
          <a:bodyPr wrap="none">
            <a:spAutoFit/>
          </a:bodyPr>
          <a:lstStyle/>
          <a:p>
            <a:r>
              <a:rPr lang="ja-JP" altLang="en-US" sz="1200" dirty="0" smtClean="0">
                <a:latin typeface="ＭＳ Ｐ明朝" pitchFamily="18" charset="-128"/>
                <a:ea typeface="ＭＳ Ｐ明朝" pitchFamily="18" charset="-128"/>
              </a:rPr>
              <a:t>≪ふるさと文化財里帰り制度≫</a:t>
            </a:r>
            <a:endParaRPr lang="ja-JP" altLang="en-US" dirty="0"/>
          </a:p>
        </p:txBody>
      </p:sp>
      <p:sp>
        <p:nvSpPr>
          <p:cNvPr id="837" name="ストライプ矢印 836"/>
          <p:cNvSpPr/>
          <p:nvPr/>
        </p:nvSpPr>
        <p:spPr>
          <a:xfrm rot="5400000">
            <a:off x="2435188" y="5711204"/>
            <a:ext cx="428628" cy="500066"/>
          </a:xfrm>
          <a:prstGeom prst="stripedRightArrow">
            <a:avLst/>
          </a:prstGeom>
          <a:solidFill>
            <a:srgbClr val="FFFF99">
              <a:alpha val="49804"/>
            </a:srgbClr>
          </a:solidFill>
          <a:ln w="635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515350" algn="r"/>
              </a:tabLst>
            </a:pPr>
            <a:endParaRPr kumimoji="1" lang="ja-JP" altLang="en-US" sz="1300" dirty="0" smtClean="0">
              <a:solidFill>
                <a:schemeClr val="tx1"/>
              </a:solidFill>
              <a:latin typeface="ＭＳ Ｐゴシック" pitchFamily="50" charset="-128"/>
            </a:endParaRPr>
          </a:p>
        </p:txBody>
      </p:sp>
      <p:sp>
        <p:nvSpPr>
          <p:cNvPr id="838" name="正方形/長方形 837"/>
          <p:cNvSpPr/>
          <p:nvPr/>
        </p:nvSpPr>
        <p:spPr>
          <a:xfrm>
            <a:off x="1185023" y="6144101"/>
            <a:ext cx="3172663" cy="276999"/>
          </a:xfrm>
          <a:prstGeom prst="rect">
            <a:avLst/>
          </a:prstGeom>
          <a:ln>
            <a:solidFill>
              <a:schemeClr val="tx1"/>
            </a:solidFill>
            <a:prstDash val="dash"/>
          </a:ln>
        </p:spPr>
        <p:txBody>
          <a:bodyPr wrap="square">
            <a:spAutoFit/>
          </a:bodyPr>
          <a:lstStyle/>
          <a:p>
            <a:r>
              <a:rPr lang="ja-JP" altLang="en-US" sz="1200" dirty="0" smtClean="0">
                <a:latin typeface="ＭＳ Ｐ明朝" pitchFamily="18" charset="-128"/>
                <a:ea typeface="ＭＳ Ｐ明朝" pitchFamily="18" charset="-128"/>
              </a:rPr>
              <a:t>有名文化財の地方展示による交流人口の増加</a:t>
            </a:r>
            <a:endParaRPr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99">
            <a:alpha val="49804"/>
          </a:srgbClr>
        </a:solidFill>
        <a:ln w="6350">
          <a:solidFill>
            <a:schemeClr val="tx1">
              <a:alpha val="70000"/>
            </a:schemeClr>
          </a:solidFill>
        </a:ln>
      </a:spPr>
      <a:bodyPr anchor="ctr"/>
      <a:lstStyle>
        <a:defPPr>
          <a:tabLst>
            <a:tab pos="8515350" algn="r"/>
          </a:tabLst>
          <a:defRPr sz="1300" dirty="0" smtClean="0">
            <a:solidFill>
              <a:schemeClr val="tx1"/>
            </a:solidFill>
            <a:latin typeface="ＭＳ Ｐゴシック"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20233</TotalTime>
  <Words>4950</Words>
  <Application>Microsoft Office PowerPoint</Application>
  <PresentationFormat>画面に合わせる (4:3)</PresentationFormat>
  <Paragraphs>1232</Paragraphs>
  <Slides>24</Slides>
  <Notes>4</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24</vt:i4>
      </vt:variant>
    </vt:vector>
  </HeadingPairs>
  <TitlesOfParts>
    <vt:vector size="27" baseType="lpstr">
      <vt:lpstr>Office テーマ</vt:lpstr>
      <vt:lpstr>1_Office テーマ</vt:lpstr>
      <vt:lpstr>Worksheet</vt:lpstr>
      <vt:lpstr>新たな国づくりのための政策提案</vt:lpstr>
      <vt:lpstr>はじめに</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FUKUI</dc:creator>
  <cp:lastModifiedBy> </cp:lastModifiedBy>
  <cp:revision>1945</cp:revision>
  <dcterms:created xsi:type="dcterms:W3CDTF">2012-09-21T04:46:10Z</dcterms:created>
  <dcterms:modified xsi:type="dcterms:W3CDTF">2013-07-28T03:01:28Z</dcterms:modified>
</cp:coreProperties>
</file>