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849" r:id="rId2"/>
    <p:sldId id="2870" r:id="rId3"/>
  </p:sldIdLst>
  <p:sldSz cx="9144000" cy="6858000" type="screen4x3"/>
  <p:notesSz cx="6735763" cy="987266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HGP創英角ｺﾞｼｯｸUB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HGP創英角ｺﾞｼｯｸUB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HGP創英角ｺﾞｼｯｸUB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HGP創英角ｺﾞｼｯｸUB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HGP創英角ｺﾞｼｯｸUB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HGP創英角ｺﾞｼｯｸUB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HGP創英角ｺﾞｼｯｸUB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HGP創英角ｺﾞｼｯｸUB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HGP創英角ｺﾞｼｯｸUB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CC3300"/>
    <a:srgbClr val="FFFFCC"/>
    <a:srgbClr val="FF9900"/>
    <a:srgbClr val="FF9933"/>
    <a:srgbClr val="FF9966"/>
    <a:srgbClr val="FFFF00"/>
    <a:srgbClr val="B2ECE0"/>
    <a:srgbClr val="996600"/>
    <a:srgbClr val="0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87FBAB7-98C6-4D63-8B12-5810DEEF4361}" v="4" dt="2025-01-06T10:16:09.21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E171933-4619-4E11-9A3F-F7608DF75F80}" styleName="中間スタイル 1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9DCAF9ED-07DC-4A11-8D7F-57B35C25682E}" styleName="中間スタイル 1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325" autoAdjust="0"/>
    <p:restoredTop sz="94243" autoAdjust="0"/>
  </p:normalViewPr>
  <p:slideViewPr>
    <p:cSldViewPr>
      <p:cViewPr varScale="1">
        <p:scale>
          <a:sx n="100" d="100"/>
          <a:sy n="100" d="100"/>
        </p:scale>
        <p:origin x="155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32117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3269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handoutMaster" Target="handoutMasters/handoutMaster1.xml"/><Relationship Id="rId10" Type="http://schemas.microsoft.com/office/2016/11/relationships/changesInfo" Target="changesInfos/changesInfo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高澤 勝浩" userId="8b32807f-52bb-4607-a876-03629716c575" providerId="ADAL" clId="{187FBAB7-98C6-4D63-8B12-5810DEEF4361}"/>
    <pc:docChg chg="custSel modSld delSection">
      <pc:chgData name="高澤 勝浩" userId="8b32807f-52bb-4607-a876-03629716c575" providerId="ADAL" clId="{187FBAB7-98C6-4D63-8B12-5810DEEF4361}" dt="2025-01-06T10:20:15.188" v="449" actId="6549"/>
      <pc:docMkLst>
        <pc:docMk/>
      </pc:docMkLst>
      <pc:sldChg chg="addSp delSp modSp mod">
        <pc:chgData name="高澤 勝浩" userId="8b32807f-52bb-4607-a876-03629716c575" providerId="ADAL" clId="{187FBAB7-98C6-4D63-8B12-5810DEEF4361}" dt="2025-01-06T10:20:15.188" v="449" actId="6549"/>
        <pc:sldMkLst>
          <pc:docMk/>
          <pc:sldMk cId="985926368" sldId="849"/>
        </pc:sldMkLst>
        <pc:spChg chg="add del mod">
          <ac:chgData name="高澤 勝浩" userId="8b32807f-52bb-4607-a876-03629716c575" providerId="ADAL" clId="{187FBAB7-98C6-4D63-8B12-5810DEEF4361}" dt="2025-01-06T10:15:48.949" v="231"/>
          <ac:spMkLst>
            <pc:docMk/>
            <pc:sldMk cId="985926368" sldId="849"/>
            <ac:spMk id="2" creationId="{561E597E-DEFA-6789-F168-D3AFD7AC3751}"/>
          </ac:spMkLst>
        </pc:spChg>
        <pc:spChg chg="add mod">
          <ac:chgData name="高澤 勝浩" userId="8b32807f-52bb-4607-a876-03629716c575" providerId="ADAL" clId="{187FBAB7-98C6-4D63-8B12-5810DEEF4361}" dt="2025-01-06T10:16:06.860" v="233" actId="1076"/>
          <ac:spMkLst>
            <pc:docMk/>
            <pc:sldMk cId="985926368" sldId="849"/>
            <ac:spMk id="4" creationId="{342DAB64-012A-316C-BB7D-AE6C7852B4A5}"/>
          </ac:spMkLst>
        </pc:spChg>
        <pc:spChg chg="mod">
          <ac:chgData name="高澤 勝浩" userId="8b32807f-52bb-4607-a876-03629716c575" providerId="ADAL" clId="{187FBAB7-98C6-4D63-8B12-5810DEEF4361}" dt="2025-01-06T10:16:04.771" v="232" actId="14100"/>
          <ac:spMkLst>
            <pc:docMk/>
            <pc:sldMk cId="985926368" sldId="849"/>
            <ac:spMk id="6" creationId="{E0BA9F16-74D2-4257-978D-C4BA46BFBF27}"/>
          </ac:spMkLst>
        </pc:spChg>
        <pc:spChg chg="mod">
          <ac:chgData name="高澤 勝浩" userId="8b32807f-52bb-4607-a876-03629716c575" providerId="ADAL" clId="{187FBAB7-98C6-4D63-8B12-5810DEEF4361}" dt="2025-01-06T10:13:08.753" v="2" actId="20577"/>
          <ac:spMkLst>
            <pc:docMk/>
            <pc:sldMk cId="985926368" sldId="849"/>
            <ac:spMk id="9" creationId="{34A8D6AC-2952-4C33-888B-89FB407E1ED6}"/>
          </ac:spMkLst>
        </pc:spChg>
        <pc:graphicFrameChg chg="mod modGraphic">
          <ac:chgData name="高澤 勝浩" userId="8b32807f-52bb-4607-a876-03629716c575" providerId="ADAL" clId="{187FBAB7-98C6-4D63-8B12-5810DEEF4361}" dt="2025-01-06T10:20:15.188" v="449" actId="6549"/>
          <ac:graphicFrameMkLst>
            <pc:docMk/>
            <pc:sldMk cId="985926368" sldId="849"/>
            <ac:graphicFrameMk id="8" creationId="{C52E9A1E-91A6-444E-A7A7-F8F5DCD5F7F6}"/>
          </ac:graphicFrameMkLst>
        </pc:graphicFrameChg>
      </pc:sldChg>
      <pc:sldChg chg="addSp modSp mod">
        <pc:chgData name="高澤 勝浩" userId="8b32807f-52bb-4607-a876-03629716c575" providerId="ADAL" clId="{187FBAB7-98C6-4D63-8B12-5810DEEF4361}" dt="2025-01-06T10:19:47.238" v="445" actId="207"/>
        <pc:sldMkLst>
          <pc:docMk/>
          <pc:sldMk cId="1307360253" sldId="2870"/>
        </pc:sldMkLst>
        <pc:spChg chg="add mod">
          <ac:chgData name="高澤 勝浩" userId="8b32807f-52bb-4607-a876-03629716c575" providerId="ADAL" clId="{187FBAB7-98C6-4D63-8B12-5810DEEF4361}" dt="2025-01-06T10:18:22.526" v="439" actId="20577"/>
          <ac:spMkLst>
            <pc:docMk/>
            <pc:sldMk cId="1307360253" sldId="2870"/>
            <ac:spMk id="3" creationId="{B781D889-6C31-0296-44E6-60BA038B1296}"/>
          </ac:spMkLst>
        </pc:spChg>
        <pc:spChg chg="mod">
          <ac:chgData name="高澤 勝浩" userId="8b32807f-52bb-4607-a876-03629716c575" providerId="ADAL" clId="{187FBAB7-98C6-4D63-8B12-5810DEEF4361}" dt="2025-01-06T10:17:52.360" v="368" actId="20577"/>
          <ac:spMkLst>
            <pc:docMk/>
            <pc:sldMk cId="1307360253" sldId="2870"/>
            <ac:spMk id="9" creationId="{34A8D6AC-2952-4C33-888B-89FB407E1ED6}"/>
          </ac:spMkLst>
        </pc:spChg>
        <pc:graphicFrameChg chg="mod modGraphic">
          <ac:chgData name="高澤 勝浩" userId="8b32807f-52bb-4607-a876-03629716c575" providerId="ADAL" clId="{187FBAB7-98C6-4D63-8B12-5810DEEF4361}" dt="2025-01-06T10:19:47.238" v="445" actId="207"/>
          <ac:graphicFrameMkLst>
            <pc:docMk/>
            <pc:sldMk cId="1307360253" sldId="2870"/>
            <ac:graphicFrameMk id="8" creationId="{C52E9A1E-91A6-444E-A7A7-F8F5DCD5F7F6}"/>
          </ac:graphicFrameMkLst>
        </pc:graphicFrame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7825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6350" y="0"/>
            <a:ext cx="2917825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4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7363"/>
            <a:ext cx="291782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4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6350" y="9377363"/>
            <a:ext cx="291782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fld id="{BBE75F70-F0A7-400A-ABF9-E62E82E55DB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053534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7825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3" tIns="45712" rIns="91423" bIns="45712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6350" y="0"/>
            <a:ext cx="2917825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3" tIns="45712" rIns="91423" bIns="45712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12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8525" y="739775"/>
            <a:ext cx="4938713" cy="37036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4688" y="4691063"/>
            <a:ext cx="5387975" cy="44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3" tIns="45712" rIns="91423" bIns="4571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7363"/>
            <a:ext cx="291782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3" tIns="45712" rIns="91423" bIns="45712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6350" y="9377363"/>
            <a:ext cx="291782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3" tIns="45712" rIns="91423" bIns="45712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fld id="{7D090586-FAA2-43E8-9A90-70DD01FDD38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306723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①</a:t>
            </a:r>
            <a:endParaRPr kumimoji="1" lang="en-US" altLang="ja-JP" dirty="0"/>
          </a:p>
          <a:p>
            <a:r>
              <a:rPr kumimoji="1" lang="ja-JP" altLang="en-US" dirty="0"/>
              <a:t>ＷＢを利用して意見を見える可する</a:t>
            </a:r>
            <a:endParaRPr kumimoji="1" lang="en-US" altLang="ja-JP" dirty="0"/>
          </a:p>
          <a:p>
            <a:r>
              <a:rPr kumimoji="1" lang="ja-JP" altLang="en-US" dirty="0"/>
              <a:t>終了時刻をあらかじめご本人に伝えておく</a:t>
            </a:r>
            <a:endParaRPr kumimoji="1" lang="en-US" altLang="ja-JP" dirty="0"/>
          </a:p>
          <a:p>
            <a:r>
              <a:rPr kumimoji="1" lang="ja-JP" altLang="en-US" dirty="0"/>
              <a:t>途中で抜けることもＯＫと保証しておく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ja-JP" altLang="en-US" dirty="0"/>
              <a:t>②基本的原則</a:t>
            </a:r>
            <a:endParaRPr kumimoji="1" lang="en-US" altLang="ja-JP" dirty="0"/>
          </a:p>
          <a:p>
            <a:r>
              <a:rPr kumimoji="1" lang="ja-JP" altLang="en-US" dirty="0"/>
              <a:t>情報の説明</a:t>
            </a:r>
            <a:endParaRPr kumimoji="1" lang="en-US" altLang="ja-JP" dirty="0"/>
          </a:p>
          <a:p>
            <a:r>
              <a:rPr kumimoji="1" lang="ja-JP" altLang="en-US" dirty="0"/>
              <a:t>安心して自信を持ち自由に意思表示できるように支援</a:t>
            </a:r>
            <a:endParaRPr kumimoji="1" lang="en-US" altLang="ja-JP" dirty="0"/>
          </a:p>
          <a:p>
            <a:r>
              <a:rPr kumimoji="1" lang="ja-JP" altLang="en-US" dirty="0"/>
              <a:t>不合理と思われる決定でも、他者への権利を侵害しないのであれば、その選択を尊重するよう努める姿勢</a:t>
            </a:r>
            <a:endParaRPr kumimoji="1" lang="en-US" altLang="ja-JP" dirty="0"/>
          </a:p>
          <a:p>
            <a:r>
              <a:rPr kumimoji="1" lang="ja-JP" altLang="en-US" dirty="0"/>
              <a:t>リスクに対する予測と対策</a:t>
            </a:r>
            <a:endParaRPr kumimoji="1" lang="en-US" altLang="ja-JP" dirty="0"/>
          </a:p>
          <a:p>
            <a:r>
              <a:rPr kumimoji="1" lang="ja-JP" altLang="en-US" dirty="0"/>
              <a:t>リスク管理のために強制的になりすぎないように注意</a:t>
            </a:r>
            <a:endParaRPr kumimoji="1" lang="en-US" altLang="ja-JP" dirty="0"/>
          </a:p>
          <a:p>
            <a:r>
              <a:rPr kumimoji="1" lang="ja-JP" altLang="en-US" dirty="0"/>
              <a:t>本人の表情、感情、行動に関する記録の活用</a:t>
            </a:r>
            <a:endParaRPr kumimoji="1" lang="en-US" altLang="ja-JP" dirty="0"/>
          </a:p>
          <a:p>
            <a:r>
              <a:rPr kumimoji="1" lang="ja-JP" altLang="en-US" dirty="0"/>
              <a:t>生活史、人間関係等から推定</a:t>
            </a:r>
            <a:endParaRPr kumimoji="1" lang="en-US" altLang="ja-JP" dirty="0"/>
          </a:p>
          <a:p>
            <a:r>
              <a:rPr kumimoji="1" lang="ja-JP" altLang="en-US" dirty="0"/>
              <a:t>第三者の参加（ピアサポなど）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090586-FAA2-43E8-9A90-70DD01FDD383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309029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D090586-FAA2-43E8-9A90-70DD01FDD383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467994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547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0A3C79-1AFD-481B-B685-7933BCD0898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73104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01DD40-6D95-4AAE-9F5F-8E72899A206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39586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760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760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413247-B667-496C-B94F-D2BBE11C42D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130770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4D6B79-3AEB-42FE-A736-A41F7AEA044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14704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702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9AFF3B-8AB2-4C15-B6CA-167BE0C75E5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9138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7B28A7-60F4-4F7F-BB09-F8D3068BC03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854705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71B237-0564-46C1-80B2-52CF48E1539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859741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602E4F-3B58-4928-9C49-10C64EE68D8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0070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CAECD-5926-4741-A906-A08E04809A2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21323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1" y="27317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2924E4-15B2-45B7-BC77-3F18816BF1F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675840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3DED7B-C0A2-4430-8059-8604EA154D4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62590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+mn-ea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+mn-ea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578027"/>
            <a:ext cx="2133600" cy="268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+mn-ea"/>
              </a:defRPr>
            </a:lvl1pPr>
          </a:lstStyle>
          <a:p>
            <a:pPr>
              <a:defRPr/>
            </a:pPr>
            <a:fld id="{C993D762-CD5B-413A-A315-DE9E2B4EBB0A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>
            <a:extLst>
              <a:ext uri="{FF2B5EF4-FFF2-40B4-BE49-F238E27FC236}">
                <a16:creationId xmlns:a16="http://schemas.microsoft.com/office/drawing/2014/main" id="{E0BA9F16-74D2-4257-978D-C4BA46BFBF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32772"/>
            <a:ext cx="8229600" cy="763290"/>
          </a:xfrm>
          <a:solidFill>
            <a:srgbClr val="002060"/>
          </a:solidFill>
          <a:ln>
            <a:noFill/>
          </a:ln>
        </p:spPr>
        <p:txBody>
          <a:bodyPr/>
          <a:lstStyle/>
          <a:p>
            <a:r>
              <a:rPr kumimoji="1" lang="ja-JP" altLang="en-US" sz="3600" dirty="0">
                <a:solidFill>
                  <a:schemeClr val="bg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主任相談支援専門員の役割</a:t>
            </a:r>
          </a:p>
        </p:txBody>
      </p:sp>
      <p:graphicFrame>
        <p:nvGraphicFramePr>
          <p:cNvPr id="8" name="コンテンツ プレースホルダー 7">
            <a:extLst>
              <a:ext uri="{FF2B5EF4-FFF2-40B4-BE49-F238E27FC236}">
                <a16:creationId xmlns:a16="http://schemas.microsoft.com/office/drawing/2014/main" id="{C52E9A1E-91A6-444E-A7A7-F8F5DCD5F7F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1105000"/>
              </p:ext>
            </p:extLst>
          </p:nvPr>
        </p:nvGraphicFramePr>
        <p:xfrm>
          <a:off x="457200" y="1340769"/>
          <a:ext cx="8229600" cy="51485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>
                  <a:extLst>
                    <a:ext uri="{9D8B030D-6E8A-4147-A177-3AD203B41FA5}">
                      <a16:colId xmlns:a16="http://schemas.microsoft.com/office/drawing/2014/main" val="2587526861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875305648"/>
                    </a:ext>
                  </a:extLst>
                </a:gridCol>
              </a:tblGrid>
              <a:tr h="1152770">
                <a:tc>
                  <a:txBody>
                    <a:bodyPr/>
                    <a:lstStyle/>
                    <a:p>
                      <a:r>
                        <a:rPr kumimoji="1" lang="ja-JP" altLang="en-US" b="0" dirty="0">
                          <a:solidFill>
                            <a:srgbClr val="002060"/>
                          </a:solidFill>
                          <a:latin typeface="UD デジタル 教科書体 NK-B" panose="02020700000000000000" pitchFamily="18" charset="-128"/>
                          <a:ea typeface="UD デジタル 教科書体 NK-B" panose="02020700000000000000" pitchFamily="18" charset="-128"/>
                        </a:rPr>
                        <a:t>①ご本人が安心してサービス担当者会</a:t>
                      </a:r>
                      <a:endParaRPr kumimoji="1" lang="en-US" altLang="ja-JP" b="0" dirty="0">
                        <a:solidFill>
                          <a:srgbClr val="002060"/>
                        </a:solidFill>
                        <a:latin typeface="UD デジタル 教科書体 NK-B" panose="02020700000000000000" pitchFamily="18" charset="-128"/>
                        <a:ea typeface="UD デジタル 教科書体 NK-B" panose="02020700000000000000" pitchFamily="18" charset="-128"/>
                      </a:endParaRPr>
                    </a:p>
                    <a:p>
                      <a:r>
                        <a:rPr kumimoji="1" lang="ja-JP" altLang="en-US" b="0" dirty="0">
                          <a:solidFill>
                            <a:srgbClr val="002060"/>
                          </a:solidFill>
                          <a:latin typeface="UD デジタル 教科書体 NK-B" panose="02020700000000000000" pitchFamily="18" charset="-128"/>
                          <a:ea typeface="UD デジタル 教科書体 NK-B" panose="02020700000000000000" pitchFamily="18" charset="-128"/>
                        </a:rPr>
                        <a:t>　議に参加するために、 どのような支援</a:t>
                      </a:r>
                      <a:endParaRPr kumimoji="1" lang="en-US" altLang="ja-JP" b="0" dirty="0">
                        <a:solidFill>
                          <a:srgbClr val="002060"/>
                        </a:solidFill>
                        <a:latin typeface="UD デジタル 教科書体 NK-B" panose="02020700000000000000" pitchFamily="18" charset="-128"/>
                        <a:ea typeface="UD デジタル 教科書体 NK-B" panose="02020700000000000000" pitchFamily="18" charset="-128"/>
                      </a:endParaRPr>
                    </a:p>
                    <a:p>
                      <a:r>
                        <a:rPr kumimoji="1" lang="ja-JP" altLang="en-US" b="0" dirty="0">
                          <a:solidFill>
                            <a:srgbClr val="002060"/>
                          </a:solidFill>
                          <a:latin typeface="UD デジタル 教科書体 NK-B" panose="02020700000000000000" pitchFamily="18" charset="-128"/>
                          <a:ea typeface="UD デジタル 教科書体 NK-B" panose="02020700000000000000" pitchFamily="18" charset="-128"/>
                        </a:rPr>
                        <a:t>　がなされていたか、また他に考えられる</a:t>
                      </a:r>
                      <a:endParaRPr kumimoji="1" lang="en-US" altLang="ja-JP" b="0" dirty="0">
                        <a:solidFill>
                          <a:srgbClr val="002060"/>
                        </a:solidFill>
                        <a:latin typeface="UD デジタル 教科書体 NK-B" panose="02020700000000000000" pitchFamily="18" charset="-128"/>
                        <a:ea typeface="UD デジタル 教科書体 NK-B" panose="02020700000000000000" pitchFamily="18" charset="-128"/>
                      </a:endParaRPr>
                    </a:p>
                    <a:p>
                      <a:r>
                        <a:rPr kumimoji="1" lang="ja-JP" altLang="en-US" b="0" dirty="0">
                          <a:solidFill>
                            <a:srgbClr val="002060"/>
                          </a:solidFill>
                          <a:latin typeface="UD デジタル 教科書体 NK-B" panose="02020700000000000000" pitchFamily="18" charset="-128"/>
                          <a:ea typeface="UD デジタル 教科書体 NK-B" panose="02020700000000000000" pitchFamily="18" charset="-128"/>
                        </a:rPr>
                        <a:t>　支援はないか。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b="0" dirty="0">
                          <a:solidFill>
                            <a:srgbClr val="002060"/>
                          </a:solidFill>
                          <a:latin typeface="UD デジタル 教科書体 NK-B" panose="02020700000000000000" pitchFamily="18" charset="-128"/>
                          <a:ea typeface="UD デジタル 教科書体 NK-B" panose="02020700000000000000" pitchFamily="18" charset="-128"/>
                        </a:rPr>
                        <a:t>②どのような視点を持ってサービス担当</a:t>
                      </a:r>
                      <a:endParaRPr kumimoji="1" lang="en-US" altLang="ja-JP" b="0" dirty="0">
                        <a:solidFill>
                          <a:srgbClr val="002060"/>
                        </a:solidFill>
                        <a:latin typeface="UD デジタル 教科書体 NK-B" panose="02020700000000000000" pitchFamily="18" charset="-128"/>
                        <a:ea typeface="UD デジタル 教科書体 NK-B" panose="02020700000000000000" pitchFamily="18" charset="-128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b="0" dirty="0">
                          <a:solidFill>
                            <a:srgbClr val="002060"/>
                          </a:solidFill>
                          <a:latin typeface="UD デジタル 教科書体 NK-B" panose="02020700000000000000" pitchFamily="18" charset="-128"/>
                          <a:ea typeface="UD デジタル 教科書体 NK-B" panose="02020700000000000000" pitchFamily="18" charset="-128"/>
                        </a:rPr>
                        <a:t>　者会議に参加することが必要か。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0160979"/>
                  </a:ext>
                </a:extLst>
              </a:tr>
              <a:tr h="3959798">
                <a:tc>
                  <a:txBody>
                    <a:bodyPr/>
                    <a:lstStyle/>
                    <a:p>
                      <a:endParaRPr kumimoji="1" lang="en-US" altLang="ja-JP" b="0" dirty="0">
                        <a:solidFill>
                          <a:srgbClr val="002060"/>
                        </a:solidFill>
                        <a:latin typeface="UD デジタル 教科書体 NK-B" panose="02020700000000000000" pitchFamily="18" charset="-128"/>
                        <a:ea typeface="UD デジタル 教科書体 NK-B" panose="02020700000000000000" pitchFamily="18" charset="-128"/>
                      </a:endParaRPr>
                    </a:p>
                    <a:p>
                      <a:endParaRPr kumimoji="1" lang="en-US" altLang="ja-JP" b="0" dirty="0">
                        <a:solidFill>
                          <a:srgbClr val="002060"/>
                        </a:solidFill>
                        <a:latin typeface="UD デジタル 教科書体 NK-B" panose="02020700000000000000" pitchFamily="18" charset="-128"/>
                        <a:ea typeface="UD デジタル 教科書体 NK-B" panose="02020700000000000000" pitchFamily="18" charset="-128"/>
                      </a:endParaRPr>
                    </a:p>
                    <a:p>
                      <a:endParaRPr kumimoji="1" lang="en-US" altLang="ja-JP" b="0" dirty="0">
                        <a:solidFill>
                          <a:srgbClr val="002060"/>
                        </a:solidFill>
                        <a:latin typeface="UD デジタル 教科書体 NK-B" panose="02020700000000000000" pitchFamily="18" charset="-128"/>
                        <a:ea typeface="UD デジタル 教科書体 NK-B" panose="02020700000000000000" pitchFamily="18" charset="-128"/>
                      </a:endParaRPr>
                    </a:p>
                    <a:p>
                      <a:endParaRPr kumimoji="1" lang="en-US" altLang="ja-JP" b="0" dirty="0">
                        <a:solidFill>
                          <a:srgbClr val="002060"/>
                        </a:solidFill>
                        <a:latin typeface="UD デジタル 教科書体 NK-B" panose="02020700000000000000" pitchFamily="18" charset="-128"/>
                        <a:ea typeface="UD デジタル 教科書体 NK-B" panose="02020700000000000000" pitchFamily="18" charset="-128"/>
                      </a:endParaRPr>
                    </a:p>
                    <a:p>
                      <a:endParaRPr kumimoji="1" lang="en-US" altLang="ja-JP" b="0" dirty="0">
                        <a:solidFill>
                          <a:srgbClr val="002060"/>
                        </a:solidFill>
                        <a:latin typeface="UD デジタル 教科書体 NK-B" panose="02020700000000000000" pitchFamily="18" charset="-128"/>
                        <a:ea typeface="UD デジタル 教科書体 NK-B" panose="02020700000000000000" pitchFamily="18" charset="-128"/>
                      </a:endParaRPr>
                    </a:p>
                    <a:p>
                      <a:endParaRPr kumimoji="1" lang="en-US" altLang="ja-JP" b="0" dirty="0">
                        <a:solidFill>
                          <a:srgbClr val="002060"/>
                        </a:solidFill>
                        <a:latin typeface="UD デジタル 教科書体 NK-B" panose="02020700000000000000" pitchFamily="18" charset="-128"/>
                        <a:ea typeface="UD デジタル 教科書体 NK-B" panose="02020700000000000000" pitchFamily="18" charset="-128"/>
                      </a:endParaRPr>
                    </a:p>
                    <a:p>
                      <a:endParaRPr kumimoji="1" lang="en-US" altLang="ja-JP" b="0" dirty="0">
                        <a:solidFill>
                          <a:srgbClr val="002060"/>
                        </a:solidFill>
                        <a:latin typeface="UD デジタル 教科書体 NK-B" panose="02020700000000000000" pitchFamily="18" charset="-128"/>
                        <a:ea typeface="UD デジタル 教科書体 NK-B" panose="02020700000000000000" pitchFamily="18" charset="-128"/>
                      </a:endParaRPr>
                    </a:p>
                    <a:p>
                      <a:endParaRPr kumimoji="1" lang="en-US" altLang="ja-JP" b="0" dirty="0">
                        <a:solidFill>
                          <a:srgbClr val="002060"/>
                        </a:solidFill>
                        <a:latin typeface="UD デジタル 教科書体 NK-B" panose="02020700000000000000" pitchFamily="18" charset="-128"/>
                        <a:ea typeface="UD デジタル 教科書体 NK-B" panose="02020700000000000000" pitchFamily="18" charset="-128"/>
                      </a:endParaRPr>
                    </a:p>
                    <a:p>
                      <a:endParaRPr kumimoji="1" lang="en-US" altLang="ja-JP" b="0" dirty="0">
                        <a:solidFill>
                          <a:srgbClr val="002060"/>
                        </a:solidFill>
                        <a:latin typeface="UD デジタル 教科書体 NK-B" panose="02020700000000000000" pitchFamily="18" charset="-128"/>
                        <a:ea typeface="UD デジタル 教科書体 NK-B" panose="02020700000000000000" pitchFamily="18" charset="-128"/>
                      </a:endParaRPr>
                    </a:p>
                    <a:p>
                      <a:endParaRPr kumimoji="1" lang="en-US" altLang="ja-JP" b="0" dirty="0">
                        <a:solidFill>
                          <a:srgbClr val="002060"/>
                        </a:solidFill>
                        <a:latin typeface="UD デジタル 教科書体 NK-B" panose="02020700000000000000" pitchFamily="18" charset="-128"/>
                        <a:ea typeface="UD デジタル 教科書体 NK-B" panose="02020700000000000000" pitchFamily="18" charset="-128"/>
                      </a:endParaRPr>
                    </a:p>
                    <a:p>
                      <a:endParaRPr kumimoji="1" lang="en-US" altLang="ja-JP" b="0" dirty="0">
                        <a:solidFill>
                          <a:srgbClr val="002060"/>
                        </a:solidFill>
                        <a:latin typeface="UD デジタル 教科書体 NK-B" panose="02020700000000000000" pitchFamily="18" charset="-128"/>
                        <a:ea typeface="UD デジタル 教科書体 NK-B" panose="02020700000000000000" pitchFamily="18" charset="-128"/>
                      </a:endParaRPr>
                    </a:p>
                    <a:p>
                      <a:endParaRPr kumimoji="1" lang="en-US" altLang="ja-JP" b="0" dirty="0">
                        <a:solidFill>
                          <a:srgbClr val="002060"/>
                        </a:solidFill>
                        <a:latin typeface="UD デジタル 教科書体 NK-B" panose="02020700000000000000" pitchFamily="18" charset="-128"/>
                        <a:ea typeface="UD デジタル 教科書体 NK-B" panose="02020700000000000000" pitchFamily="18" charset="-128"/>
                      </a:endParaRPr>
                    </a:p>
                    <a:p>
                      <a:endParaRPr kumimoji="1" lang="en-US" altLang="ja-JP" b="0" dirty="0">
                        <a:solidFill>
                          <a:srgbClr val="002060"/>
                        </a:solidFill>
                        <a:latin typeface="UD デジタル 教科書体 NK-B" panose="02020700000000000000" pitchFamily="18" charset="-128"/>
                        <a:ea typeface="UD デジタル 教科書体 NK-B" panose="02020700000000000000" pitchFamily="18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b="0" dirty="0">
                          <a:solidFill>
                            <a:srgbClr val="002060"/>
                          </a:solidFill>
                          <a:latin typeface="UD デジタル 教科書体 NK-B" panose="02020700000000000000" pitchFamily="18" charset="-128"/>
                          <a:ea typeface="UD デジタル 教科書体 NK-B" panose="02020700000000000000" pitchFamily="18" charset="-128"/>
                        </a:rPr>
                        <a:t>例）本人が理解できるように工夫して</a:t>
                      </a:r>
                      <a:endParaRPr kumimoji="1" lang="en-US" altLang="ja-JP" b="0" dirty="0">
                        <a:solidFill>
                          <a:srgbClr val="002060"/>
                        </a:solidFill>
                        <a:latin typeface="UD デジタル 教科書体 NK-B" panose="02020700000000000000" pitchFamily="18" charset="-128"/>
                        <a:ea typeface="UD デジタル 教科書体 NK-B" panose="02020700000000000000" pitchFamily="18" charset="-128"/>
                      </a:endParaRPr>
                    </a:p>
                    <a:p>
                      <a:r>
                        <a:rPr kumimoji="1" lang="ja-JP" altLang="en-US" b="0" dirty="0">
                          <a:solidFill>
                            <a:srgbClr val="002060"/>
                          </a:solidFill>
                          <a:latin typeface="UD デジタル 教科書体 NK-B" panose="02020700000000000000" pitchFamily="18" charset="-128"/>
                          <a:ea typeface="UD デジタル 教科書体 NK-B" panose="02020700000000000000" pitchFamily="18" charset="-128"/>
                        </a:rPr>
                        <a:t>　　情報の説明が行われている</a:t>
                      </a: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7323865"/>
                  </a:ext>
                </a:extLst>
              </a:tr>
            </a:tbl>
          </a:graphicData>
        </a:graphic>
      </p:graphicFrame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D7623CE8-D22D-47C3-A24F-6EC94B1E21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4D6B79-3AEB-42FE-A736-A41F7AEA0445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42DAB64-012A-316C-BB7D-AE6C7852B4A5}"/>
              </a:ext>
            </a:extLst>
          </p:cNvPr>
          <p:cNvSpPr txBox="1"/>
          <p:nvPr/>
        </p:nvSpPr>
        <p:spPr>
          <a:xfrm>
            <a:off x="107506" y="73934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ワークシート１</a:t>
            </a:r>
          </a:p>
        </p:txBody>
      </p:sp>
      <p:sp>
        <p:nvSpPr>
          <p:cNvPr id="2" name="Text Box 15">
            <a:extLst>
              <a:ext uri="{FF2B5EF4-FFF2-40B4-BE49-F238E27FC236}">
                <a16:creationId xmlns:a16="http://schemas.microsoft.com/office/drawing/2014/main" id="{CE0AB519-4A78-A199-2364-AFE8072210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506" y="6525467"/>
            <a:ext cx="460851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1200" i="1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令和</a:t>
            </a:r>
            <a:r>
              <a:rPr lang="en-US" altLang="ja-JP" sz="1200" i="1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7</a:t>
            </a:r>
            <a:r>
              <a:rPr lang="ja-JP" altLang="en-US" sz="1200" i="1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年度富山県・石川県・福井県主任相談支援専門員研修</a:t>
            </a:r>
            <a:endParaRPr lang="en-US" altLang="ja-JP" sz="1200" i="1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859263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コンテンツ プレースホルダー 7">
            <a:extLst>
              <a:ext uri="{FF2B5EF4-FFF2-40B4-BE49-F238E27FC236}">
                <a16:creationId xmlns:a16="http://schemas.microsoft.com/office/drawing/2014/main" id="{C52E9A1E-91A6-444E-A7A7-F8F5DCD5F7F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42175422"/>
              </p:ext>
            </p:extLst>
          </p:nvPr>
        </p:nvGraphicFramePr>
        <p:xfrm>
          <a:off x="457200" y="440522"/>
          <a:ext cx="8229600" cy="60849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0664">
                  <a:extLst>
                    <a:ext uri="{9D8B030D-6E8A-4147-A177-3AD203B41FA5}">
                      <a16:colId xmlns:a16="http://schemas.microsoft.com/office/drawing/2014/main" val="2587526861"/>
                    </a:ext>
                  </a:extLst>
                </a:gridCol>
                <a:gridCol w="5338936">
                  <a:extLst>
                    <a:ext uri="{9D8B030D-6E8A-4147-A177-3AD203B41FA5}">
                      <a16:colId xmlns:a16="http://schemas.microsoft.com/office/drawing/2014/main" val="875305648"/>
                    </a:ext>
                  </a:extLst>
                </a:gridCol>
              </a:tblGrid>
              <a:tr h="1198731">
                <a:tc>
                  <a:txBody>
                    <a:bodyPr/>
                    <a:lstStyle/>
                    <a:p>
                      <a:r>
                        <a:rPr kumimoji="1" lang="ja-JP" altLang="en-US" b="0" dirty="0">
                          <a:solidFill>
                            <a:srgbClr val="002060"/>
                          </a:solidFill>
                          <a:latin typeface="UD デジタル 教科書体 NK-B" panose="02020700000000000000" pitchFamily="18" charset="-128"/>
                          <a:ea typeface="UD デジタル 教科書体 NK-B" panose="02020700000000000000" pitchFamily="18" charset="-128"/>
                        </a:rPr>
                        <a:t>和男さんのサービス担当者会議から、どのような地域課題が推測されるか</a:t>
                      </a:r>
                      <a:endParaRPr kumimoji="1" lang="en-US" altLang="ja-JP" b="0" dirty="0">
                        <a:solidFill>
                          <a:srgbClr val="002060"/>
                        </a:solidFill>
                        <a:latin typeface="UD デジタル 教科書体 NK-B" panose="02020700000000000000" pitchFamily="18" charset="-128"/>
                        <a:ea typeface="UD デジタル 教科書体 NK-B" panose="02020700000000000000" pitchFamily="18" charset="-128"/>
                      </a:endParaRPr>
                    </a:p>
                    <a:p>
                      <a:r>
                        <a:rPr kumimoji="1" lang="ja-JP" altLang="en-US" b="0" dirty="0">
                          <a:solidFill>
                            <a:srgbClr val="002060"/>
                          </a:solidFill>
                          <a:latin typeface="UD デジタル 教科書体 NK-B" panose="02020700000000000000" pitchFamily="18" charset="-128"/>
                          <a:ea typeface="UD デジタル 教科書体 NK-B" panose="02020700000000000000" pitchFamily="18" charset="-128"/>
                        </a:rPr>
                        <a:t>（個別ワーク）</a:t>
                      </a:r>
                      <a:endParaRPr kumimoji="1" lang="en-US" altLang="ja-JP" b="0" dirty="0">
                        <a:solidFill>
                          <a:srgbClr val="002060"/>
                        </a:solidFill>
                        <a:latin typeface="UD デジタル 教科書体 NK-B" panose="02020700000000000000" pitchFamily="18" charset="-128"/>
                        <a:ea typeface="UD デジタル 教科書体 NK-B" panose="02020700000000000000" pitchFamily="18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b="0" dirty="0">
                        <a:solidFill>
                          <a:srgbClr val="002060"/>
                        </a:solidFill>
                        <a:latin typeface="UD デジタル 教科書体 NK-B" panose="02020700000000000000" pitchFamily="18" charset="-128"/>
                        <a:ea typeface="UD デジタル 教科書体 NK-B" panose="02020700000000000000" pitchFamily="18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90160979"/>
                  </a:ext>
                </a:extLst>
              </a:tr>
              <a:tr h="828006">
                <a:tc>
                  <a:txBody>
                    <a:bodyPr/>
                    <a:lstStyle/>
                    <a:p>
                      <a:r>
                        <a:rPr kumimoji="1" lang="ja-JP" altLang="en-US" b="0" dirty="0">
                          <a:solidFill>
                            <a:srgbClr val="002060"/>
                          </a:solidFill>
                          <a:latin typeface="UD デジタル 教科書体 NK-B" panose="02020700000000000000" pitchFamily="18" charset="-128"/>
                          <a:ea typeface="UD デジタル 教科書体 NK-B" panose="02020700000000000000" pitchFamily="18" charset="-128"/>
                        </a:rPr>
                        <a:t>選択した地域課題</a:t>
                      </a:r>
                      <a:endParaRPr kumimoji="1" lang="en-US" altLang="ja-JP" b="0" dirty="0">
                        <a:solidFill>
                          <a:srgbClr val="002060"/>
                        </a:solidFill>
                        <a:latin typeface="UD デジタル 教科書体 NK-B" panose="02020700000000000000" pitchFamily="18" charset="-128"/>
                        <a:ea typeface="UD デジタル 教科書体 NK-B" panose="02020700000000000000" pitchFamily="18" charset="-128"/>
                      </a:endParaRPr>
                    </a:p>
                    <a:p>
                      <a:r>
                        <a:rPr kumimoji="1" lang="ja-JP" altLang="en-US" b="0" dirty="0">
                          <a:solidFill>
                            <a:srgbClr val="002060"/>
                          </a:solidFill>
                          <a:latin typeface="UD デジタル 教科書体 NK-B" panose="02020700000000000000" pitchFamily="18" charset="-128"/>
                          <a:ea typeface="UD デジタル 教科書体 NK-B" panose="02020700000000000000" pitchFamily="18" charset="-128"/>
                        </a:rPr>
                        <a:t>（グループワーク）</a:t>
                      </a:r>
                      <a:endParaRPr kumimoji="1" lang="en-US" altLang="ja-JP" b="0" dirty="0">
                        <a:solidFill>
                          <a:srgbClr val="002060"/>
                        </a:solidFill>
                        <a:latin typeface="UD デジタル 教科書体 NK-B" panose="02020700000000000000" pitchFamily="18" charset="-128"/>
                        <a:ea typeface="UD デジタル 教科書体 NK-B" panose="02020700000000000000" pitchFamily="18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en-US" altLang="ja-JP" b="0" dirty="0">
                        <a:solidFill>
                          <a:srgbClr val="002060"/>
                        </a:solidFill>
                        <a:latin typeface="UD デジタル 教科書体 NK-B" panose="02020700000000000000" pitchFamily="18" charset="-128"/>
                        <a:ea typeface="UD デジタル 教科書体 NK-B" panose="02020700000000000000" pitchFamily="18" charset="-128"/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7323865"/>
                  </a:ext>
                </a:extLst>
              </a:tr>
              <a:tr h="1475360">
                <a:tc gridSpan="2">
                  <a:txBody>
                    <a:bodyPr/>
                    <a:lstStyle/>
                    <a:p>
                      <a:r>
                        <a:rPr kumimoji="1" lang="ja-JP" altLang="en-US" b="0" dirty="0">
                          <a:solidFill>
                            <a:srgbClr val="002060"/>
                          </a:solidFill>
                          <a:latin typeface="UD デジタル 教科書体 NK-B" panose="02020700000000000000" pitchFamily="18" charset="-128"/>
                          <a:ea typeface="UD デジタル 教科書体 NK-B" panose="02020700000000000000" pitchFamily="18" charset="-128"/>
                        </a:rPr>
                        <a:t>残念ながら、皆さんの地域の自立支援協議会には、選択した地域課題に対応できる部会がありませんでした。</a:t>
                      </a:r>
                      <a:endParaRPr kumimoji="1" lang="en-US" altLang="ja-JP" b="0" dirty="0">
                        <a:solidFill>
                          <a:srgbClr val="002060"/>
                        </a:solidFill>
                        <a:latin typeface="UD デジタル 教科書体 NK-B" panose="02020700000000000000" pitchFamily="18" charset="-128"/>
                        <a:ea typeface="UD デジタル 教科書体 NK-B" panose="02020700000000000000" pitchFamily="18" charset="-128"/>
                      </a:endParaRPr>
                    </a:p>
                    <a:p>
                      <a:r>
                        <a:rPr kumimoji="1" lang="ja-JP" altLang="en-US" b="0" dirty="0">
                          <a:solidFill>
                            <a:srgbClr val="002060"/>
                          </a:solidFill>
                          <a:latin typeface="UD デジタル 教科書体 NK-B" panose="02020700000000000000" pitchFamily="18" charset="-128"/>
                          <a:ea typeface="UD デジタル 教科書体 NK-B" panose="02020700000000000000" pitchFamily="18" charset="-128"/>
                        </a:rPr>
                        <a:t>選択した地域課題を、自立支援協議会を通じて解決していくために、基幹相談支援センターの主任相談支援専門員として、どのような準備をどのような順番で行いますか。（グループワーク）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en-US" altLang="ja-JP" b="0" dirty="0">
                        <a:solidFill>
                          <a:srgbClr val="002060"/>
                        </a:solidFill>
                        <a:latin typeface="UD デジタル 教科書体 NK-B" panose="02020700000000000000" pitchFamily="18" charset="-128"/>
                        <a:ea typeface="UD デジタル 教科書体 NK-B" panose="02020700000000000000" pitchFamily="18" charset="-128"/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42271065"/>
                  </a:ext>
                </a:extLst>
              </a:tr>
              <a:tr h="2582848">
                <a:tc gridSpan="2"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rgbClr val="002060"/>
                        </a:solidFill>
                        <a:latin typeface="UD デジタル 教科書体 NK-B" panose="02020700000000000000" pitchFamily="18" charset="-128"/>
                        <a:ea typeface="UD デジタル 教科書体 NK-B" panose="02020700000000000000" pitchFamily="18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en-US" altLang="ja-JP" b="0" dirty="0">
                        <a:solidFill>
                          <a:srgbClr val="002060"/>
                        </a:solidFill>
                        <a:latin typeface="UD デジタル 教科書体 NK-B" panose="02020700000000000000" pitchFamily="18" charset="-128"/>
                        <a:ea typeface="UD デジタル 教科書体 NK-B" panose="02020700000000000000" pitchFamily="18" charset="-128"/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8643063"/>
                  </a:ext>
                </a:extLst>
              </a:tr>
            </a:tbl>
          </a:graphicData>
        </a:graphic>
      </p:graphicFrame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1E88F017-E4CE-4FEA-B963-DB830FCDC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4D6B79-3AEB-42FE-A736-A41F7AEA0445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781D889-6C31-0296-44E6-60BA038B1296}"/>
              </a:ext>
            </a:extLst>
          </p:cNvPr>
          <p:cNvSpPr txBox="1"/>
          <p:nvPr/>
        </p:nvSpPr>
        <p:spPr>
          <a:xfrm>
            <a:off x="107506" y="79136"/>
            <a:ext cx="5747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ワークシート２（自立支援協議会における地域課題の検討）</a:t>
            </a:r>
          </a:p>
        </p:txBody>
      </p:sp>
      <p:sp>
        <p:nvSpPr>
          <p:cNvPr id="4" name="Text Box 15">
            <a:extLst>
              <a:ext uri="{FF2B5EF4-FFF2-40B4-BE49-F238E27FC236}">
                <a16:creationId xmlns:a16="http://schemas.microsoft.com/office/drawing/2014/main" id="{ED979C29-E749-1793-E085-8093EF5E2F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506" y="6525467"/>
            <a:ext cx="460851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1200" i="1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令和</a:t>
            </a:r>
            <a:r>
              <a:rPr lang="en-US" altLang="ja-JP" sz="1200" i="1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7</a:t>
            </a:r>
            <a:r>
              <a:rPr lang="ja-JP" altLang="en-US" sz="1200" i="1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年度富山県・石川県・福井県主任相談支援専門員研修</a:t>
            </a:r>
            <a:endParaRPr lang="en-US" altLang="ja-JP" sz="1200" i="1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0736025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9745</TotalTime>
  <Words>336</Words>
  <Application>Microsoft Office PowerPoint</Application>
  <PresentationFormat>画面に合わせる (4:3)</PresentationFormat>
  <Paragraphs>48</Paragraphs>
  <Slides>2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Ｐ明朝</vt:lpstr>
      <vt:lpstr>UD デジタル 教科書体 NK-B</vt:lpstr>
      <vt:lpstr>Arial</vt:lpstr>
      <vt:lpstr>標準デザイン</vt:lpstr>
      <vt:lpstr>主任相談支援専門員の役割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主任相談支援専門員としての役割</dc:title>
  <dc:creator>岡部正文</dc:creator>
  <cp:lastModifiedBy>美恵子 村上</cp:lastModifiedBy>
  <cp:revision>152</cp:revision>
  <dcterms:created xsi:type="dcterms:W3CDTF">2006-03-03T14:21:43Z</dcterms:created>
  <dcterms:modified xsi:type="dcterms:W3CDTF">2025-10-14T06:28:58Z</dcterms:modified>
</cp:coreProperties>
</file>