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670" r:id="rId2"/>
    <p:sldId id="672" r:id="rId3"/>
    <p:sldId id="668" r:id="rId4"/>
    <p:sldId id="675" r:id="rId5"/>
    <p:sldId id="628" r:id="rId6"/>
    <p:sldId id="671" r:id="rId7"/>
    <p:sldId id="604" r:id="rId8"/>
    <p:sldId id="632" r:id="rId9"/>
    <p:sldId id="667" r:id="rId10"/>
    <p:sldId id="673" r:id="rId11"/>
    <p:sldId id="633" r:id="rId12"/>
  </p:sldIdLst>
  <p:sldSz cx="9144000" cy="6858000" type="screen4x3"/>
  <p:notesSz cx="6794500" cy="99250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HGP創英角ｺﾞｼｯｸUB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HGP創英角ｺﾞｼｯｸUB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HGP創英角ｺﾞｼｯｸUB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HGP創英角ｺﾞｼｯｸUB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HGP創英角ｺﾞｼｯｸUB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HGP創英角ｺﾞｼｯｸUB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HGP創英角ｺﾞｼｯｸUB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HGP創英角ｺﾞｼｯｸUB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HGP創英角ｺﾞｼｯｸUB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B2ECE0"/>
    <a:srgbClr val="FFAFAF"/>
    <a:srgbClr val="FFC1C1"/>
    <a:srgbClr val="CC3300"/>
    <a:srgbClr val="FFFFCC"/>
    <a:srgbClr val="FF9900"/>
    <a:srgbClr val="FF9933"/>
    <a:srgbClr val="FF9966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2ACAAAE-F744-48E2-AD6C-98DAB091FBAE}" v="46" dt="2025-01-17T02:56:25.66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E171933-4619-4E11-9A3F-F7608DF75F80}" styleName="中間スタイル 1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9DCAF9ED-07DC-4A11-8D7F-57B35C25682E}" styleName="中間スタイル 1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D03447BB-5D67-496B-8E87-E561075AD55C}" styleName="濃色スタイル 1 - アクセント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2833802-FEF1-4C79-8D5D-14CF1EAF98D9}" styleName="淡色スタイル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DA37D80-6434-44D0-A028-1B22A696006F}" styleName="淡色スタイル 3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180" autoAdjust="0"/>
    <p:restoredTop sz="92147" autoAdjust="0"/>
  </p:normalViewPr>
  <p:slideViewPr>
    <p:cSldViewPr>
      <p:cViewPr varScale="1">
        <p:scale>
          <a:sx n="76" d="100"/>
          <a:sy n="76" d="100"/>
        </p:scale>
        <p:origin x="1435" y="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0" d="100"/>
        <a:sy n="140" d="100"/>
      </p:scale>
      <p:origin x="0" y="-18894"/>
    </p:cViewPr>
  </p:sorterViewPr>
  <p:notesViewPr>
    <p:cSldViewPr>
      <p:cViewPr>
        <p:scale>
          <a:sx n="210" d="100"/>
          <a:sy n="210" d="100"/>
        </p:scale>
        <p:origin x="1230" y="-317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" y="4"/>
            <a:ext cx="2943269" cy="49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96" tIns="45999" rIns="91996" bIns="45999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34" y="4"/>
            <a:ext cx="2943269" cy="49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96" tIns="45999" rIns="91996" bIns="4599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4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4" y="9427125"/>
            <a:ext cx="2943269" cy="496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96" tIns="45999" rIns="91996" bIns="45999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4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34" y="9427125"/>
            <a:ext cx="2943269" cy="496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96" tIns="45999" rIns="91996" bIns="4599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fld id="{BBE75F70-F0A7-400A-ABF9-E62E82E55DB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05353406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" y="4"/>
            <a:ext cx="2943269" cy="49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79" tIns="45990" rIns="91979" bIns="4599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34" y="4"/>
            <a:ext cx="2943269" cy="49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79" tIns="45990" rIns="91979" bIns="4599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12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1363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577" y="4715960"/>
            <a:ext cx="5434959" cy="4465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79" tIns="45990" rIns="91979" bIns="459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4" y="9427125"/>
            <a:ext cx="2943269" cy="496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79" tIns="45990" rIns="91979" bIns="4599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34" y="9427125"/>
            <a:ext cx="2943269" cy="496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79" tIns="45990" rIns="91979" bIns="4599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fld id="{7D090586-FAA2-43E8-9A90-70DD01FDD38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30672357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D090586-FAA2-43E8-9A90-70DD01FDD383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4184172-1F82-FD29-CA82-FE7E5945C4DD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673274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D090586-FAA2-43E8-9A90-70DD01FDD383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9825BB6-08F4-0D74-32A8-AC3EC11A94C8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471823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F62A32-8724-E104-7CC8-B5AAD5B976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A46051B5-01D4-7ED8-6BFB-4F4BBD83E79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917575" y="282575"/>
            <a:ext cx="1830388" cy="1374775"/>
          </a:xfrm>
        </p:spPr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BA018607-C2F1-7659-554F-1140BEDD8F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88939" y="1794173"/>
            <a:ext cx="5976664" cy="7920880"/>
          </a:xfr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645D6DB-1F7A-E225-2AE1-7B2FB4D0AC8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D090586-FAA2-43E8-9A90-70DD01FDD383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00C0C50-BE31-6FBE-AC7F-76A45386E0B0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565552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17575" y="282575"/>
            <a:ext cx="1830388" cy="137477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>
          <a:xfrm>
            <a:off x="588939" y="1794173"/>
            <a:ext cx="5976664" cy="7920880"/>
          </a:xfr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D090586-FAA2-43E8-9A90-70DD01FDD383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0D2F942-70CA-6A9F-5D2F-A1B9B48658AA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013807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804863" y="209550"/>
            <a:ext cx="3044825" cy="22844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>
          <a:xfrm>
            <a:off x="372914" y="2658269"/>
            <a:ext cx="5976664" cy="7128792"/>
          </a:xfrm>
        </p:spPr>
        <p:txBody>
          <a:bodyPr/>
          <a:lstStyle/>
          <a:p>
            <a:pPr>
              <a:defRPr/>
            </a:pP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D090586-FAA2-43E8-9A90-70DD01FDD383}" type="slidenum">
              <a:rPr lang="en-US" altLang="ja-JP" smtClean="0"/>
              <a:pPr>
                <a:defRPr/>
              </a:pPr>
              <a:t>7</a:t>
            </a:fld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547CDDD-E27F-C3F3-026B-524638CADDF7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63225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D090586-FAA2-43E8-9A90-70DD01FDD383}" type="slidenum">
              <a:rPr lang="en-US" altLang="ja-JP" smtClean="0"/>
              <a:pPr>
                <a:defRPr/>
              </a:pPr>
              <a:t>8</a:t>
            </a:fld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9F796A2-0043-AD91-0AF0-F4622A310D67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510025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D090586-FAA2-43E8-9A90-70DD01FDD383}" type="slidenum">
              <a:rPr lang="en-US" altLang="ja-JP" smtClean="0"/>
              <a:pPr>
                <a:defRPr/>
              </a:pPr>
              <a:t>9</a:t>
            </a:fld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5BBBED8-DDB1-7C92-78C5-81845F22065C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066933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DD56D9-EFB1-B80E-D9E2-F074CAC6E6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249DA006-625A-EAA0-DE30-8BA580DD9D1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804863" y="209550"/>
            <a:ext cx="3044825" cy="2284413"/>
          </a:xfrm>
        </p:spPr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75C213F9-CEDE-7E44-9AFB-A97D620956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2914" y="2658269"/>
            <a:ext cx="5976664" cy="7128792"/>
          </a:xfrm>
        </p:spPr>
        <p:txBody>
          <a:bodyPr/>
          <a:lstStyle/>
          <a:p>
            <a:pPr>
              <a:defRPr/>
            </a:pP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3FA9B6C-A597-395A-092A-8B1885D805A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D090586-FAA2-43E8-9A90-70DD01FDD383}" type="slidenum">
              <a:rPr lang="en-US" altLang="ja-JP" smtClean="0"/>
              <a:pPr>
                <a:defRPr/>
              </a:pPr>
              <a:t>10</a:t>
            </a:fld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1D00DB3-473B-D3BD-A09A-83C81CD9C03E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580443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D090586-FAA2-43E8-9A90-70DD01FDD383}" type="slidenum">
              <a:rPr lang="en-US" altLang="ja-JP" smtClean="0"/>
              <a:pPr>
                <a:defRPr/>
              </a:pPr>
              <a:t>11</a:t>
            </a:fld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4D63FA3-4785-9007-5B3C-A7C986CA6743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634988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令和</a:t>
            </a:r>
            <a:r>
              <a:rPr lang="en-US" altLang="zh-TW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7</a:t>
            </a: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年度　北陸</a:t>
            </a:r>
            <a:r>
              <a:rPr lang="en-US" altLang="zh-TW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3</a:t>
            </a: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県主任相談支援専門員研修</a:t>
            </a:r>
            <a:endParaRPr lang="en-US" altLang="ja-JP" i="1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0A3C79-1AFD-481B-B685-7933BCD0898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73104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01DD40-6D95-4AAE-9F5F-8E72899A206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C338D43C-4077-4E8F-A331-72C120E2CE5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0" y="6589861"/>
            <a:ext cx="3203848" cy="26814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令和</a:t>
            </a:r>
            <a:r>
              <a:rPr lang="en-US" altLang="zh-TW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7</a:t>
            </a: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年度　北陸</a:t>
            </a:r>
            <a:r>
              <a:rPr lang="en-US" altLang="zh-TW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3</a:t>
            </a: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県主任相談支援専門員研修</a:t>
            </a:r>
            <a:endParaRPr lang="en-US" altLang="ja-JP" i="1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39586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413247-B667-496C-B94F-D2BBE11C42D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5FFF246E-87E2-4803-858E-A259790574C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0" y="6589861"/>
            <a:ext cx="3203848" cy="26814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令和</a:t>
            </a:r>
            <a:r>
              <a:rPr lang="en-US" altLang="zh-TW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7</a:t>
            </a: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年度　北陸</a:t>
            </a:r>
            <a:r>
              <a:rPr lang="en-US" altLang="zh-TW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3</a:t>
            </a: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県主任相談支援専門員研修</a:t>
            </a:r>
            <a:endParaRPr lang="en-US" altLang="ja-JP" i="1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130770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628DBA9-64B5-9FC6-65F1-FABD50581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0C8142A-7D6D-7F7D-B613-E5E60886B7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014C3EF-1F2A-BBE7-BE28-D38DCD18C5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583362"/>
            <a:ext cx="3851920" cy="274639"/>
          </a:xfrm>
        </p:spPr>
        <p:txBody>
          <a:bodyPr/>
          <a:lstStyle/>
          <a:p>
            <a:r>
              <a:rPr lang="zh-TW" altLang="en-US" sz="1100" b="0" i="0" u="none" strike="noStrike" baseline="0">
                <a:latin typeface="ＭＳ Ｐ明朝" panose="02020600040205080304" pitchFamily="18" charset="-128"/>
                <a:ea typeface="ＭＳ Ｐ明朝" panose="02020600040205080304" pitchFamily="18" charset="-128"/>
              </a:rPr>
              <a:t>令和</a:t>
            </a:r>
            <a:r>
              <a:rPr lang="en-US" altLang="zh-TW" sz="1100" b="0" i="0" u="none" strike="noStrike" baseline="0">
                <a:latin typeface="ＭＳ Ｐ明朝" panose="02020600040205080304" pitchFamily="18" charset="-128"/>
                <a:ea typeface="ＭＳ Ｐ明朝" panose="02020600040205080304" pitchFamily="18" charset="-128"/>
              </a:rPr>
              <a:t>7</a:t>
            </a:r>
            <a:r>
              <a:rPr lang="zh-TW" altLang="en-US" sz="1100" b="0" i="0" u="none" strike="noStrike" baseline="0">
                <a:latin typeface="ＭＳ Ｐ明朝" panose="02020600040205080304" pitchFamily="18" charset="-128"/>
                <a:ea typeface="ＭＳ Ｐ明朝" panose="02020600040205080304" pitchFamily="18" charset="-128"/>
              </a:rPr>
              <a:t>年度　北陸</a:t>
            </a:r>
            <a:r>
              <a:rPr lang="en-US" altLang="zh-TW" sz="1100" b="0" i="0" u="none" strike="noStrike" baseline="0">
                <a:latin typeface="ＭＳ Ｐ明朝" panose="02020600040205080304" pitchFamily="18" charset="-128"/>
                <a:ea typeface="ＭＳ Ｐ明朝" panose="02020600040205080304" pitchFamily="18" charset="-128"/>
              </a:rPr>
              <a:t>3</a:t>
            </a:r>
            <a:r>
              <a:rPr lang="zh-TW" altLang="en-US" sz="1100" b="0" i="0" u="none" strike="noStrike" baseline="0">
                <a:latin typeface="ＭＳ Ｐ明朝" panose="02020600040205080304" pitchFamily="18" charset="-128"/>
                <a:ea typeface="ＭＳ Ｐ明朝" panose="02020600040205080304" pitchFamily="18" charset="-128"/>
              </a:rPr>
              <a:t>県主任相談支援専門員研修</a:t>
            </a:r>
            <a:endParaRPr lang="en-US" altLang="ja-JP" sz="1100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F50B33B-A824-6A18-27BA-32888B0F61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93D762-CD5B-413A-A315-DE9E2B4EBB0A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64271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710DA49-45E6-6517-A6E6-98E87B4C3D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89D79211-A088-F9DB-9753-E0C766C62C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令和</a:t>
            </a:r>
            <a:r>
              <a:rPr lang="en-US" altLang="zh-TW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7</a:t>
            </a: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年度　北陸</a:t>
            </a:r>
            <a:r>
              <a:rPr lang="en-US" altLang="zh-TW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3</a:t>
            </a: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県主任相談支援専門員研修</a:t>
            </a:r>
            <a:endParaRPr lang="en-US" altLang="ja-JP" sz="1100" dirty="0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F24FD207-7C7E-ED1F-063D-2302389C3C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93D762-CD5B-413A-A315-DE9E2B4EBB0A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14704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9AFF3B-8AB2-4C15-B6CA-167BE0C75E5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F9F43A9E-F737-4D98-8102-8FB990FF00F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0" y="6589861"/>
            <a:ext cx="3203848" cy="26814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令和</a:t>
            </a:r>
            <a:r>
              <a:rPr lang="en-US" altLang="zh-TW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7</a:t>
            </a: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年度　北陸</a:t>
            </a:r>
            <a:r>
              <a:rPr lang="en-US" altLang="zh-TW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3</a:t>
            </a: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県主任相談支援専門員研修</a:t>
            </a:r>
            <a:endParaRPr lang="en-US" altLang="ja-JP" i="1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9138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7B28A7-60F4-4F7F-BB09-F8D3068BC03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571A0C15-E24B-46B2-BCF7-7CD704D35B2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0" y="6589861"/>
            <a:ext cx="3203848" cy="26814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令和</a:t>
            </a:r>
            <a:r>
              <a:rPr lang="en-US" altLang="zh-TW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7</a:t>
            </a: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年度　北陸</a:t>
            </a:r>
            <a:r>
              <a:rPr lang="en-US" altLang="zh-TW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3</a:t>
            </a: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県主任相談支援専門員研修</a:t>
            </a:r>
            <a:endParaRPr lang="en-US" altLang="ja-JP" i="1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854705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71B237-0564-46C1-80B2-52CF48E1539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" name="Rectangle 5">
            <a:extLst>
              <a:ext uri="{FF2B5EF4-FFF2-40B4-BE49-F238E27FC236}">
                <a16:creationId xmlns:a16="http://schemas.microsoft.com/office/drawing/2014/main" id="{8CD627E2-D628-474D-8C56-1B4DBDFDC9B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0" y="6589861"/>
            <a:ext cx="3203848" cy="26814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令和</a:t>
            </a:r>
            <a:r>
              <a:rPr lang="en-US" altLang="zh-TW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7</a:t>
            </a: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年度　北陸</a:t>
            </a:r>
            <a:r>
              <a:rPr lang="en-US" altLang="zh-TW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3</a:t>
            </a: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県主任相談支援専門員研修</a:t>
            </a:r>
            <a:endParaRPr lang="en-US" altLang="ja-JP" i="1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859741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FBF96DC-07A8-50B7-6EF8-0E800009FC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7" name="フッター プレースホルダー 6">
            <a:extLst>
              <a:ext uri="{FF2B5EF4-FFF2-40B4-BE49-F238E27FC236}">
                <a16:creationId xmlns:a16="http://schemas.microsoft.com/office/drawing/2014/main" id="{C50C0A53-86F3-213E-7AC5-E5280DF18A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589861"/>
            <a:ext cx="3851920" cy="268140"/>
          </a:xfrm>
        </p:spPr>
        <p:txBody>
          <a:bodyPr/>
          <a:lstStyle/>
          <a:p>
            <a:pPr>
              <a:defRPr/>
            </a:pP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令和</a:t>
            </a:r>
            <a:r>
              <a:rPr lang="en-US" altLang="zh-TW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7</a:t>
            </a: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年度　北陸</a:t>
            </a:r>
            <a:r>
              <a:rPr lang="en-US" altLang="zh-TW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3</a:t>
            </a: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県主任相談支援専門員研修</a:t>
            </a:r>
            <a:endParaRPr lang="en-US" altLang="ja-JP" sz="1100" dirty="0"/>
          </a:p>
        </p:txBody>
      </p:sp>
      <p:sp>
        <p:nvSpPr>
          <p:cNvPr id="8" name="スライド番号プレースホルダー 7">
            <a:extLst>
              <a:ext uri="{FF2B5EF4-FFF2-40B4-BE49-F238E27FC236}">
                <a16:creationId xmlns:a16="http://schemas.microsoft.com/office/drawing/2014/main" id="{58108AAA-1214-778A-F158-185C963255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93D762-CD5B-413A-A315-DE9E2B4EBB0A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0070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CAECD-5926-4741-A906-A08E04809A2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468B083-2A5A-4F60-9525-B86DF105A9E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0" y="6589861"/>
            <a:ext cx="3203848" cy="26814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令和</a:t>
            </a:r>
            <a:r>
              <a:rPr lang="en-US" altLang="zh-TW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7</a:t>
            </a: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年度　北陸</a:t>
            </a:r>
            <a:r>
              <a:rPr lang="en-US" altLang="zh-TW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3</a:t>
            </a: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県主任相談支援専門員研修</a:t>
            </a:r>
            <a:endParaRPr lang="en-US" altLang="ja-JP" i="1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21323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2924E4-15B2-45B7-BC77-3F18816BF1F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D6AE6BA7-523D-4C06-9877-C8E873BFFBC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0" y="6589861"/>
            <a:ext cx="3203848" cy="26814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令和</a:t>
            </a:r>
            <a:r>
              <a:rPr lang="en-US" altLang="zh-TW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7</a:t>
            </a: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年度　北陸</a:t>
            </a:r>
            <a:r>
              <a:rPr lang="en-US" altLang="zh-TW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3</a:t>
            </a: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県主任相談支援専門員研修</a:t>
            </a:r>
            <a:endParaRPr lang="en-US" altLang="ja-JP" i="1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675840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3DED7B-C0A2-4430-8059-8604EA154D4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89C7F6E9-1F04-4899-BCDC-EC50915E394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0" y="6589861"/>
            <a:ext cx="3203848" cy="26814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令和</a:t>
            </a:r>
            <a:r>
              <a:rPr lang="en-US" altLang="zh-TW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7</a:t>
            </a: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年度　北陸</a:t>
            </a:r>
            <a:r>
              <a:rPr lang="en-US" altLang="zh-TW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3</a:t>
            </a: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県主任相談支援専門員研修</a:t>
            </a:r>
            <a:endParaRPr lang="en-US" altLang="ja-JP" i="1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62590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+mn-ea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589861"/>
            <a:ext cx="3203848" cy="268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ea typeface="+mn-ea"/>
              </a:defRPr>
            </a:lvl1pPr>
          </a:lstStyle>
          <a:p>
            <a:pPr>
              <a:defRPr/>
            </a:pP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令和</a:t>
            </a:r>
            <a:r>
              <a:rPr lang="en-US" altLang="zh-TW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7</a:t>
            </a: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年度　北陸</a:t>
            </a:r>
            <a:r>
              <a:rPr lang="en-US" altLang="zh-TW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3</a:t>
            </a: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県主任相談支援専門員研修</a:t>
            </a:r>
            <a:endParaRPr lang="en-US" altLang="ja-JP" sz="1100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589861"/>
            <a:ext cx="2133600" cy="268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+mn-ea"/>
              </a:defRPr>
            </a:lvl1pPr>
          </a:lstStyle>
          <a:p>
            <a:pPr>
              <a:defRPr/>
            </a:pPr>
            <a:fld id="{C993D762-CD5B-413A-A315-DE9E2B4EBB0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323528" y="1287485"/>
            <a:ext cx="8279804" cy="596558"/>
          </a:xfrm>
        </p:spPr>
        <p:txBody>
          <a:bodyPr/>
          <a:lstStyle/>
          <a:p>
            <a:r>
              <a:rPr kumimoji="1" lang="ja-JP" altLang="en-US" sz="2400" dirty="0">
                <a:solidFill>
                  <a:srgbClr val="00206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令和</a:t>
            </a:r>
            <a:r>
              <a:rPr kumimoji="1" lang="en-US" altLang="ja-JP" sz="2400" dirty="0">
                <a:solidFill>
                  <a:srgbClr val="00206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7</a:t>
            </a:r>
            <a:r>
              <a:rPr kumimoji="1" lang="ja-JP" altLang="en-US" sz="2400" dirty="0">
                <a:solidFill>
                  <a:srgbClr val="00206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年　北陸</a:t>
            </a:r>
            <a:r>
              <a:rPr kumimoji="1" lang="en-US" altLang="ja-JP" sz="2400" dirty="0">
                <a:solidFill>
                  <a:srgbClr val="00206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3</a:t>
            </a:r>
            <a:r>
              <a:rPr kumimoji="1" lang="ja-JP" altLang="en-US" sz="2400" dirty="0">
                <a:solidFill>
                  <a:srgbClr val="00206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県主任相談支援専門員研修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4695476"/>
            <a:ext cx="6400800" cy="1748164"/>
          </a:xfrm>
        </p:spPr>
        <p:txBody>
          <a:bodyPr/>
          <a:lstStyle/>
          <a:p>
            <a:r>
              <a:rPr lang="ja-JP" altLang="en-US" sz="2400" dirty="0">
                <a:solidFill>
                  <a:srgbClr val="00206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富山県相談支援専門員協会</a:t>
            </a:r>
            <a:endParaRPr lang="en-US" altLang="ja-JP" sz="2400" dirty="0">
              <a:solidFill>
                <a:srgbClr val="00206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lang="ja-JP" altLang="en-US" sz="2400" dirty="0">
                <a:solidFill>
                  <a:srgbClr val="00206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向井　由美子</a:t>
            </a:r>
            <a:endParaRPr lang="en-US" altLang="ja-JP" sz="2400" dirty="0">
              <a:solidFill>
                <a:srgbClr val="00206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lang="ja-JP" altLang="en-US" sz="2000" dirty="0">
                <a:solidFill>
                  <a:srgbClr val="00206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（氷見市障害者福祉センター）</a:t>
            </a:r>
            <a:endParaRPr lang="zh-TW" altLang="en-US" sz="2000" dirty="0">
              <a:solidFill>
                <a:srgbClr val="00206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lang="ja-JP" altLang="en-US" sz="2000" dirty="0">
                <a:solidFill>
                  <a:srgbClr val="00206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令和７</a:t>
            </a:r>
            <a:r>
              <a:rPr lang="zh-CN" altLang="en-US" sz="2000" dirty="0">
                <a:solidFill>
                  <a:srgbClr val="00206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年</a:t>
            </a:r>
            <a:r>
              <a:rPr lang="en-US" altLang="ja-JP" sz="2000" dirty="0">
                <a:solidFill>
                  <a:srgbClr val="00206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12</a:t>
            </a:r>
            <a:r>
              <a:rPr lang="zh-CN" altLang="en-US" sz="2000" dirty="0">
                <a:solidFill>
                  <a:srgbClr val="00206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月</a:t>
            </a:r>
            <a:r>
              <a:rPr lang="en-US" altLang="ja-JP" sz="2000" dirty="0">
                <a:solidFill>
                  <a:srgbClr val="00206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2</a:t>
            </a:r>
            <a:r>
              <a:rPr lang="ja-JP" altLang="en-US" sz="2000" dirty="0">
                <a:solidFill>
                  <a:srgbClr val="00206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日（火）</a:t>
            </a:r>
            <a:endParaRPr lang="zh-CN" altLang="en-US" sz="2000" dirty="0">
              <a:solidFill>
                <a:srgbClr val="00206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endParaRPr kumimoji="1" lang="ja-JP" altLang="en-US" dirty="0">
              <a:solidFill>
                <a:srgbClr val="00206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5" name="タイトル 1"/>
          <p:cNvSpPr txBox="1">
            <a:spLocks/>
          </p:cNvSpPr>
          <p:nvPr/>
        </p:nvSpPr>
        <p:spPr bwMode="auto">
          <a:xfrm>
            <a:off x="540668" y="2066037"/>
            <a:ext cx="8062664" cy="2011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r>
              <a:rPr lang="ja-JP" altLang="en-US" dirty="0">
                <a:solidFill>
                  <a:schemeClr val="accent6">
                    <a:lumMod val="7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多職種協働（チームアプローチ）の考え方と展開方法</a:t>
            </a:r>
            <a:endParaRPr lang="en-US" altLang="ja-JP" sz="1600" kern="0" dirty="0">
              <a:solidFill>
                <a:schemeClr val="accent6">
                  <a:lumMod val="7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lang="ja-JP" altLang="en-US" sz="3600" kern="0" dirty="0">
                <a:solidFill>
                  <a:srgbClr val="00206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～演習の部～</a:t>
            </a:r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DAAA541A-2820-4FE9-9541-089F7B6B82B4}"/>
              </a:ext>
            </a:extLst>
          </p:cNvPr>
          <p:cNvSpPr/>
          <p:nvPr/>
        </p:nvSpPr>
        <p:spPr>
          <a:xfrm>
            <a:off x="1021532" y="414360"/>
            <a:ext cx="7055668" cy="490847"/>
          </a:xfrm>
          <a:prstGeom prst="roundRect">
            <a:avLst>
              <a:gd name="adj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84408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00" dirty="0">
                <a:solidFill>
                  <a:schemeClr val="bg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この資料は、改訂障害者相談支援従事者研修テキスト（主任研修編）を</a:t>
            </a:r>
            <a:endParaRPr lang="en-US" altLang="ja-JP" sz="1600" dirty="0">
              <a:solidFill>
                <a:schemeClr val="bg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defTabSz="84408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00" dirty="0">
                <a:solidFill>
                  <a:schemeClr val="bg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　　　　　　　　　　　　　　　　　　　　　　　　　　　　　　　　　　　　参考に改変したものです。</a:t>
            </a:r>
          </a:p>
        </p:txBody>
      </p:sp>
      <p:pic>
        <p:nvPicPr>
          <p:cNvPr id="8" name="図 7" descr="工事中">
            <a:extLst>
              <a:ext uri="{FF2B5EF4-FFF2-40B4-BE49-F238E27FC236}">
                <a16:creationId xmlns:a16="http://schemas.microsoft.com/office/drawing/2014/main" id="{3CC28FD6-A7AB-4AF0-9873-C64AF9C747F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23220"/>
            <a:ext cx="907415" cy="8731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666092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AB9553-BA47-8960-A6CC-6F4F267C53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0E615CA-6702-7C45-C177-C9551B070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052" y="288505"/>
            <a:ext cx="8901948" cy="548207"/>
          </a:xfrm>
        </p:spPr>
        <p:txBody>
          <a:bodyPr/>
          <a:lstStyle/>
          <a:p>
            <a:pPr algn="l"/>
            <a:r>
              <a:rPr lang="ja-JP" altLang="en-US" sz="2800" dirty="0">
                <a:solidFill>
                  <a:schemeClr val="accent2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セッション２　　</a:t>
            </a:r>
            <a:br>
              <a:rPr lang="en-US" altLang="ja-JP" sz="2800" dirty="0">
                <a:solidFill>
                  <a:schemeClr val="accent2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</a:br>
            <a:r>
              <a:rPr lang="ja-JP" altLang="en-US" sz="2400" dirty="0">
                <a:solidFill>
                  <a:schemeClr val="accent2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医療、保健、教育、雇用、司法等の領域との連携について［</a:t>
            </a:r>
            <a:r>
              <a:rPr lang="en-US" altLang="ja-JP" sz="2400" dirty="0">
                <a:solidFill>
                  <a:schemeClr val="accent2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40</a:t>
            </a:r>
            <a:r>
              <a:rPr lang="ja-JP" altLang="en-US" sz="2400" dirty="0">
                <a:solidFill>
                  <a:schemeClr val="accent2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分間］</a:t>
            </a:r>
            <a:endParaRPr kumimoji="1" lang="ja-JP" altLang="en-US" sz="2400" dirty="0">
              <a:solidFill>
                <a:schemeClr val="accent2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B6E1530-5190-A0E1-0297-0B9B486EF7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4546" y="1366115"/>
            <a:ext cx="8712968" cy="4694342"/>
          </a:xfrm>
        </p:spPr>
        <p:txBody>
          <a:bodyPr/>
          <a:lstStyle/>
          <a:p>
            <a:pPr marL="0" indent="0">
              <a:buNone/>
            </a:pPr>
            <a:endParaRPr lang="en-US" altLang="ja-JP" sz="20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marL="0" indent="0">
              <a:buNone/>
            </a:pPr>
            <a:r>
              <a:rPr lang="ja-JP" altLang="en-US" sz="20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１．医療、保健、教育、雇用、司法等からグループごとに１つの領域を選ぼう</a:t>
            </a:r>
            <a:endParaRPr lang="en-US" altLang="ja-JP" sz="20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marL="0" indent="0">
              <a:buNone/>
            </a:pPr>
            <a:r>
              <a:rPr lang="ja-JP" altLang="en-US" sz="20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　　　　　　　　　　　　　　　　　　　　　　　　　　　　　　　　　　　　　　　　　　　　　　　　　　</a:t>
            </a:r>
            <a:r>
              <a:rPr lang="en-US" altLang="ja-JP" sz="20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【</a:t>
            </a:r>
            <a:r>
              <a:rPr lang="ja-JP" altLang="en-US" sz="20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３分</a:t>
            </a:r>
            <a:r>
              <a:rPr lang="en-US" altLang="ja-JP" sz="20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】</a:t>
            </a:r>
            <a:r>
              <a:rPr lang="ja-JP" altLang="en-US" sz="20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</a:t>
            </a:r>
            <a:endParaRPr lang="en-US" altLang="ja-JP" sz="20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marL="0" indent="0">
              <a:buNone/>
            </a:pPr>
            <a:endParaRPr lang="en-US" altLang="ja-JP" sz="20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marL="0" indent="0">
              <a:buNone/>
            </a:pPr>
            <a:r>
              <a:rPr lang="ja-JP" altLang="en-US" sz="20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２．グループワーク</a:t>
            </a:r>
            <a:r>
              <a:rPr lang="en-US" altLang="ja-JP" sz="20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【1</a:t>
            </a:r>
            <a:r>
              <a:rPr lang="ja-JP" altLang="en-US" sz="20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２分</a:t>
            </a:r>
            <a:r>
              <a:rPr lang="en-US" altLang="ja-JP" sz="20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】</a:t>
            </a:r>
          </a:p>
          <a:p>
            <a:pPr marL="0" indent="0">
              <a:buNone/>
            </a:pPr>
            <a:r>
              <a:rPr lang="ja-JP" altLang="en-US" sz="20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　　ワークシートを活用し、連携で困っている点・理想とする形をあげてみよう</a:t>
            </a:r>
            <a:endParaRPr lang="en-US" altLang="ja-JP" sz="20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marL="0" indent="0">
              <a:buNone/>
            </a:pPr>
            <a:r>
              <a:rPr lang="ja-JP" altLang="en-US" sz="20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　　</a:t>
            </a:r>
            <a:r>
              <a:rPr lang="en-US" altLang="ja-JP" sz="20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(</a:t>
            </a:r>
            <a:r>
              <a:rPr lang="ja-JP" altLang="en-US" sz="20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自分が困っていることだけでなく、他者から相談されて解決できないことも</a:t>
            </a:r>
            <a:endParaRPr lang="en-US" altLang="ja-JP" sz="20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marL="0" indent="0">
              <a:buNone/>
            </a:pPr>
            <a:r>
              <a:rPr lang="ja-JP" altLang="en-US" sz="20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　　　取り上げる</a:t>
            </a:r>
            <a:r>
              <a:rPr lang="en-US" altLang="ja-JP" sz="20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)</a:t>
            </a:r>
          </a:p>
          <a:p>
            <a:pPr marL="0" indent="0">
              <a:buNone/>
            </a:pPr>
            <a:endParaRPr lang="en-US" altLang="ja-JP" sz="20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marL="0" indent="0">
              <a:buNone/>
            </a:pPr>
            <a:r>
              <a:rPr lang="ja-JP" altLang="en-US" sz="20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３．グループワーク</a:t>
            </a:r>
            <a:r>
              <a:rPr lang="en-US" altLang="ja-JP" sz="20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【25</a:t>
            </a:r>
            <a:r>
              <a:rPr lang="ja-JP" altLang="en-US" sz="20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分</a:t>
            </a:r>
            <a:r>
              <a:rPr lang="en-US" altLang="ja-JP" sz="20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】</a:t>
            </a:r>
          </a:p>
          <a:p>
            <a:pPr marL="0" indent="0">
              <a:buNone/>
            </a:pPr>
            <a:r>
              <a:rPr lang="ja-JP" altLang="en-US" sz="20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「困っていることをどのようにすれば乗り越えて、理想とする形にできるのか？」　　</a:t>
            </a:r>
            <a:endParaRPr lang="en-US" altLang="ja-JP" sz="20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marL="0" indent="0">
              <a:buNone/>
            </a:pPr>
            <a:r>
              <a:rPr lang="ja-JP" altLang="en-US" sz="20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「主任相談支援専門員として工夫すべきこと」を考えてみよう</a:t>
            </a:r>
            <a:endParaRPr lang="en-US" altLang="ja-JP" sz="20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CC7432E-BB5A-FB78-B520-7CC1674123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9861"/>
            <a:ext cx="2133600" cy="268139"/>
          </a:xfrm>
        </p:spPr>
        <p:txBody>
          <a:bodyPr/>
          <a:lstStyle/>
          <a:p>
            <a:pPr>
              <a:defRPr/>
            </a:pPr>
            <a:fld id="{804D6B79-3AEB-42FE-A736-A41F7AEA0445}" type="slidenum">
              <a:rPr lang="en-US" altLang="ja-JP" smtClean="0"/>
              <a:pPr>
                <a:defRPr/>
              </a:pPr>
              <a:t>10</a:t>
            </a:fld>
            <a:endParaRPr lang="en-US" altLang="ja-JP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ABBF2DB-BB8D-CA4D-30E9-6D33AED548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589861"/>
            <a:ext cx="3635896" cy="268139"/>
          </a:xfrm>
        </p:spPr>
        <p:txBody>
          <a:bodyPr/>
          <a:lstStyle/>
          <a:p>
            <a:pPr>
              <a:defRPr/>
            </a:pP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令和</a:t>
            </a:r>
            <a:r>
              <a:rPr lang="en-US" altLang="zh-TW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7</a:t>
            </a: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年度　北陸</a:t>
            </a:r>
            <a:r>
              <a:rPr lang="en-US" altLang="zh-TW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3</a:t>
            </a: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県主任相談支援専門員研修</a:t>
            </a:r>
            <a:endParaRPr lang="en-US" altLang="ja-JP" sz="1100" dirty="0"/>
          </a:p>
        </p:txBody>
      </p:sp>
    </p:spTree>
    <p:extLst>
      <p:ext uri="{BB962C8B-B14F-4D97-AF65-F5344CB8AC3E}">
        <p14:creationId xmlns:p14="http://schemas.microsoft.com/office/powerpoint/2010/main" val="1955698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7356"/>
    </mc:Choice>
    <mc:Fallback xmlns="">
      <p:transition spd="slow" advTm="137356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角丸四角形 4"/>
          <p:cNvSpPr/>
          <p:nvPr/>
        </p:nvSpPr>
        <p:spPr>
          <a:xfrm>
            <a:off x="323528" y="908720"/>
            <a:ext cx="3816424" cy="2464488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endParaRPr kumimoji="1" lang="ja-JP" altLang="en-US" dirty="0"/>
          </a:p>
        </p:txBody>
      </p:sp>
      <p:sp>
        <p:nvSpPr>
          <p:cNvPr id="6" name="角丸四角形 5"/>
          <p:cNvSpPr/>
          <p:nvPr/>
        </p:nvSpPr>
        <p:spPr>
          <a:xfrm>
            <a:off x="4860032" y="908720"/>
            <a:ext cx="3960440" cy="2464488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" name="角丸四角形 6"/>
          <p:cNvSpPr/>
          <p:nvPr/>
        </p:nvSpPr>
        <p:spPr>
          <a:xfrm>
            <a:off x="323528" y="3827162"/>
            <a:ext cx="8496944" cy="2440359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67544" y="980728"/>
            <a:ext cx="2507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①連携で困っていること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966974" y="980728"/>
            <a:ext cx="1996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②連携の理想の形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66007" y="3865592"/>
            <a:ext cx="77508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③「</a:t>
            </a:r>
            <a:r>
              <a:rPr lang="ja-JP" altLang="en-US" sz="18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困っている点をどのようにすれば乗り越えて、理想とする形にできるのか？」</a:t>
            </a:r>
            <a:endParaRPr lang="en-US" altLang="ja-JP" sz="18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marL="0" indent="0">
              <a:buNone/>
            </a:pPr>
            <a:r>
              <a:rPr lang="ja-JP" altLang="en-US" sz="18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　「主任相談支援専門員として工夫すべきこと」を考えてみよう</a:t>
            </a:r>
            <a:endParaRPr lang="en-US" altLang="ja-JP" sz="18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11" name="左右矢印 10"/>
          <p:cNvSpPr/>
          <p:nvPr/>
        </p:nvSpPr>
        <p:spPr>
          <a:xfrm>
            <a:off x="4139952" y="1916832"/>
            <a:ext cx="720080" cy="360040"/>
          </a:xfrm>
          <a:prstGeom prst="left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上矢印 11"/>
          <p:cNvSpPr/>
          <p:nvPr/>
        </p:nvSpPr>
        <p:spPr>
          <a:xfrm flipH="1">
            <a:off x="4283968" y="2304249"/>
            <a:ext cx="432048" cy="1478282"/>
          </a:xfrm>
          <a:prstGeom prst="up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1D4309AD-3939-4ADB-864A-13E4A78AD4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1CAECD-5926-4741-A906-A08E04809A27}" type="slidenum">
              <a:rPr lang="en-US" altLang="ja-JP" smtClean="0"/>
              <a:pPr>
                <a:defRPr/>
              </a:pPr>
              <a:t>11</a:t>
            </a:fld>
            <a:endParaRPr lang="en-US" altLang="ja-JP"/>
          </a:p>
        </p:txBody>
      </p:sp>
      <p:sp>
        <p:nvSpPr>
          <p:cNvPr id="15" name="タイトル 1"/>
          <p:cNvSpPr txBox="1">
            <a:spLocks/>
          </p:cNvSpPr>
          <p:nvPr/>
        </p:nvSpPr>
        <p:spPr bwMode="auto">
          <a:xfrm>
            <a:off x="323528" y="188640"/>
            <a:ext cx="8229600" cy="432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r>
              <a:rPr lang="ja-JP" altLang="en-US" sz="2800" kern="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ワークシート</a:t>
            </a:r>
            <a:r>
              <a:rPr lang="ja-JP" altLang="en-US" sz="2000" kern="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（セッション２：介護以外の領域との連携について）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926DBA7-0818-50F4-C0E5-AA6E0ECE1C4E}"/>
              </a:ext>
            </a:extLst>
          </p:cNvPr>
          <p:cNvSpPr txBox="1"/>
          <p:nvPr/>
        </p:nvSpPr>
        <p:spPr>
          <a:xfrm>
            <a:off x="6128781" y="6433134"/>
            <a:ext cx="24243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①②</a:t>
            </a:r>
            <a:r>
              <a:rPr lang="en-US" altLang="ja-JP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12</a:t>
            </a:r>
            <a:r>
              <a:rPr lang="ja-JP" altLang="en-US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分、③</a:t>
            </a:r>
            <a:r>
              <a:rPr lang="en-US" altLang="ja-JP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25</a:t>
            </a:r>
            <a:r>
              <a:rPr lang="ja-JP" altLang="en-US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分</a:t>
            </a:r>
            <a:endParaRPr kumimoji="1" lang="ja-JP" altLang="en-US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14" name="フッター プレースホルダー 13">
            <a:extLst>
              <a:ext uri="{FF2B5EF4-FFF2-40B4-BE49-F238E27FC236}">
                <a16:creationId xmlns:a16="http://schemas.microsoft.com/office/drawing/2014/main" id="{63D1DC2D-D122-024D-D2A8-6D0BC70A64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令和</a:t>
            </a:r>
            <a:r>
              <a:rPr lang="en-US" altLang="zh-TW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7</a:t>
            </a: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年度　北陸</a:t>
            </a:r>
            <a:r>
              <a:rPr lang="en-US" altLang="zh-TW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3</a:t>
            </a: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県主任相談支援専門員研修</a:t>
            </a:r>
            <a:endParaRPr lang="en-US" altLang="ja-JP" i="1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00728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65"/>
    </mc:Choice>
    <mc:Fallback xmlns="">
      <p:transition spd="slow" advTm="665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36DA3CA0-4973-8404-D09D-CD10899F6DE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55247565"/>
              </p:ext>
            </p:extLst>
          </p:nvPr>
        </p:nvGraphicFramePr>
        <p:xfrm>
          <a:off x="457200" y="764704"/>
          <a:ext cx="8229600" cy="4450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4400">
                  <a:extLst>
                    <a:ext uri="{9D8B030D-6E8A-4147-A177-3AD203B41FA5}">
                      <a16:colId xmlns:a16="http://schemas.microsoft.com/office/drawing/2014/main" val="3134935117"/>
                    </a:ext>
                  </a:extLst>
                </a:gridCol>
                <a:gridCol w="7715200">
                  <a:extLst>
                    <a:ext uri="{9D8B030D-6E8A-4147-A177-3AD203B41FA5}">
                      <a16:colId xmlns:a16="http://schemas.microsoft.com/office/drawing/2014/main" val="669885613"/>
                    </a:ext>
                  </a:extLst>
                </a:gridCol>
              </a:tblGrid>
              <a:tr h="17527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UD デジタル 教科書体 NK-B" panose="02020700000000000000" pitchFamily="18" charset="-128"/>
                          <a:ea typeface="UD デジタル 教科書体 NK-B" panose="02020700000000000000" pitchFamily="18" charset="-128"/>
                        </a:rPr>
                        <a:t>本演習のねらい</a:t>
                      </a:r>
                    </a:p>
                  </a:txBody>
                  <a:tcPr vert="eaVert"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2000" dirty="0">
                        <a:latin typeface="UD デジタル 教科書体 NK-B" panose="02020700000000000000" pitchFamily="18" charset="-128"/>
                        <a:ea typeface="UD デジタル 教科書体 NK-B" panose="02020700000000000000" pitchFamily="18" charset="-128"/>
                      </a:endParaRPr>
                    </a:p>
                    <a:p>
                      <a:r>
                        <a:rPr kumimoji="1" lang="ja-JP" altLang="en-US" sz="2000" dirty="0">
                          <a:latin typeface="UD デジタル 教科書体 NK-B" panose="02020700000000000000" pitchFamily="18" charset="-128"/>
                          <a:ea typeface="UD デジタル 教科書体 NK-B" panose="02020700000000000000" pitchFamily="18" charset="-128"/>
                        </a:rPr>
                        <a:t>□多職種協働（チームアプローチ）による支援を展開するための知識と</a:t>
                      </a:r>
                      <a:endParaRPr kumimoji="1" lang="en-US" altLang="ja-JP" sz="2000" dirty="0">
                        <a:latin typeface="UD デジタル 教科書体 NK-B" panose="02020700000000000000" pitchFamily="18" charset="-128"/>
                        <a:ea typeface="UD デジタル 教科書体 NK-B" panose="02020700000000000000" pitchFamily="18" charset="-128"/>
                      </a:endParaRPr>
                    </a:p>
                    <a:p>
                      <a:r>
                        <a:rPr kumimoji="1" lang="ja-JP" altLang="en-US" sz="2000" dirty="0">
                          <a:latin typeface="UD デジタル 教科書体 NK-B" panose="02020700000000000000" pitchFamily="18" charset="-128"/>
                          <a:ea typeface="UD デジタル 教科書体 NK-B" panose="02020700000000000000" pitchFamily="18" charset="-128"/>
                        </a:rPr>
                        <a:t>　　技術を深める</a:t>
                      </a:r>
                      <a:endParaRPr kumimoji="1" lang="en-US" altLang="ja-JP" sz="2000" dirty="0">
                        <a:latin typeface="UD デジタル 教科書体 NK-B" panose="02020700000000000000" pitchFamily="18" charset="-128"/>
                        <a:ea typeface="UD デジタル 教科書体 NK-B" panose="02020700000000000000" pitchFamily="18" charset="-128"/>
                      </a:endParaRPr>
                    </a:p>
                    <a:p>
                      <a:endParaRPr kumimoji="1" lang="en-US" altLang="ja-JP" sz="2000" dirty="0">
                        <a:latin typeface="UD デジタル 教科書体 NK-B" panose="02020700000000000000" pitchFamily="18" charset="-128"/>
                        <a:ea typeface="UD デジタル 教科書体 NK-B" panose="02020700000000000000" pitchFamily="18" charset="-128"/>
                      </a:endParaRPr>
                    </a:p>
                    <a:p>
                      <a:r>
                        <a:rPr kumimoji="1" lang="ja-JP" altLang="en-US" sz="2000" dirty="0">
                          <a:latin typeface="UD デジタル 教科書体 NK-B" panose="02020700000000000000" pitchFamily="18" charset="-128"/>
                          <a:ea typeface="UD デジタル 教科書体 NK-B" panose="02020700000000000000" pitchFamily="18" charset="-128"/>
                        </a:rPr>
                        <a:t>□多職種協働（チームアプローチ）による効果的な支援の展開方法に</a:t>
                      </a:r>
                      <a:endParaRPr kumimoji="1" lang="en-US" altLang="ja-JP" sz="2000" dirty="0">
                        <a:latin typeface="UD デジタル 教科書体 NK-B" panose="02020700000000000000" pitchFamily="18" charset="-128"/>
                        <a:ea typeface="UD デジタル 教科書体 NK-B" panose="02020700000000000000" pitchFamily="18" charset="-128"/>
                      </a:endParaRPr>
                    </a:p>
                    <a:p>
                      <a:r>
                        <a:rPr kumimoji="1" lang="ja-JP" altLang="en-US" sz="2000" dirty="0">
                          <a:latin typeface="UD デジタル 教科書体 NK-B" panose="02020700000000000000" pitchFamily="18" charset="-128"/>
                          <a:ea typeface="UD デジタル 教科書体 NK-B" panose="02020700000000000000" pitchFamily="18" charset="-128"/>
                        </a:rPr>
                        <a:t>　　ついて修得する</a:t>
                      </a:r>
                      <a:endParaRPr kumimoji="1" lang="en-US" altLang="ja-JP" sz="2000" dirty="0">
                        <a:latin typeface="UD デジタル 教科書体 NK-B" panose="02020700000000000000" pitchFamily="18" charset="-128"/>
                        <a:ea typeface="UD デジタル 教科書体 NK-B" panose="02020700000000000000" pitchFamily="18" charset="-128"/>
                      </a:endParaRPr>
                    </a:p>
                    <a:p>
                      <a:endParaRPr kumimoji="1" lang="en-US" altLang="ja-JP" sz="2000" dirty="0">
                        <a:latin typeface="UD デジタル 教科書体 NK-B" panose="02020700000000000000" pitchFamily="18" charset="-128"/>
                        <a:ea typeface="UD デジタル 教科書体 NK-B" panose="02020700000000000000" pitchFamily="18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29527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UD デジタル 教科書体 NK-B" panose="02020700000000000000" pitchFamily="18" charset="-128"/>
                          <a:ea typeface="UD デジタル 教科書体 NK-B" panose="02020700000000000000" pitchFamily="18" charset="-128"/>
                        </a:rPr>
                        <a:t>学習のポイント</a:t>
                      </a:r>
                    </a:p>
                  </a:txBody>
                  <a:tcPr vert="eaVert"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2000" dirty="0">
                        <a:latin typeface="UD デジタル 教科書体 NK-B" panose="02020700000000000000" pitchFamily="18" charset="-128"/>
                        <a:ea typeface="UD デジタル 教科書体 NK-B" panose="02020700000000000000" pitchFamily="18" charset="-128"/>
                      </a:endParaRPr>
                    </a:p>
                    <a:p>
                      <a:r>
                        <a:rPr kumimoji="1" lang="ja-JP" altLang="en-US" sz="2000" dirty="0">
                          <a:latin typeface="UD デジタル 教科書体 NK-B" panose="02020700000000000000" pitchFamily="18" charset="-128"/>
                          <a:ea typeface="UD デジタル 教科書体 NK-B" panose="02020700000000000000" pitchFamily="18" charset="-128"/>
                        </a:rPr>
                        <a:t>□多職種協働における課題</a:t>
                      </a:r>
                      <a:endParaRPr kumimoji="1" lang="en-US" altLang="ja-JP" sz="2000" dirty="0">
                        <a:latin typeface="UD デジタル 教科書体 NK-B" panose="02020700000000000000" pitchFamily="18" charset="-128"/>
                        <a:ea typeface="UD デジタル 教科書体 NK-B" panose="02020700000000000000" pitchFamily="18" charset="-128"/>
                      </a:endParaRPr>
                    </a:p>
                    <a:p>
                      <a:endParaRPr kumimoji="1" lang="en-US" altLang="ja-JP" sz="2000" dirty="0">
                        <a:latin typeface="UD デジタル 教科書体 NK-B" panose="02020700000000000000" pitchFamily="18" charset="-128"/>
                        <a:ea typeface="UD デジタル 教科書体 NK-B" panose="02020700000000000000" pitchFamily="18" charset="-128"/>
                      </a:endParaRPr>
                    </a:p>
                    <a:p>
                      <a:r>
                        <a:rPr kumimoji="1" lang="ja-JP" altLang="en-US" sz="2000" dirty="0">
                          <a:latin typeface="UD デジタル 教科書体 NK-B" panose="02020700000000000000" pitchFamily="18" charset="-128"/>
                          <a:ea typeface="UD デジタル 教科書体 NK-B" panose="02020700000000000000" pitchFamily="18" charset="-128"/>
                        </a:rPr>
                        <a:t>□円滑で効果的な連携を図るために必要な知識と技術</a:t>
                      </a:r>
                      <a:endParaRPr kumimoji="1" lang="en-US" altLang="ja-JP" sz="2000" dirty="0">
                        <a:latin typeface="UD デジタル 教科書体 NK-B" panose="02020700000000000000" pitchFamily="18" charset="-128"/>
                        <a:ea typeface="UD デジタル 教科書体 NK-B" panose="02020700000000000000" pitchFamily="18" charset="-128"/>
                      </a:endParaRPr>
                    </a:p>
                    <a:p>
                      <a:endParaRPr kumimoji="1" lang="en-US" altLang="ja-JP" sz="2000" dirty="0">
                        <a:latin typeface="UD デジタル 教科書体 NK-B" panose="02020700000000000000" pitchFamily="18" charset="-128"/>
                        <a:ea typeface="UD デジタル 教科書体 NK-B" panose="02020700000000000000" pitchFamily="18" charset="-128"/>
                      </a:endParaRPr>
                    </a:p>
                    <a:p>
                      <a:r>
                        <a:rPr kumimoji="1" lang="ja-JP" altLang="en-US" sz="2000" dirty="0">
                          <a:latin typeface="UD デジタル 教科書体 NK-B" panose="02020700000000000000" pitchFamily="18" charset="-128"/>
                          <a:ea typeface="UD デジタル 教科書体 NK-B" panose="02020700000000000000" pitchFamily="18" charset="-128"/>
                        </a:rPr>
                        <a:t>□実践事例を通した学び（効果的な展開方法の修得）</a:t>
                      </a:r>
                      <a:endParaRPr kumimoji="1" lang="en-US" altLang="ja-JP" sz="2000" dirty="0">
                        <a:latin typeface="UD デジタル 教科書体 NK-B" panose="02020700000000000000" pitchFamily="18" charset="-128"/>
                        <a:ea typeface="UD デジタル 教科書体 NK-B" panose="02020700000000000000" pitchFamily="18" charset="-128"/>
                      </a:endParaRPr>
                    </a:p>
                    <a:p>
                      <a:endParaRPr kumimoji="1" lang="ja-JP" altLang="en-US" sz="2000" dirty="0">
                        <a:latin typeface="UD デジタル 教科書体 NK-B" panose="02020700000000000000" pitchFamily="18" charset="-128"/>
                        <a:ea typeface="UD デジタル 教科書体 NK-B" panose="02020700000000000000" pitchFamily="18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7990245"/>
                  </a:ext>
                </a:extLst>
              </a:tr>
            </a:tbl>
          </a:graphicData>
        </a:graphic>
      </p:graphicFrame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EF2FB2D-FC0D-8FF8-57AB-DC60F1509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9861"/>
            <a:ext cx="2133600" cy="268139"/>
          </a:xfrm>
        </p:spPr>
        <p:txBody>
          <a:bodyPr/>
          <a:lstStyle/>
          <a:p>
            <a:pPr>
              <a:defRPr/>
            </a:pPr>
            <a:fld id="{804D6B79-3AEB-42FE-A736-A41F7AEA0445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B5E9A82-2D44-F9B0-03D0-4FAB3991D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589861"/>
            <a:ext cx="4572000" cy="268140"/>
          </a:xfrm>
        </p:spPr>
        <p:txBody>
          <a:bodyPr/>
          <a:lstStyle/>
          <a:p>
            <a:pPr>
              <a:defRPr/>
            </a:pP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令和</a:t>
            </a:r>
            <a:r>
              <a:rPr lang="en-US" altLang="zh-TW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7</a:t>
            </a: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年度　北陸</a:t>
            </a:r>
            <a:r>
              <a:rPr lang="en-US" altLang="zh-TW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3</a:t>
            </a: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県主任相談支援専門員研修</a:t>
            </a:r>
            <a:endParaRPr lang="en-US" altLang="ja-JP" i="1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164311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512" y="47835"/>
            <a:ext cx="8229600" cy="620817"/>
          </a:xfrm>
        </p:spPr>
        <p:txBody>
          <a:bodyPr/>
          <a:lstStyle/>
          <a:p>
            <a:pPr algn="l"/>
            <a:r>
              <a:rPr lang="ja-JP" altLang="en-US" sz="24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講義と演習の流れ</a:t>
            </a:r>
            <a:endParaRPr kumimoji="1" lang="ja-JP" altLang="en-US" sz="2400" dirty="0">
              <a:solidFill>
                <a:srgbClr val="FF000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5013289"/>
              </p:ext>
            </p:extLst>
          </p:nvPr>
        </p:nvGraphicFramePr>
        <p:xfrm>
          <a:off x="331083" y="582145"/>
          <a:ext cx="8651801" cy="595601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5922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08512">
                  <a:extLst>
                    <a:ext uri="{9D8B030D-6E8A-4147-A177-3AD203B41FA5}">
                      <a16:colId xmlns:a16="http://schemas.microsoft.com/office/drawing/2014/main" val="1352912262"/>
                    </a:ext>
                  </a:extLst>
                </a:gridCol>
                <a:gridCol w="14510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1949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>
                          <a:solidFill>
                            <a:schemeClr val="bg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内容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>
                          <a:solidFill>
                            <a:schemeClr val="bg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ポイント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>
                          <a:solidFill>
                            <a:schemeClr val="bg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合計</a:t>
                      </a:r>
                      <a:r>
                        <a:rPr kumimoji="1" lang="en-US" altLang="ja-JP" sz="1600" dirty="0">
                          <a:solidFill>
                            <a:schemeClr val="bg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160</a:t>
                      </a:r>
                      <a:r>
                        <a:rPr kumimoji="1" lang="ja-JP" altLang="en-US" sz="1600" dirty="0">
                          <a:solidFill>
                            <a:schemeClr val="bg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分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1850">
                <a:tc>
                  <a:txBody>
                    <a:bodyPr/>
                    <a:lstStyle/>
                    <a:p>
                      <a:r>
                        <a:rPr kumimoji="1" lang="ja-JP" altLang="en-US" sz="1600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１．流れの説明</a:t>
                      </a:r>
                      <a:endParaRPr kumimoji="1" lang="en-US" altLang="ja-JP" sz="1600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  <a:p>
                      <a:r>
                        <a:rPr kumimoji="1" lang="ja-JP" altLang="en-US" sz="1600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　　振り返りシートの記入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（</a:t>
                      </a:r>
                      <a:r>
                        <a:rPr kumimoji="1" lang="en-US" altLang="ja-JP" sz="1600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11</a:t>
                      </a:r>
                      <a:r>
                        <a:rPr kumimoji="1" lang="ja-JP" altLang="en-US" sz="1600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：</a:t>
                      </a:r>
                      <a:r>
                        <a:rPr kumimoji="1" lang="en-US" altLang="ja-JP" sz="1600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15</a:t>
                      </a:r>
                      <a:r>
                        <a:rPr kumimoji="1" lang="ja-JP" altLang="en-US" sz="1600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～）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３分</a:t>
                      </a:r>
                      <a:endParaRPr kumimoji="1" lang="en-US" altLang="ja-JP" sz="1600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76846">
                <a:tc>
                  <a:txBody>
                    <a:bodyPr/>
                    <a:lstStyle/>
                    <a:p>
                      <a:r>
                        <a:rPr kumimoji="1" lang="ja-JP" altLang="en-US" sz="1600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２．導入・講義①</a:t>
                      </a:r>
                      <a:endParaRPr kumimoji="1" lang="en-US" altLang="ja-JP" sz="1600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  <a:p>
                      <a:r>
                        <a:rPr kumimoji="1" lang="ja-JP" altLang="en-US" sz="1600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　　制度・事業からみえる</a:t>
                      </a:r>
                      <a:endParaRPr kumimoji="1" lang="en-US" altLang="ja-JP" sz="1600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  <a:p>
                      <a:r>
                        <a:rPr kumimoji="1" lang="ja-JP" altLang="en-US" sz="1600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　　　　　　　　　　多職種協働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・ねらいと学習のポイントの説明</a:t>
                      </a:r>
                      <a:endParaRPr kumimoji="1" lang="en-US" altLang="ja-JP" sz="1600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・主任としての多職種協働の３つの柱</a:t>
                      </a:r>
                      <a:endParaRPr kumimoji="1" lang="en-US" altLang="ja-JP" sz="1600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・いろいろな制度や事業から見える多職種協働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strike="noStrike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12</a:t>
                      </a:r>
                      <a:r>
                        <a:rPr kumimoji="1" lang="ja-JP" altLang="en-US" sz="1600" strike="noStrike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分</a:t>
                      </a:r>
                      <a:endParaRPr kumimoji="1" lang="en-US" altLang="ja-JP" sz="1600" strike="noStrike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>
                    <a:lnB w="12700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9492">
                <a:tc gridSpan="2">
                  <a:txBody>
                    <a:bodyPr/>
                    <a:lstStyle/>
                    <a:p>
                      <a:r>
                        <a:rPr kumimoji="1" lang="ja-JP" altLang="en-US" sz="1600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　　　　　　　　　　　　　　　　　　　　休憩　（</a:t>
                      </a:r>
                      <a:r>
                        <a:rPr kumimoji="1" lang="en-US" altLang="ja-JP" sz="1600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11</a:t>
                      </a:r>
                      <a:r>
                        <a:rPr kumimoji="1" lang="ja-JP" altLang="en-US" sz="1600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：</a:t>
                      </a:r>
                      <a:r>
                        <a:rPr kumimoji="1" lang="en-US" altLang="ja-JP" sz="1600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30</a:t>
                      </a:r>
                      <a:r>
                        <a:rPr kumimoji="1" lang="ja-JP" altLang="en-US" sz="1600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～</a:t>
                      </a:r>
                      <a:r>
                        <a:rPr kumimoji="1" lang="en-US" altLang="ja-JP" sz="1600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12</a:t>
                      </a:r>
                      <a:r>
                        <a:rPr kumimoji="1" lang="ja-JP" altLang="en-US" sz="1600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：</a:t>
                      </a:r>
                      <a:r>
                        <a:rPr kumimoji="1" lang="en-US" altLang="ja-JP" sz="1600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30</a:t>
                      </a:r>
                      <a:r>
                        <a:rPr kumimoji="1" lang="ja-JP" altLang="en-US" sz="1600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）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600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strike="noStrike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６０分</a:t>
                      </a:r>
                      <a:endParaRPr kumimoji="1" lang="en-US" altLang="ja-JP" sz="1600" strike="noStrike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1539087"/>
                  </a:ext>
                </a:extLst>
              </a:tr>
              <a:tr h="2047655">
                <a:tc>
                  <a:txBody>
                    <a:bodyPr/>
                    <a:lstStyle/>
                    <a:p>
                      <a:r>
                        <a:rPr kumimoji="1" lang="ja-JP" altLang="en-US" sz="1500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３．演習</a:t>
                      </a:r>
                      <a:endParaRPr kumimoji="1" lang="en-US" altLang="ja-JP" sz="1500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  <a:p>
                      <a:r>
                        <a:rPr kumimoji="1" lang="ja-JP" altLang="en-US" sz="1500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　主任相談支援専門員として　</a:t>
                      </a:r>
                      <a:endParaRPr kumimoji="1" lang="en-US" altLang="ja-JP" sz="1500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  <a:p>
                      <a:r>
                        <a:rPr kumimoji="1" lang="ja-JP" altLang="en-US" sz="1500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　多職種との連携におけるア　</a:t>
                      </a:r>
                      <a:endParaRPr kumimoji="1" lang="en-US" altLang="ja-JP" sz="1500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  <a:p>
                      <a:r>
                        <a:rPr kumimoji="1" lang="ja-JP" altLang="en-US" sz="1500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　プローチ方法について考え</a:t>
                      </a:r>
                      <a:endParaRPr kumimoji="1" lang="en-US" altLang="ja-JP" sz="1500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  <a:p>
                      <a:r>
                        <a:rPr kumimoji="1" lang="ja-JP" altLang="en-US" sz="1500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　る</a:t>
                      </a:r>
                    </a:p>
                    <a:p>
                      <a:pPr algn="ctr"/>
                      <a:endParaRPr kumimoji="1" lang="ja-JP" altLang="en-US" sz="1500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500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１．演習の内容と事例の説明</a:t>
                      </a:r>
                      <a:endParaRPr kumimoji="1" lang="en-US" altLang="ja-JP" sz="1500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  <a:p>
                      <a:endParaRPr kumimoji="1" lang="en-US" altLang="ja-JP" sz="1500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  <a:p>
                      <a:r>
                        <a:rPr kumimoji="1" lang="ja-JP" altLang="en-US" sz="1500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２．介護領域との連携について</a:t>
                      </a:r>
                      <a:endParaRPr kumimoji="1" lang="en-US" altLang="ja-JP" sz="1500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  <a:p>
                      <a:r>
                        <a:rPr kumimoji="1" lang="ja-JP" altLang="en-US" sz="1500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　（困っていること・理想とする形・主任としての工夫）</a:t>
                      </a:r>
                      <a:endParaRPr kumimoji="1" lang="en-US" altLang="ja-JP" sz="1500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  <a:p>
                      <a:endParaRPr kumimoji="1" lang="en-US" altLang="ja-JP" sz="1500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  <a:p>
                      <a:r>
                        <a:rPr kumimoji="1" lang="ja-JP" altLang="en-US" sz="1500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３．医療・教育・雇用・司法等の領域との連携に</a:t>
                      </a:r>
                      <a:endParaRPr kumimoji="1" lang="en-US" altLang="ja-JP" sz="1500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  <a:p>
                      <a:r>
                        <a:rPr kumimoji="1" lang="ja-JP" altLang="en-US" sz="1500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　　ついて</a:t>
                      </a:r>
                      <a:endParaRPr kumimoji="1" lang="en-US" altLang="ja-JP" sz="1500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  <a:p>
                      <a:r>
                        <a:rPr kumimoji="1" lang="ja-JP" altLang="en-US" sz="1500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　（困っていること・理想とする形・主任としての工夫）</a:t>
                      </a:r>
                      <a:endParaRPr kumimoji="1" lang="ja-JP" alt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9</a:t>
                      </a:r>
                      <a:r>
                        <a:rPr kumimoji="1" lang="ja-JP" altLang="en-US" sz="1600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分</a:t>
                      </a:r>
                      <a:endParaRPr kumimoji="1" lang="en-US" altLang="ja-JP" sz="1600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  <a:p>
                      <a:endParaRPr kumimoji="1" lang="en-US" altLang="ja-JP" sz="1600" strike="noStrike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  <a:p>
                      <a:r>
                        <a:rPr kumimoji="1" lang="en-US" altLang="ja-JP" sz="1600" strike="noStrike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40</a:t>
                      </a:r>
                      <a:r>
                        <a:rPr kumimoji="1" lang="ja-JP" altLang="en-US" sz="1600" strike="noStrike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分</a:t>
                      </a:r>
                      <a:endParaRPr kumimoji="1" lang="en-US" altLang="ja-JP" sz="1600" strike="noStrike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  <a:p>
                      <a:r>
                        <a:rPr kumimoji="1" lang="ja-JP" altLang="en-US" sz="1500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（</a:t>
                      </a:r>
                      <a:r>
                        <a:rPr kumimoji="1" lang="en-US" altLang="ja-JP" sz="1500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15</a:t>
                      </a:r>
                      <a:r>
                        <a:rPr kumimoji="1" lang="ja-JP" altLang="en-US" sz="1500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分・</a:t>
                      </a:r>
                      <a:r>
                        <a:rPr kumimoji="1" lang="en-US" altLang="ja-JP" sz="1500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25</a:t>
                      </a:r>
                      <a:r>
                        <a:rPr kumimoji="1" lang="ja-JP" altLang="en-US" sz="1500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分）</a:t>
                      </a:r>
                      <a:endParaRPr kumimoji="1" lang="en-US" altLang="ja-JP" sz="1500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  <a:p>
                      <a:endParaRPr kumimoji="1" lang="en-US" altLang="ja-JP" sz="1600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  <a:p>
                      <a:r>
                        <a:rPr kumimoji="1" lang="en-US" altLang="ja-JP" sz="1600" strike="noStrike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40</a:t>
                      </a:r>
                      <a:r>
                        <a:rPr kumimoji="1" lang="ja-JP" altLang="en-US" sz="1600" strike="noStrike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分</a:t>
                      </a:r>
                      <a:endParaRPr kumimoji="1" lang="en-US" altLang="ja-JP" sz="1600" strike="noStrike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  <a:p>
                      <a:r>
                        <a:rPr kumimoji="1" lang="ja-JP" altLang="en-US" sz="1200" strike="noStrike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（</a:t>
                      </a:r>
                      <a:r>
                        <a:rPr kumimoji="1" lang="en-US" altLang="ja-JP" sz="1200" strike="noStrike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3</a:t>
                      </a:r>
                      <a:r>
                        <a:rPr kumimoji="1" lang="ja-JP" altLang="en-US" sz="1200" strike="noStrike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分・</a:t>
                      </a:r>
                      <a:r>
                        <a:rPr kumimoji="1" lang="en-US" altLang="ja-JP" sz="1200" strike="noStrike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12</a:t>
                      </a:r>
                      <a:r>
                        <a:rPr kumimoji="1" lang="ja-JP" altLang="en-US" sz="1200" strike="noStrike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分・</a:t>
                      </a:r>
                      <a:r>
                        <a:rPr kumimoji="1" lang="en-US" altLang="ja-JP" sz="1200" strike="noStrike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</a:t>
                      </a:r>
                      <a:r>
                        <a:rPr kumimoji="1" lang="ja-JP" altLang="en-US" sz="1200" strike="noStrike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分）</a:t>
                      </a:r>
                      <a:endParaRPr kumimoji="1" lang="en-US" altLang="ja-JP" sz="1200" strike="noStrike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  <a:p>
                      <a:endParaRPr kumimoji="1" lang="en-US" altLang="ja-JP" sz="160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mpd="sng">
                      <a:noFill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297161568"/>
                  </a:ext>
                </a:extLst>
              </a:tr>
              <a:tr h="1215745">
                <a:tc>
                  <a:txBody>
                    <a:bodyPr/>
                    <a:lstStyle/>
                    <a:p>
                      <a:r>
                        <a:rPr kumimoji="1" lang="ja-JP" altLang="en-US" sz="1600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４．講義②</a:t>
                      </a:r>
                      <a:endParaRPr kumimoji="1" lang="en-US" altLang="ja-JP" sz="1600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  <a:p>
                      <a:r>
                        <a:rPr kumimoji="1" lang="ja-JP" altLang="en-US" sz="1600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　　多職種連携のポイント</a:t>
                      </a:r>
                      <a:endParaRPr kumimoji="1" lang="en-US" altLang="ja-JP" sz="1600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　　多職種協働するために</a:t>
                      </a:r>
                      <a:endParaRPr kumimoji="1" lang="en-US" altLang="ja-JP" sz="1600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  <a:p>
                      <a:endParaRPr kumimoji="1" lang="ja-JP" altLang="en-US" sz="1600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・医療・介護・教育・雇用・司法・行政との連携のポ</a:t>
                      </a:r>
                      <a:endParaRPr kumimoji="1" lang="en-US" altLang="ja-JP" sz="1600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  <a:p>
                      <a:r>
                        <a:rPr kumimoji="1" lang="ja-JP" altLang="en-US" sz="1600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　イント</a:t>
                      </a:r>
                      <a:endParaRPr kumimoji="1" lang="en-US" altLang="ja-JP" sz="1600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・</a:t>
                      </a:r>
                      <a:r>
                        <a:rPr kumimoji="1" lang="en-US" altLang="ja-JP" sz="1600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3</a:t>
                      </a:r>
                      <a:r>
                        <a:rPr kumimoji="1" lang="ja-JP" altLang="en-US" sz="1600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つの柱を中心に主任相談支援専門員が多職</a:t>
                      </a:r>
                      <a:endParaRPr kumimoji="1" lang="en-US" altLang="ja-JP" sz="1600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　種協働するためのコツについて整理する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strike="noStrike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52</a:t>
                      </a:r>
                      <a:r>
                        <a:rPr kumimoji="1" lang="ja-JP" altLang="en-US" sz="1600" strike="noStrike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分</a:t>
                      </a:r>
                      <a:endParaRPr kumimoji="1" lang="en-US" altLang="ja-JP" sz="1600" strike="noStrike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6608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５．振り返りシートの記入</a:t>
                      </a:r>
                      <a:endParaRPr kumimoji="1" lang="en-US" altLang="ja-JP" sz="1600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（～</a:t>
                      </a:r>
                      <a:r>
                        <a:rPr kumimoji="1" lang="en-US" altLang="ja-JP" sz="1600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14</a:t>
                      </a:r>
                      <a:r>
                        <a:rPr kumimoji="1" lang="ja-JP" altLang="en-US" sz="1600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：</a:t>
                      </a:r>
                      <a:r>
                        <a:rPr kumimoji="1" lang="en-US" altLang="ja-JP" sz="1600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55</a:t>
                      </a:r>
                      <a:r>
                        <a:rPr kumimoji="1" lang="ja-JP" altLang="en-US" sz="1600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）</a:t>
                      </a:r>
                      <a:endParaRPr kumimoji="1" lang="en-US" altLang="ja-JP" sz="1600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strike="noStrike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4</a:t>
                      </a:r>
                      <a:r>
                        <a:rPr kumimoji="1" lang="ja-JP" altLang="en-US" sz="1600" strike="noStrike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分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69840D65-2B52-4E31-BC11-539C5F128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9861"/>
            <a:ext cx="2133600" cy="268139"/>
          </a:xfrm>
        </p:spPr>
        <p:txBody>
          <a:bodyPr/>
          <a:lstStyle/>
          <a:p>
            <a:pPr>
              <a:defRPr/>
            </a:pPr>
            <a:fld id="{EC602E4F-3B58-4928-9C49-10C64EE68D88}" type="slidenum">
              <a:rPr lang="en-US" altLang="ja-JP" smtClean="0"/>
              <a:pPr>
                <a:defRPr/>
              </a:pPr>
              <a:t>3</a:t>
            </a:fld>
            <a:endParaRPr lang="en-US" altLang="ja-JP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58750C59-34C3-D28C-51DC-C9C8C15E33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TW" altLang="en-US" i="1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令和</a:t>
            </a:r>
            <a:r>
              <a:rPr lang="en-US" altLang="zh-TW" i="1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7</a:t>
            </a:r>
            <a:r>
              <a:rPr lang="zh-TW" altLang="en-US" i="1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年度　北陸</a:t>
            </a:r>
            <a:r>
              <a:rPr lang="en-US" altLang="zh-TW" i="1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3</a:t>
            </a:r>
            <a:r>
              <a:rPr lang="zh-TW" altLang="en-US" i="1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県主任相談支援専門員研修</a:t>
            </a:r>
            <a:endParaRPr lang="en-US" altLang="ja-JP" sz="1100" dirty="0"/>
          </a:p>
        </p:txBody>
      </p:sp>
    </p:spTree>
    <p:extLst>
      <p:ext uri="{BB962C8B-B14F-4D97-AF65-F5344CB8AC3E}">
        <p14:creationId xmlns:p14="http://schemas.microsoft.com/office/powerpoint/2010/main" val="214476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0"/>
    </mc:Choice>
    <mc:Fallback xmlns="">
      <p:transition spd="slow" advTm="16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163752-F857-AA5F-D47D-FBE46B66C4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3A41D49-CC44-0BD9-866E-F03A7D6767EA}"/>
              </a:ext>
            </a:extLst>
          </p:cNvPr>
          <p:cNvSpPr txBox="1"/>
          <p:nvPr/>
        </p:nvSpPr>
        <p:spPr>
          <a:xfrm>
            <a:off x="143508" y="1357659"/>
            <a:ext cx="8856984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en-US" altLang="ja-JP" sz="26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lang="ja-JP" altLang="en-US" sz="28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</a:t>
            </a:r>
            <a:r>
              <a:rPr lang="ja-JP" altLang="en-US" sz="2800" kern="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◆　</a:t>
            </a:r>
            <a:r>
              <a:rPr lang="en-US" altLang="ja-JP" sz="2800" kern="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12</a:t>
            </a:r>
            <a:r>
              <a:rPr lang="ja-JP" altLang="en-US" sz="2800" kern="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：</a:t>
            </a:r>
            <a:r>
              <a:rPr lang="en-US" altLang="ja-JP" sz="2800" kern="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30</a:t>
            </a:r>
            <a:r>
              <a:rPr lang="ja-JP" altLang="en-US" sz="2800" kern="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から演習を行います</a:t>
            </a:r>
            <a:endParaRPr lang="en-US" altLang="ja-JP" sz="2800" kern="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endParaRPr lang="en-US" altLang="ja-JP" sz="2800" kern="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lang="ja-JP" altLang="en-US" sz="28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休憩中に　グループ内で　ファシリテーターと記録</a:t>
            </a:r>
            <a:endParaRPr lang="en-US" altLang="ja-JP" sz="28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lang="ja-JP" altLang="en-US" sz="28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の担当を決めてください。</a:t>
            </a:r>
            <a:endParaRPr lang="en-US" altLang="ja-JP" sz="28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endParaRPr lang="en-US" altLang="ja-JP" sz="28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lang="ja-JP" altLang="en-US" sz="28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この単元では２つのセッションがあります。</a:t>
            </a:r>
            <a:endParaRPr lang="en-US" altLang="ja-JP" sz="28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lang="ja-JP" altLang="en-US" sz="28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セッションごとでも、単元とおしでも構いません。</a:t>
            </a:r>
            <a:endParaRPr lang="en-US" altLang="ja-JP" sz="28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lang="ja-JP" altLang="en-US" sz="28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</a:t>
            </a:r>
            <a:endParaRPr lang="en-US" altLang="ja-JP" sz="28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lang="ja-JP" altLang="en-US" sz="28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</a:t>
            </a:r>
            <a:r>
              <a:rPr lang="ja-JP" altLang="en-US" sz="24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次の単元でも、明日の演習でもグループワークがあります、</a:t>
            </a:r>
            <a:endParaRPr lang="en-US" altLang="ja-JP" sz="24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lang="ja-JP" altLang="en-US" sz="24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ファシリテーションを意識して、役割を決めましょう。</a:t>
            </a:r>
            <a:endParaRPr lang="en-US" altLang="ja-JP" sz="28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28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</a:t>
            </a: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0F053475-AA42-2395-A856-9F2C19EC19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1CAECD-5926-4741-A906-A08E04809A27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  <p:sp>
        <p:nvSpPr>
          <p:cNvPr id="3" name="タイトル 1">
            <a:extLst>
              <a:ext uri="{FF2B5EF4-FFF2-40B4-BE49-F238E27FC236}">
                <a16:creationId xmlns:a16="http://schemas.microsoft.com/office/drawing/2014/main" id="{7B6F5FDE-6FF4-E045-05A4-D9D0FE5B70D3}"/>
              </a:ext>
            </a:extLst>
          </p:cNvPr>
          <p:cNvSpPr txBox="1">
            <a:spLocks/>
          </p:cNvSpPr>
          <p:nvPr/>
        </p:nvSpPr>
        <p:spPr>
          <a:xfrm>
            <a:off x="457200" y="495558"/>
            <a:ext cx="8229600" cy="936104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l"/>
            <a:r>
              <a:rPr lang="ja-JP" altLang="en-US" sz="2400" kern="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　　　</a:t>
            </a:r>
            <a:endParaRPr lang="ja-JP" altLang="en-US" sz="2800" kern="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EA524F15-DBB6-57DF-B4AA-E09A3AE48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令和</a:t>
            </a:r>
            <a:r>
              <a:rPr lang="en-US" altLang="zh-TW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7</a:t>
            </a: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年度　北陸</a:t>
            </a:r>
            <a:r>
              <a:rPr lang="en-US" altLang="zh-TW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3</a:t>
            </a: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県主任相談支援専門員研修</a:t>
            </a:r>
            <a:endParaRPr lang="en-US" altLang="ja-JP" i="1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6" name="タイトル 1">
            <a:extLst>
              <a:ext uri="{FF2B5EF4-FFF2-40B4-BE49-F238E27FC236}">
                <a16:creationId xmlns:a16="http://schemas.microsoft.com/office/drawing/2014/main" id="{71D1363A-9927-5B62-C0F6-4055C9330D08}"/>
              </a:ext>
            </a:extLst>
          </p:cNvPr>
          <p:cNvSpPr txBox="1">
            <a:spLocks/>
          </p:cNvSpPr>
          <p:nvPr/>
        </p:nvSpPr>
        <p:spPr>
          <a:xfrm>
            <a:off x="395536" y="495558"/>
            <a:ext cx="8229600" cy="789583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l"/>
            <a:r>
              <a:rPr lang="ja-JP" altLang="en-US" sz="3600" kern="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　休憩　　　　　　　　　</a:t>
            </a:r>
            <a:r>
              <a:rPr lang="en-US" altLang="ja-JP" sz="3600" kern="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11</a:t>
            </a:r>
            <a:r>
              <a:rPr lang="ja-JP" altLang="en-US" sz="3600" kern="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：</a:t>
            </a:r>
            <a:r>
              <a:rPr lang="en-US" altLang="ja-JP" sz="3600" kern="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30</a:t>
            </a:r>
            <a:r>
              <a:rPr lang="ja-JP" altLang="en-US" sz="3600" kern="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～</a:t>
            </a:r>
            <a:r>
              <a:rPr lang="en-US" altLang="ja-JP" sz="3600" kern="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12</a:t>
            </a:r>
            <a:r>
              <a:rPr lang="ja-JP" altLang="en-US" sz="3600" kern="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：</a:t>
            </a:r>
            <a:r>
              <a:rPr lang="en-US" altLang="ja-JP" sz="3600" kern="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30</a:t>
            </a:r>
            <a:endParaRPr lang="ja-JP" altLang="en-US" sz="2800" kern="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18580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2027"/>
    </mc:Choice>
    <mc:Fallback xmlns="">
      <p:transition spd="slow" advTm="72027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683568" y="2542348"/>
            <a:ext cx="8310386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　</a:t>
            </a:r>
            <a:r>
              <a:rPr kumimoji="1" lang="ja-JP" altLang="en-US" sz="26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１．演習の内容と事例の説明</a:t>
            </a:r>
            <a:r>
              <a:rPr lang="en-US" altLang="ja-JP" sz="26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【</a:t>
            </a:r>
            <a:r>
              <a:rPr lang="ja-JP" altLang="en-US" sz="26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９分</a:t>
            </a:r>
            <a:r>
              <a:rPr lang="en-US" altLang="ja-JP" sz="26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】</a:t>
            </a:r>
            <a:endParaRPr kumimoji="1" lang="en-US" altLang="ja-JP" sz="26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endParaRPr kumimoji="1" lang="en-US" altLang="ja-JP" sz="26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lang="ja-JP" altLang="en-US" sz="26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　２．セッション</a:t>
            </a:r>
            <a:r>
              <a:rPr lang="en-US" altLang="ja-JP" sz="26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1【</a:t>
            </a:r>
            <a:r>
              <a:rPr lang="ja-JP" altLang="en-US" sz="26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４０分</a:t>
            </a:r>
            <a:r>
              <a:rPr lang="en-US" altLang="ja-JP" sz="26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】</a:t>
            </a:r>
          </a:p>
          <a:p>
            <a:r>
              <a:rPr lang="ja-JP" altLang="en-US" sz="26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　　　　　介護領域との連携について考えよう</a:t>
            </a:r>
            <a:endParaRPr lang="en-US" altLang="ja-JP" sz="26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endParaRPr lang="en-US" altLang="ja-JP" sz="26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26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　３．セッション</a:t>
            </a:r>
            <a:r>
              <a:rPr kumimoji="1" lang="en-US" altLang="ja-JP" sz="26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2【</a:t>
            </a:r>
            <a:r>
              <a:rPr kumimoji="1" lang="ja-JP" altLang="en-US" sz="26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４０分</a:t>
            </a:r>
            <a:r>
              <a:rPr kumimoji="1" lang="en-US" altLang="ja-JP" sz="26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】</a:t>
            </a:r>
          </a:p>
          <a:p>
            <a:r>
              <a:rPr lang="ja-JP" altLang="en-US" sz="26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　　　　　医療・教育・雇用・司法等の領域の中から</a:t>
            </a:r>
            <a:endParaRPr lang="en-US" altLang="ja-JP" sz="26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lang="ja-JP" altLang="en-US" sz="26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　　　　　ひとつ選んで連携について考えよう</a:t>
            </a:r>
            <a:endParaRPr kumimoji="1" lang="ja-JP" altLang="en-US" sz="26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24909875-3D3A-4147-947C-72EC95AB60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1CAECD-5926-4741-A906-A08E04809A27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  <p:sp>
        <p:nvSpPr>
          <p:cNvPr id="3" name="タイトル 1">
            <a:extLst>
              <a:ext uri="{FF2B5EF4-FFF2-40B4-BE49-F238E27FC236}">
                <a16:creationId xmlns:a16="http://schemas.microsoft.com/office/drawing/2014/main" id="{9D4EC3C9-F065-3DA7-FC48-42CC6326A245}"/>
              </a:ext>
            </a:extLst>
          </p:cNvPr>
          <p:cNvSpPr txBox="1">
            <a:spLocks/>
          </p:cNvSpPr>
          <p:nvPr/>
        </p:nvSpPr>
        <p:spPr>
          <a:xfrm>
            <a:off x="504614" y="301454"/>
            <a:ext cx="8229600" cy="1615378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l"/>
            <a:r>
              <a:rPr lang="ja-JP" altLang="en-US" sz="3600" kern="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演習</a:t>
            </a:r>
            <a:r>
              <a:rPr lang="en-US" altLang="ja-JP" sz="3600" kern="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5</a:t>
            </a:r>
          </a:p>
          <a:p>
            <a:pPr algn="l"/>
            <a:r>
              <a:rPr lang="ja-JP" altLang="en-US" sz="2400" kern="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　　　</a:t>
            </a:r>
            <a:r>
              <a:rPr lang="ja-JP" altLang="en-US" sz="2800" kern="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多職種協働（チームアプローチ）による効果的な</a:t>
            </a:r>
            <a:endParaRPr lang="en-US" altLang="ja-JP" sz="2800" kern="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l"/>
            <a:r>
              <a:rPr lang="ja-JP" altLang="en-US" sz="2800" kern="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　　 支援の展開方法について、２つの演習をします。</a:t>
            </a: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615A3FD-82AA-7DDF-E511-8992D13DC4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令和</a:t>
            </a:r>
            <a:r>
              <a:rPr lang="en-US" altLang="zh-TW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7</a:t>
            </a: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年度　北陸</a:t>
            </a:r>
            <a:r>
              <a:rPr lang="en-US" altLang="zh-TW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3</a:t>
            </a: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県主任相談支援専門員研修</a:t>
            </a:r>
            <a:endParaRPr lang="en-US" altLang="ja-JP" i="1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88747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2027"/>
    </mc:Choice>
    <mc:Fallback xmlns="">
      <p:transition spd="slow" advTm="72027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表 6">
            <a:extLst>
              <a:ext uri="{FF2B5EF4-FFF2-40B4-BE49-F238E27FC236}">
                <a16:creationId xmlns:a16="http://schemas.microsoft.com/office/drawing/2014/main" id="{94B31C5E-36D2-F8AB-08E9-A7D4C59EAB9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06013715"/>
              </p:ext>
            </p:extLst>
          </p:nvPr>
        </p:nvGraphicFramePr>
        <p:xfrm>
          <a:off x="179512" y="212905"/>
          <a:ext cx="8784976" cy="6376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40922">
                  <a:extLst>
                    <a:ext uri="{9D8B030D-6E8A-4147-A177-3AD203B41FA5}">
                      <a16:colId xmlns:a16="http://schemas.microsoft.com/office/drawing/2014/main" val="4009959571"/>
                    </a:ext>
                  </a:extLst>
                </a:gridCol>
                <a:gridCol w="7544054">
                  <a:extLst>
                    <a:ext uri="{9D8B030D-6E8A-4147-A177-3AD203B41FA5}">
                      <a16:colId xmlns:a16="http://schemas.microsoft.com/office/drawing/2014/main" val="145702535"/>
                    </a:ext>
                  </a:extLst>
                </a:gridCol>
              </a:tblGrid>
              <a:tr h="342178">
                <a:tc gridSpan="2">
                  <a:txBody>
                    <a:bodyPr/>
                    <a:lstStyle/>
                    <a:p>
                      <a:r>
                        <a:rPr kumimoji="1" lang="ja-JP" altLang="en-US" sz="16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資料①演習事例（２つの事例）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4155007"/>
                  </a:ext>
                </a:extLst>
              </a:tr>
              <a:tr h="342178">
                <a:tc gridSpan="2">
                  <a:txBody>
                    <a:bodyPr/>
                    <a:lstStyle/>
                    <a:p>
                      <a:r>
                        <a:rPr kumimoji="1" lang="ja-JP" altLang="en-US" sz="1600" b="1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事例１「世帯支援」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568399"/>
                  </a:ext>
                </a:extLst>
              </a:tr>
              <a:tr h="839892">
                <a:tc>
                  <a:txBody>
                    <a:bodyPr/>
                    <a:lstStyle/>
                    <a:p>
                      <a:r>
                        <a:rPr kumimoji="1" lang="ja-JP" altLang="en-US" sz="16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支援対象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母：８０歳、認知症</a:t>
                      </a:r>
                      <a:endParaRPr kumimoji="1" lang="en-US" altLang="ja-JP" sz="16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  <a:p>
                      <a:r>
                        <a:rPr kumimoji="1" lang="ja-JP" altLang="en-US" sz="16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息子：５０歳、統合失調症</a:t>
                      </a:r>
                      <a:endParaRPr kumimoji="1" lang="en-US" altLang="ja-JP" sz="16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  <a:p>
                      <a:r>
                        <a:rPr kumimoji="1" lang="ja-JP" altLang="en-US" sz="16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母と一人息子の二人暮らし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3827118"/>
                  </a:ext>
                </a:extLst>
              </a:tr>
              <a:tr h="1835319">
                <a:tc>
                  <a:txBody>
                    <a:bodyPr/>
                    <a:lstStyle/>
                    <a:p>
                      <a:r>
                        <a:rPr kumimoji="1" lang="ja-JP" altLang="en-US" sz="16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状況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1" lang="ja-JP" altLang="en-US" sz="16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母の認知症が悪化し、家が片づかなくなり、ごみ屋敷の状態になってきた。</a:t>
                      </a:r>
                      <a:endParaRPr kumimoji="1" lang="en-US" altLang="ja-JP" sz="16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1" lang="ja-JP" altLang="en-US" sz="16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母のケアマネジメントを担当している介護支援専門員が、息子にハウスクリーニングを提案した。</a:t>
                      </a:r>
                      <a:endParaRPr kumimoji="1" lang="en-US" altLang="ja-JP" sz="16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1" lang="ja-JP" altLang="en-US" sz="16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いったん了承されたが、後日、息子から断りの連絡が入った。</a:t>
                      </a:r>
                      <a:endParaRPr kumimoji="1" lang="en-US" altLang="ja-JP" sz="16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1" lang="ja-JP" altLang="en-US" sz="16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ヘルパーを導入しようとしても息子が拒否している。</a:t>
                      </a:r>
                      <a:endParaRPr kumimoji="1" lang="en-US" altLang="ja-JP" sz="16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1" lang="ja-JP" altLang="en-US" sz="16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介護支援専門員から主任相談支援専門員に「息子さんへの関わり方がわからない」と相談があった。</a:t>
                      </a:r>
                      <a:endParaRPr kumimoji="1" lang="en-US" altLang="ja-JP" sz="16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9449374"/>
                  </a:ext>
                </a:extLst>
              </a:tr>
              <a:tr h="342178">
                <a:tc gridSpan="2">
                  <a:txBody>
                    <a:bodyPr/>
                    <a:lstStyle/>
                    <a:p>
                      <a:r>
                        <a:rPr kumimoji="1" lang="ja-JP" altLang="en-US" sz="1600" b="1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事例２「介護保険への移行支援」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4833711"/>
                  </a:ext>
                </a:extLst>
              </a:tr>
              <a:tr h="342178">
                <a:tc>
                  <a:txBody>
                    <a:bodyPr/>
                    <a:lstStyle/>
                    <a:p>
                      <a:r>
                        <a:rPr kumimoji="1" lang="ja-JP" altLang="en-US" sz="16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支援対象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６５歳、男性、知的障害者、要介護１、障害支援区分４</a:t>
                      </a:r>
                      <a:endParaRPr kumimoji="1" lang="en-US" altLang="ja-JP" sz="16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2635899"/>
                  </a:ext>
                </a:extLst>
              </a:tr>
              <a:tr h="2333033">
                <a:tc>
                  <a:txBody>
                    <a:bodyPr/>
                    <a:lstStyle/>
                    <a:p>
                      <a:r>
                        <a:rPr kumimoji="1" lang="ja-JP" altLang="en-US" sz="16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状況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1" lang="ja-JP" altLang="en-US" sz="16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男性は、長く就労継続支援</a:t>
                      </a:r>
                      <a:r>
                        <a:rPr kumimoji="1" lang="en-US" altLang="ja-JP" sz="16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B</a:t>
                      </a:r>
                      <a:r>
                        <a:rPr kumimoji="1" lang="ja-JP" altLang="en-US" sz="16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型事業所を利用しており、担当の相談支援専門員を信頼している。</a:t>
                      </a:r>
                      <a:endParaRPr kumimoji="1" lang="en-US" altLang="ja-JP" sz="16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1" lang="ja-JP" altLang="en-US" sz="16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５５歳のとき、父親が亡くなり、近所の叔母の支援で一人暮らしを続けている。</a:t>
                      </a:r>
                      <a:endParaRPr kumimoji="1" lang="en-US" altLang="ja-JP" sz="16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1" lang="ja-JP" altLang="en-US" sz="16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６０歳になり、就労継続支援</a:t>
                      </a:r>
                      <a:r>
                        <a:rPr kumimoji="1" lang="en-US" altLang="ja-JP" sz="16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B</a:t>
                      </a:r>
                      <a:r>
                        <a:rPr kumimoji="1" lang="ja-JP" altLang="en-US" sz="16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型事業所の利用を終了し、居宅介護と地域定着支援の利用を始めた。</a:t>
                      </a:r>
                      <a:endParaRPr kumimoji="1" lang="en-US" altLang="ja-JP" sz="16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1" lang="ja-JP" altLang="en-US" sz="16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この際、相談支援専門員は、介護保険に移行しても継続して利用できる事業所を選定している。</a:t>
                      </a:r>
                      <a:endParaRPr kumimoji="1" lang="en-US" altLang="ja-JP" sz="16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1" lang="ja-JP" altLang="en-US" sz="16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６５歳になり、介護保険の利用を開始しているが、半年間は、地域定着支援を引き続き利用した。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101002"/>
                  </a:ext>
                </a:extLst>
              </a:tr>
            </a:tbl>
          </a:graphicData>
        </a:graphic>
      </p:graphicFrame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1A0D20E-78BD-84EA-A159-27CFE4244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9861"/>
            <a:ext cx="2133600" cy="268139"/>
          </a:xfrm>
        </p:spPr>
        <p:txBody>
          <a:bodyPr/>
          <a:lstStyle/>
          <a:p>
            <a:pPr>
              <a:defRPr/>
            </a:pPr>
            <a:fld id="{804D6B79-3AEB-42FE-A736-A41F7AEA0445}" type="slidenum">
              <a:rPr lang="en-US" altLang="ja-JP" smtClean="0"/>
              <a:pPr>
                <a:defRPr/>
              </a:pPr>
              <a:t>6</a:t>
            </a:fld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78D5598-56B8-C66C-6385-4AB2DD16F3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589861"/>
            <a:ext cx="3203848" cy="268140"/>
          </a:xfrm>
        </p:spPr>
        <p:txBody>
          <a:bodyPr/>
          <a:lstStyle/>
          <a:p>
            <a:pPr>
              <a:defRPr/>
            </a:pP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令和</a:t>
            </a:r>
            <a:r>
              <a:rPr lang="en-US" altLang="zh-TW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7</a:t>
            </a: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年度　北陸</a:t>
            </a:r>
            <a:r>
              <a:rPr lang="en-US" altLang="zh-TW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3</a:t>
            </a: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県主任相談支援専門員研修</a:t>
            </a:r>
            <a:endParaRPr lang="en-US" altLang="ja-JP" i="1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229847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42052" y="288505"/>
            <a:ext cx="8229600" cy="548207"/>
          </a:xfrm>
        </p:spPr>
        <p:txBody>
          <a:bodyPr/>
          <a:lstStyle/>
          <a:p>
            <a:pPr algn="l"/>
            <a:r>
              <a:rPr lang="ja-JP" altLang="en-US" sz="2800" dirty="0">
                <a:solidFill>
                  <a:schemeClr val="accent2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セッション１　　介護領域との連携について</a:t>
            </a:r>
            <a:r>
              <a:rPr lang="ja-JP" altLang="en-US" sz="2400" dirty="0">
                <a:solidFill>
                  <a:schemeClr val="accent2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［</a:t>
            </a:r>
            <a:r>
              <a:rPr lang="en-US" altLang="ja-JP" sz="2400" dirty="0">
                <a:solidFill>
                  <a:schemeClr val="accent2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40</a:t>
            </a:r>
            <a:r>
              <a:rPr lang="ja-JP" altLang="en-US" sz="2400" dirty="0">
                <a:solidFill>
                  <a:schemeClr val="accent2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分間］</a:t>
            </a:r>
            <a:endParaRPr kumimoji="1" lang="ja-JP" altLang="en-US" sz="2400" dirty="0">
              <a:solidFill>
                <a:schemeClr val="accent2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42052" y="1081829"/>
            <a:ext cx="8722436" cy="4694342"/>
          </a:xfrm>
        </p:spPr>
        <p:txBody>
          <a:bodyPr/>
          <a:lstStyle/>
          <a:p>
            <a:pPr marL="0" indent="0">
              <a:buNone/>
            </a:pPr>
            <a:endParaRPr lang="en-US" altLang="ja-JP" sz="20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marL="0" indent="0">
              <a:buNone/>
            </a:pPr>
            <a:r>
              <a:rPr lang="ja-JP" altLang="en-US" sz="20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　事例１のような世帯支援、事例２のような介護保険への移行支援で介護支援</a:t>
            </a:r>
            <a:endParaRPr lang="en-US" altLang="ja-JP" sz="20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marL="0" indent="0">
              <a:buNone/>
            </a:pPr>
            <a:r>
              <a:rPr lang="en-US" altLang="ja-JP" sz="20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   </a:t>
            </a:r>
            <a:r>
              <a:rPr lang="ja-JP" altLang="en-US" sz="20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専門員と連携する場面を想定して、連携について考えましょう。</a:t>
            </a:r>
            <a:endParaRPr lang="en-US" altLang="ja-JP" sz="20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marL="0" indent="0">
              <a:buNone/>
            </a:pPr>
            <a:r>
              <a:rPr lang="ja-JP" altLang="en-US" sz="20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　（</a:t>
            </a:r>
            <a:r>
              <a:rPr lang="en-US" altLang="ja-JP" sz="20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※</a:t>
            </a:r>
            <a:r>
              <a:rPr lang="ja-JP" altLang="en-US" sz="20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事例検討ではありません）</a:t>
            </a:r>
            <a:endParaRPr lang="en-US" altLang="ja-JP" sz="20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marL="0" indent="0">
              <a:buNone/>
            </a:pPr>
            <a:endParaRPr lang="en-US" altLang="ja-JP" sz="20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marL="0" indent="0">
              <a:buNone/>
            </a:pPr>
            <a:r>
              <a:rPr lang="ja-JP" altLang="en-US" sz="20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１．グループワーク</a:t>
            </a:r>
            <a:r>
              <a:rPr lang="en-US" altLang="ja-JP" sz="20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【15</a:t>
            </a:r>
            <a:r>
              <a:rPr lang="ja-JP" altLang="en-US" sz="20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分</a:t>
            </a:r>
            <a:r>
              <a:rPr lang="en-US" altLang="ja-JP" sz="20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】</a:t>
            </a:r>
          </a:p>
          <a:p>
            <a:pPr marL="0" indent="0">
              <a:buNone/>
            </a:pPr>
            <a:r>
              <a:rPr lang="ja-JP" altLang="en-US" sz="20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　　ワークシートを活用し、連携で困っている点・理想とする形をあげてみよう</a:t>
            </a:r>
            <a:endParaRPr lang="en-US" altLang="ja-JP" sz="20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marL="0" indent="0">
              <a:buNone/>
            </a:pPr>
            <a:r>
              <a:rPr lang="ja-JP" altLang="en-US" sz="20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　　</a:t>
            </a:r>
            <a:r>
              <a:rPr lang="en-US" altLang="ja-JP" sz="20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(</a:t>
            </a:r>
            <a:r>
              <a:rPr lang="ja-JP" altLang="en-US" sz="20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自分が困っていることだけでなく、他者から相談されて解決できないことも</a:t>
            </a:r>
            <a:endParaRPr lang="en-US" altLang="ja-JP" sz="20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marL="0" indent="0">
              <a:buNone/>
            </a:pPr>
            <a:r>
              <a:rPr lang="ja-JP" altLang="en-US" sz="20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　　　取り上げる</a:t>
            </a:r>
            <a:r>
              <a:rPr lang="en-US" altLang="ja-JP" sz="20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)</a:t>
            </a:r>
          </a:p>
          <a:p>
            <a:pPr marL="0" indent="0">
              <a:buNone/>
            </a:pPr>
            <a:endParaRPr lang="en-US" altLang="ja-JP" sz="20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marL="0" indent="0">
              <a:buNone/>
            </a:pPr>
            <a:r>
              <a:rPr lang="ja-JP" altLang="en-US" sz="20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 ２．グループワーク</a:t>
            </a:r>
            <a:r>
              <a:rPr lang="en-US" altLang="ja-JP" sz="20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【25</a:t>
            </a:r>
            <a:r>
              <a:rPr lang="ja-JP" altLang="en-US" sz="20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分</a:t>
            </a:r>
            <a:r>
              <a:rPr lang="en-US" altLang="ja-JP" sz="20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】</a:t>
            </a:r>
          </a:p>
          <a:p>
            <a:pPr marL="0" indent="0">
              <a:buNone/>
            </a:pPr>
            <a:r>
              <a:rPr lang="ja-JP" altLang="en-US" sz="20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「困っていることをどのようにすれば乗り越えて、理想とする形にできるのか？」　</a:t>
            </a:r>
            <a:endParaRPr lang="en-US" altLang="ja-JP" sz="20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marL="0" indent="0">
              <a:buNone/>
            </a:pPr>
            <a:r>
              <a:rPr lang="ja-JP" altLang="en-US" sz="20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「主任相談支援専門員として工夫すべきこと」を考えてみよう</a:t>
            </a:r>
            <a:endParaRPr lang="en-US" altLang="ja-JP" sz="20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769D4150-B564-4D1C-A7A8-CF1E67F245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9861"/>
            <a:ext cx="2133600" cy="268139"/>
          </a:xfrm>
        </p:spPr>
        <p:txBody>
          <a:bodyPr/>
          <a:lstStyle/>
          <a:p>
            <a:pPr>
              <a:defRPr/>
            </a:pPr>
            <a:fld id="{804D6B79-3AEB-42FE-A736-A41F7AEA0445}" type="slidenum">
              <a:rPr lang="en-US" altLang="ja-JP" smtClean="0"/>
              <a:pPr>
                <a:defRPr/>
              </a:pPr>
              <a:t>7</a:t>
            </a:fld>
            <a:endParaRPr lang="en-US" altLang="ja-JP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C555DBD-9D60-46A7-31CC-16BA4F1874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7706"/>
            <a:ext cx="3203848" cy="268140"/>
          </a:xfrm>
        </p:spPr>
        <p:txBody>
          <a:bodyPr/>
          <a:lstStyle/>
          <a:p>
            <a:pPr>
              <a:defRPr/>
            </a:pPr>
            <a:r>
              <a:rPr lang="zh-TW" altLang="en-US" i="1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令和</a:t>
            </a:r>
            <a:r>
              <a:rPr lang="en-US" altLang="zh-TW" i="1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7</a:t>
            </a:r>
            <a:r>
              <a:rPr lang="zh-TW" altLang="en-US" i="1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年度　北陸</a:t>
            </a:r>
            <a:r>
              <a:rPr lang="en-US" altLang="zh-TW" i="1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3</a:t>
            </a:r>
            <a:r>
              <a:rPr lang="zh-TW" altLang="en-US" i="1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県主任相談支援専門員研修</a:t>
            </a:r>
            <a:endParaRPr lang="en-US" altLang="ja-JP" sz="1100" dirty="0"/>
          </a:p>
        </p:txBody>
      </p:sp>
    </p:spTree>
    <p:extLst>
      <p:ext uri="{BB962C8B-B14F-4D97-AF65-F5344CB8AC3E}">
        <p14:creationId xmlns:p14="http://schemas.microsoft.com/office/powerpoint/2010/main" val="2898537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7356"/>
    </mc:Choice>
    <mc:Fallback xmlns="">
      <p:transition spd="slow" advTm="137356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idx="4294967295"/>
          </p:nvPr>
        </p:nvSpPr>
        <p:spPr>
          <a:xfrm>
            <a:off x="323528" y="188640"/>
            <a:ext cx="8229600" cy="432048"/>
          </a:xfrm>
        </p:spPr>
        <p:txBody>
          <a:bodyPr/>
          <a:lstStyle/>
          <a:p>
            <a:r>
              <a:rPr kumimoji="1" lang="ja-JP" altLang="en-US" sz="28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ワークシート</a:t>
            </a:r>
            <a:r>
              <a:rPr kumimoji="1" lang="ja-JP" altLang="en-US" sz="20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（セッション１：介護領域との連携について）</a:t>
            </a:r>
          </a:p>
        </p:txBody>
      </p:sp>
      <p:sp>
        <p:nvSpPr>
          <p:cNvPr id="5" name="角丸四角形 4"/>
          <p:cNvSpPr/>
          <p:nvPr/>
        </p:nvSpPr>
        <p:spPr>
          <a:xfrm>
            <a:off x="323528" y="908720"/>
            <a:ext cx="3816424" cy="2464488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endParaRPr kumimoji="1" lang="ja-JP" altLang="en-US" dirty="0"/>
          </a:p>
        </p:txBody>
      </p:sp>
      <p:sp>
        <p:nvSpPr>
          <p:cNvPr id="6" name="角丸四角形 5"/>
          <p:cNvSpPr/>
          <p:nvPr/>
        </p:nvSpPr>
        <p:spPr>
          <a:xfrm>
            <a:off x="4860032" y="908720"/>
            <a:ext cx="3960440" cy="2464488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" name="角丸四角形 6"/>
          <p:cNvSpPr/>
          <p:nvPr/>
        </p:nvSpPr>
        <p:spPr>
          <a:xfrm>
            <a:off x="323528" y="3827162"/>
            <a:ext cx="8496944" cy="2440359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67544" y="980728"/>
            <a:ext cx="2507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①連携で困っていること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966974" y="980728"/>
            <a:ext cx="1996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②連携の理想の形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66007" y="3865592"/>
            <a:ext cx="77508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③「</a:t>
            </a:r>
            <a:r>
              <a:rPr lang="ja-JP" altLang="en-US" sz="18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困っている点をどのようにすれば乗り越えて、理想とする形にできるのか？」</a:t>
            </a:r>
            <a:endParaRPr lang="en-US" altLang="ja-JP" sz="18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marL="0" indent="0">
              <a:buNone/>
            </a:pPr>
            <a:r>
              <a:rPr lang="ja-JP" altLang="en-US" sz="18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　「主任相談支援専門員として工夫すべきこと」を考えてみよう</a:t>
            </a:r>
            <a:endParaRPr lang="en-US" altLang="ja-JP" sz="18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11" name="左右矢印 10"/>
          <p:cNvSpPr/>
          <p:nvPr/>
        </p:nvSpPr>
        <p:spPr>
          <a:xfrm>
            <a:off x="4139952" y="1916832"/>
            <a:ext cx="720080" cy="360040"/>
          </a:xfrm>
          <a:prstGeom prst="left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上矢印 11"/>
          <p:cNvSpPr/>
          <p:nvPr/>
        </p:nvSpPr>
        <p:spPr>
          <a:xfrm flipH="1">
            <a:off x="4283968" y="2304249"/>
            <a:ext cx="432048" cy="1478282"/>
          </a:xfrm>
          <a:prstGeom prst="up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A6E926EC-EC4F-49FB-80F2-8A184D71F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1CAECD-5926-4741-A906-A08E04809A27}" type="slidenum">
              <a:rPr lang="en-US" altLang="ja-JP" smtClean="0"/>
              <a:pPr>
                <a:defRPr/>
              </a:pPr>
              <a:t>8</a:t>
            </a:fld>
            <a:endParaRPr lang="en-US" altLang="ja-JP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128781" y="6433134"/>
            <a:ext cx="24243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①②</a:t>
            </a:r>
            <a:r>
              <a:rPr lang="en-US" altLang="ja-JP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15</a:t>
            </a:r>
            <a:r>
              <a:rPr lang="ja-JP" altLang="en-US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分、③</a:t>
            </a:r>
            <a:r>
              <a:rPr lang="en-US" altLang="ja-JP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25</a:t>
            </a:r>
            <a:r>
              <a:rPr lang="ja-JP" altLang="en-US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分</a:t>
            </a:r>
            <a:endParaRPr kumimoji="1" lang="ja-JP" altLang="en-US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14" name="フッター プレースホルダー 13">
            <a:extLst>
              <a:ext uri="{FF2B5EF4-FFF2-40B4-BE49-F238E27FC236}">
                <a16:creationId xmlns:a16="http://schemas.microsoft.com/office/drawing/2014/main" id="{6A8BDE71-9EF1-2EFC-8900-E21D0D1190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9329" y="6472067"/>
            <a:ext cx="3203848" cy="268140"/>
          </a:xfrm>
        </p:spPr>
        <p:txBody>
          <a:bodyPr/>
          <a:lstStyle/>
          <a:p>
            <a:pPr>
              <a:defRPr/>
            </a:pPr>
            <a:r>
              <a:rPr lang="zh-TW" altLang="en-US" i="1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令和</a:t>
            </a:r>
            <a:r>
              <a:rPr lang="en-US" altLang="zh-TW" i="1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7</a:t>
            </a:r>
            <a:r>
              <a:rPr lang="zh-TW" altLang="en-US" i="1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年度　北陸</a:t>
            </a:r>
            <a:r>
              <a:rPr lang="en-US" altLang="zh-TW" i="1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3</a:t>
            </a:r>
            <a:r>
              <a:rPr lang="zh-TW" altLang="en-US" i="1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県主任相談支援専門員研修</a:t>
            </a:r>
            <a:endParaRPr lang="en-US" altLang="ja-JP" i="1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1664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514"/>
    </mc:Choice>
    <mc:Fallback xmlns="">
      <p:transition spd="slow" advTm="6514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437046"/>
            <a:ext cx="8229600" cy="1143000"/>
          </a:xfrm>
        </p:spPr>
        <p:txBody>
          <a:bodyPr/>
          <a:lstStyle/>
          <a:p>
            <a:r>
              <a:rPr kumimoji="1" lang="ja-JP" altLang="en-US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演習で気をつけてほしいこと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176464"/>
          </a:xfrm>
        </p:spPr>
        <p:txBody>
          <a:bodyPr/>
          <a:lstStyle/>
          <a:p>
            <a:pPr marL="0" indent="0">
              <a:buNone/>
            </a:pPr>
            <a:r>
              <a:rPr lang="ja-JP" altLang="en-US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◆多職種連携がメインテーマではありますが、　</a:t>
            </a:r>
            <a:endParaRPr lang="en-US" altLang="ja-JP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marL="0" indent="0">
              <a:buNone/>
            </a:pPr>
            <a:r>
              <a:rPr lang="ja-JP" altLang="en-US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　実践力を高めるために、全員がファシリテー</a:t>
            </a:r>
            <a:endParaRPr lang="en-US" altLang="ja-JP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marL="0" indent="0">
              <a:buNone/>
            </a:pPr>
            <a:r>
              <a:rPr lang="ja-JP" altLang="en-US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　ション技術を意識して演習をしてください。</a:t>
            </a:r>
            <a:endParaRPr lang="en-US" altLang="ja-JP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marL="0" indent="0">
              <a:buNone/>
            </a:pPr>
            <a:endParaRPr lang="en-US" altLang="ja-JP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marL="0" indent="0">
              <a:buNone/>
            </a:pPr>
            <a:r>
              <a:rPr lang="ja-JP" altLang="en-US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◆グランドルールも守りましょう。</a:t>
            </a:r>
            <a:endParaRPr lang="en-US" altLang="ja-JP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7010400" y="6589861"/>
            <a:ext cx="2133600" cy="268139"/>
          </a:xfrm>
        </p:spPr>
        <p:txBody>
          <a:bodyPr/>
          <a:lstStyle/>
          <a:p>
            <a:pPr>
              <a:defRPr/>
            </a:pPr>
            <a:fld id="{804D6B79-3AEB-42FE-A736-A41F7AEA0445}" type="slidenum">
              <a:rPr lang="en-US" altLang="ja-JP" smtClean="0"/>
              <a:pPr>
                <a:defRPr/>
              </a:pPr>
              <a:t>9</a:t>
            </a:fld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1D2B2E0-CB20-CE70-5F9D-B45016FA6A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令和</a:t>
            </a:r>
            <a:r>
              <a:rPr lang="en-US" altLang="zh-TW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7</a:t>
            </a: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年度　北陸</a:t>
            </a:r>
            <a:r>
              <a:rPr lang="en-US" altLang="zh-TW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3</a:t>
            </a:r>
            <a:r>
              <a:rPr lang="zh-TW" altLang="en-US" i="1">
                <a:latin typeface="ＭＳ Ｐ明朝" panose="02020600040205080304" pitchFamily="18" charset="-128"/>
                <a:ea typeface="ＭＳ Ｐ明朝" panose="02020600040205080304" pitchFamily="18" charset="-128"/>
              </a:rPr>
              <a:t>県主任相談支援専門員研修</a:t>
            </a:r>
            <a:endParaRPr lang="en-US" altLang="ja-JP" sz="1100" dirty="0"/>
          </a:p>
        </p:txBody>
      </p:sp>
    </p:spTree>
    <p:extLst>
      <p:ext uri="{BB962C8B-B14F-4D97-AF65-F5344CB8AC3E}">
        <p14:creationId xmlns:p14="http://schemas.microsoft.com/office/powerpoint/2010/main" val="1846196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41"/>
    </mc:Choice>
    <mc:Fallback xmlns="">
      <p:transition spd="slow" advTm="1641"/>
    </mc:Fallback>
  </mc:AlternateContent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15578</TotalTime>
  <Words>1482</Words>
  <Application>Microsoft Office PowerPoint</Application>
  <PresentationFormat>画面に合わせる (4:3)</PresentationFormat>
  <Paragraphs>191</Paragraphs>
  <Slides>11</Slides>
  <Notes>9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6" baseType="lpstr">
      <vt:lpstr>BIZ UDPゴシック</vt:lpstr>
      <vt:lpstr>ＭＳ Ｐ明朝</vt:lpstr>
      <vt:lpstr>UD デジタル 教科書体 NK-B</vt:lpstr>
      <vt:lpstr>Arial</vt:lpstr>
      <vt:lpstr>標準デザイン</vt:lpstr>
      <vt:lpstr>令和7年　北陸3県主任相談支援専門員研修</vt:lpstr>
      <vt:lpstr>PowerPoint プレゼンテーション</vt:lpstr>
      <vt:lpstr>講義と演習の流れ</vt:lpstr>
      <vt:lpstr>PowerPoint プレゼンテーション</vt:lpstr>
      <vt:lpstr>PowerPoint プレゼンテーション</vt:lpstr>
      <vt:lpstr>PowerPoint プレゼンテーション</vt:lpstr>
      <vt:lpstr>セッション１　　介護領域との連携について［40分間］</vt:lpstr>
      <vt:lpstr>ワークシート（セッション１：介護領域との連携について）</vt:lpstr>
      <vt:lpstr>演習で気をつけてほしいこと</vt:lpstr>
      <vt:lpstr>セッション２　　 医療、保健、教育、雇用、司法等の領域との連携について［40分間］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令和５年度福井県主任相談支援専門員研修</dc:title>
  <dc:creator>m_azuma</dc:creator>
  <cp:lastModifiedBy>HIMI-SHAKYO2412</cp:lastModifiedBy>
  <cp:revision>463</cp:revision>
  <cp:lastPrinted>2025-01-17T02:39:09Z</cp:lastPrinted>
  <dcterms:created xsi:type="dcterms:W3CDTF">2006-03-03T14:21:43Z</dcterms:created>
  <dcterms:modified xsi:type="dcterms:W3CDTF">2025-11-25T04:07:46Z</dcterms:modified>
</cp:coreProperties>
</file>