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00"/>
    <a:srgbClr val="009900"/>
    <a:srgbClr val="99FF66"/>
    <a:srgbClr val="CCFFFF"/>
    <a:srgbClr val="CCFFCC"/>
    <a:srgbClr val="99FFCC"/>
    <a:srgbClr val="99FF99"/>
    <a:srgbClr val="FFE1FF"/>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76" autoAdjust="0"/>
    <p:restoredTop sz="94660"/>
  </p:normalViewPr>
  <p:slideViewPr>
    <p:cSldViewPr>
      <p:cViewPr varScale="1">
        <p:scale>
          <a:sx n="93" d="100"/>
          <a:sy n="93" d="100"/>
        </p:scale>
        <p:origin x="78" y="6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2024/2/9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2024/2/9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2024/2/9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2024/2/9</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角丸四角形 59"/>
          <p:cNvSpPr/>
          <p:nvPr/>
        </p:nvSpPr>
        <p:spPr>
          <a:xfrm>
            <a:off x="58316" y="2105054"/>
            <a:ext cx="6741368" cy="3558477"/>
          </a:xfrm>
          <a:prstGeom prst="roundRect">
            <a:avLst>
              <a:gd name="adj" fmla="val 0"/>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3038" indent="-173038"/>
            <a:r>
              <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生活保護を受けている方への処方について</a:t>
            </a:r>
            <a:r>
              <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rPr>
              <a:t>】</a:t>
            </a:r>
          </a:p>
          <a:p>
            <a:pPr marL="173038" indent="-173038">
              <a:spcBef>
                <a:spcPts val="600"/>
              </a:spcBef>
              <a:spcAft>
                <a:spcPts val="600"/>
              </a:spcAft>
            </a:pP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１．生活保護を受けている患者について、医師の医学的知見に基づき、後発医薬品の使用が可能であると判断される場合には、下の囲みにある取組内容を説明していただき、原則として（</a:t>
            </a:r>
            <a:r>
              <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）後発医薬品を使用（又は処方）するようお願いします。</a:t>
            </a:r>
            <a:endPar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173038" indent="-173038">
              <a:spcBef>
                <a:spcPts val="600"/>
              </a:spcBef>
              <a:spcAft>
                <a:spcPts val="600"/>
              </a:spcAft>
            </a:pPr>
            <a:r>
              <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　例外として先発医薬品が使用されるのは、①在庫がない場合と②後発医薬品の薬価が先発医薬品の薬価よりも高くなっている又は先発医薬品の薬価と同額となっている場合です。</a:t>
            </a:r>
            <a:endPar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108000" indent="-180000">
              <a:spcBef>
                <a:spcPts val="600"/>
              </a:spcBef>
              <a:spcAft>
                <a:spcPts val="600"/>
              </a:spcAft>
            </a:pP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２．　ただし、この取扱いは、医師の処方に関する判断をしばるものではありません。医学的知見に基づき、先発医薬品の使用が必要であると認められる場合は、従来通り、先発医薬品を使用（又は処方）することが可能です。</a:t>
            </a:r>
            <a:endPar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173038" indent="-173038">
              <a:spcBef>
                <a:spcPts val="600"/>
              </a:spcBef>
              <a:spcAft>
                <a:spcPts val="600"/>
              </a:spcAft>
            </a:pP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３．　なお、一般名処方や、後発医薬品への変更を可とする銘柄名処方を行った場合には、薬局において、原則として後発医薬品しか調剤できなくなります。薬局において先発医薬品を調剤する必要性があると考えられた場合は、やむを得ない場合を除き、処方医に疑義照会を行い、その判断を確認した上でなければ調剤できませんので、ご留意ください。</a:t>
            </a:r>
            <a:endParaRPr lang="ja-JP" altLang="en-US" sz="1200" b="1"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56" name="角丸四角形 55"/>
          <p:cNvSpPr/>
          <p:nvPr/>
        </p:nvSpPr>
        <p:spPr>
          <a:xfrm>
            <a:off x="638690" y="395536"/>
            <a:ext cx="5580620" cy="504056"/>
          </a:xfrm>
          <a:prstGeom prst="roundRect">
            <a:avLst>
              <a:gd name="adj" fmla="val 0"/>
            </a:avLst>
          </a:prstGeom>
          <a:no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38" indent="-173038" algn="ct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生活保護における後発医薬品（ジェネリック医薬品）の</a:t>
            </a:r>
            <a:endParaRPr lang="en-US" altLang="ja-JP" sz="1400" b="1" dirty="0">
              <a:solidFill>
                <a:schemeClr val="tx1"/>
              </a:solidFill>
              <a:latin typeface="UD デジタル 教科書体 NK-R" panose="02020400000000000000" pitchFamily="18" charset="-128"/>
              <a:ea typeface="UD デジタル 教科書体 NK-R" panose="02020400000000000000" pitchFamily="18" charset="-128"/>
            </a:endParaRPr>
          </a:p>
          <a:p>
            <a:pPr marL="173038" indent="-173038" algn="ctr"/>
            <a:r>
              <a:rPr lang="ja-JP" altLang="en-US" sz="1400" b="1" dirty="0">
                <a:solidFill>
                  <a:schemeClr val="tx1"/>
                </a:solidFill>
                <a:latin typeface="UD デジタル 教科書体 NK-R" panose="02020400000000000000" pitchFamily="18" charset="-128"/>
                <a:ea typeface="UD デジタル 教科書体 NK-R" panose="02020400000000000000" pitchFamily="18" charset="-128"/>
              </a:rPr>
              <a:t>使用原則化についてご協力のお願い</a:t>
            </a:r>
            <a:endPar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pic>
        <p:nvPicPr>
          <p:cNvPr id="1026" name="Picture 2"/>
          <p:cNvPicPr>
            <a:picLocks noChangeAspect="1" noChangeArrowheads="1"/>
          </p:cNvPicPr>
          <p:nvPr/>
        </p:nvPicPr>
        <p:blipFill>
          <a:blip r:embed="rId2" cstate="print"/>
          <a:srcRect/>
          <a:stretch>
            <a:fillRect/>
          </a:stretch>
        </p:blipFill>
        <p:spPr bwMode="auto">
          <a:xfrm>
            <a:off x="84061698" y="142832667"/>
            <a:ext cx="2501503" cy="1794933"/>
          </a:xfrm>
          <a:prstGeom prst="rect">
            <a:avLst/>
          </a:prstGeom>
          <a:noFill/>
          <a:ln w="9525" algn="in">
            <a:noFill/>
            <a:miter lim="800000"/>
            <a:headEnd/>
            <a:tailEnd/>
          </a:ln>
          <a:effectLst/>
        </p:spPr>
      </p:pic>
      <p:sp>
        <p:nvSpPr>
          <p:cNvPr id="1027" name="Text Box 3"/>
          <p:cNvSpPr txBox="1">
            <a:spLocks noChangeArrowheads="1" noChangeShapeType="1"/>
          </p:cNvSpPr>
          <p:nvPr/>
        </p:nvSpPr>
        <p:spPr bwMode="auto">
          <a:xfrm>
            <a:off x="84510563" y="151182918"/>
            <a:ext cx="1727597" cy="442383"/>
          </a:xfrm>
          <a:prstGeom prst="rect">
            <a:avLst/>
          </a:prstGeom>
          <a:noFill/>
          <a:ln w="0" algn="in">
            <a:noFill/>
            <a:miter lim="800000"/>
            <a:headEnd/>
            <a:tailEnd/>
          </a:ln>
          <a:effectLst/>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sz="1800" b="1" i="0" u="none" strike="noStrike" cap="none" normalizeH="0" baseline="0">
                <a:ln>
                  <a:noFill/>
                </a:ln>
                <a:solidFill>
                  <a:srgbClr val="000000"/>
                </a:solidFill>
                <a:effectLst/>
                <a:latin typeface="HG丸ｺﾞｼｯｸM-PRO" pitchFamily="50" charset="-128"/>
                <a:ea typeface="HG丸ｺﾞｼｯｸM-PRO" pitchFamily="50" charset="-128"/>
                <a:cs typeface="ＭＳ Ｐゴシック" pitchFamily="50" charset="-128"/>
              </a:rPr>
              <a:t>厚 生 労 働 省</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grpSp>
        <p:nvGrpSpPr>
          <p:cNvPr id="1028" name="Group 4"/>
          <p:cNvGrpSpPr>
            <a:grpSpLocks/>
          </p:cNvGrpSpPr>
          <p:nvPr/>
        </p:nvGrpSpPr>
        <p:grpSpPr bwMode="auto">
          <a:xfrm>
            <a:off x="84564141" y="151087667"/>
            <a:ext cx="1701403" cy="42333"/>
            <a:chOff x="112500150" y="113099775"/>
            <a:chExt cx="2267977" cy="31063"/>
          </a:xfrm>
        </p:grpSpPr>
        <p:sp>
          <p:nvSpPr>
            <p:cNvPr id="1029" name="Rectangle 5" hidden="1"/>
            <p:cNvSpPr>
              <a:spLocks noChangeArrowheads="1" noChangeShapeType="1"/>
            </p:cNvSpPr>
            <p:nvPr/>
          </p:nvSpPr>
          <p:spPr bwMode="auto">
            <a:xfrm>
              <a:off x="112500150" y="113099775"/>
              <a:ext cx="2267977" cy="31063"/>
            </a:xfrm>
            <a:prstGeom prst="rect">
              <a:avLst/>
            </a:prstGeom>
            <a:no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0" name="Oval 6"/>
            <p:cNvSpPr>
              <a:spLocks noChangeArrowheads="1" noChangeShapeType="1"/>
            </p:cNvSpPr>
            <p:nvPr/>
          </p:nvSpPr>
          <p:spPr bwMode="auto">
            <a:xfrm>
              <a:off x="112500150"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1" name="Oval 7"/>
            <p:cNvSpPr>
              <a:spLocks noChangeArrowheads="1" noChangeShapeType="1"/>
            </p:cNvSpPr>
            <p:nvPr/>
          </p:nvSpPr>
          <p:spPr bwMode="auto">
            <a:xfrm>
              <a:off x="112624424"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2" name="Oval 8"/>
            <p:cNvSpPr>
              <a:spLocks noChangeArrowheads="1" noChangeShapeType="1"/>
            </p:cNvSpPr>
            <p:nvPr/>
          </p:nvSpPr>
          <p:spPr bwMode="auto">
            <a:xfrm>
              <a:off x="112748698"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3" name="Oval 9"/>
            <p:cNvSpPr>
              <a:spLocks noChangeArrowheads="1" noChangeShapeType="1"/>
            </p:cNvSpPr>
            <p:nvPr/>
          </p:nvSpPr>
          <p:spPr bwMode="auto">
            <a:xfrm>
              <a:off x="112872972"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4" name="Oval 10"/>
            <p:cNvSpPr>
              <a:spLocks noChangeArrowheads="1" noChangeShapeType="1"/>
            </p:cNvSpPr>
            <p:nvPr/>
          </p:nvSpPr>
          <p:spPr bwMode="auto">
            <a:xfrm>
              <a:off x="112997246"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5" name="Oval 11"/>
            <p:cNvSpPr>
              <a:spLocks noChangeArrowheads="1" noChangeShapeType="1"/>
            </p:cNvSpPr>
            <p:nvPr/>
          </p:nvSpPr>
          <p:spPr bwMode="auto">
            <a:xfrm>
              <a:off x="113121520"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6" name="Oval 12"/>
            <p:cNvSpPr>
              <a:spLocks noChangeArrowheads="1" noChangeShapeType="1"/>
            </p:cNvSpPr>
            <p:nvPr/>
          </p:nvSpPr>
          <p:spPr bwMode="auto">
            <a:xfrm>
              <a:off x="113245794"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7" name="Oval 13"/>
            <p:cNvSpPr>
              <a:spLocks noChangeArrowheads="1" noChangeShapeType="1"/>
            </p:cNvSpPr>
            <p:nvPr/>
          </p:nvSpPr>
          <p:spPr bwMode="auto">
            <a:xfrm>
              <a:off x="113370068"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8" name="Oval 14"/>
            <p:cNvSpPr>
              <a:spLocks noChangeArrowheads="1" noChangeShapeType="1"/>
            </p:cNvSpPr>
            <p:nvPr/>
          </p:nvSpPr>
          <p:spPr bwMode="auto">
            <a:xfrm>
              <a:off x="113494342"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39" name="Oval 15"/>
            <p:cNvSpPr>
              <a:spLocks noChangeArrowheads="1" noChangeShapeType="1"/>
            </p:cNvSpPr>
            <p:nvPr/>
          </p:nvSpPr>
          <p:spPr bwMode="auto">
            <a:xfrm>
              <a:off x="113618616"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0" name="Oval 16"/>
            <p:cNvSpPr>
              <a:spLocks noChangeArrowheads="1" noChangeShapeType="1"/>
            </p:cNvSpPr>
            <p:nvPr/>
          </p:nvSpPr>
          <p:spPr bwMode="auto">
            <a:xfrm>
              <a:off x="113742890"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1" name="Oval 17"/>
            <p:cNvSpPr>
              <a:spLocks noChangeArrowheads="1" noChangeShapeType="1"/>
            </p:cNvSpPr>
            <p:nvPr/>
          </p:nvSpPr>
          <p:spPr bwMode="auto">
            <a:xfrm>
              <a:off x="113867164"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2" name="Oval 18"/>
            <p:cNvSpPr>
              <a:spLocks noChangeArrowheads="1" noChangeShapeType="1"/>
            </p:cNvSpPr>
            <p:nvPr/>
          </p:nvSpPr>
          <p:spPr bwMode="auto">
            <a:xfrm>
              <a:off x="113991438"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3" name="Oval 19"/>
            <p:cNvSpPr>
              <a:spLocks noChangeArrowheads="1" noChangeShapeType="1"/>
            </p:cNvSpPr>
            <p:nvPr/>
          </p:nvSpPr>
          <p:spPr bwMode="auto">
            <a:xfrm>
              <a:off x="114115712"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4" name="Oval 20"/>
            <p:cNvSpPr>
              <a:spLocks noChangeArrowheads="1" noChangeShapeType="1"/>
            </p:cNvSpPr>
            <p:nvPr/>
          </p:nvSpPr>
          <p:spPr bwMode="auto">
            <a:xfrm>
              <a:off x="114239986"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5" name="Oval 21"/>
            <p:cNvSpPr>
              <a:spLocks noChangeArrowheads="1" noChangeShapeType="1"/>
            </p:cNvSpPr>
            <p:nvPr/>
          </p:nvSpPr>
          <p:spPr bwMode="auto">
            <a:xfrm>
              <a:off x="114364260"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6" name="Oval 22"/>
            <p:cNvSpPr>
              <a:spLocks noChangeArrowheads="1" noChangeShapeType="1"/>
            </p:cNvSpPr>
            <p:nvPr/>
          </p:nvSpPr>
          <p:spPr bwMode="auto">
            <a:xfrm>
              <a:off x="114488534"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7" name="Oval 23"/>
            <p:cNvSpPr>
              <a:spLocks noChangeArrowheads="1" noChangeShapeType="1"/>
            </p:cNvSpPr>
            <p:nvPr/>
          </p:nvSpPr>
          <p:spPr bwMode="auto">
            <a:xfrm>
              <a:off x="114612808"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48" name="Oval 24"/>
            <p:cNvSpPr>
              <a:spLocks noChangeArrowheads="1" noChangeShapeType="1"/>
            </p:cNvSpPr>
            <p:nvPr/>
          </p:nvSpPr>
          <p:spPr bwMode="auto">
            <a:xfrm>
              <a:off x="114737082" y="113099775"/>
              <a:ext cx="31029" cy="31029"/>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grpSp>
      <p:pic>
        <p:nvPicPr>
          <p:cNvPr id="1049" name="Picture 25"/>
          <p:cNvPicPr>
            <a:picLocks noChangeAspect="1" noChangeArrowheads="1"/>
          </p:cNvPicPr>
          <p:nvPr/>
        </p:nvPicPr>
        <p:blipFill>
          <a:blip r:embed="rId3" cstate="print"/>
          <a:srcRect/>
          <a:stretch>
            <a:fillRect/>
          </a:stretch>
        </p:blipFill>
        <p:spPr bwMode="auto">
          <a:xfrm>
            <a:off x="84564141" y="151182918"/>
            <a:ext cx="215503" cy="385233"/>
          </a:xfrm>
          <a:prstGeom prst="rect">
            <a:avLst/>
          </a:prstGeom>
          <a:noFill/>
          <a:ln w="9525" algn="in">
            <a:noFill/>
            <a:miter lim="800000"/>
            <a:headEnd/>
            <a:tailEnd/>
          </a:ln>
          <a:effectLst/>
        </p:spPr>
      </p:pic>
      <p:sp>
        <p:nvSpPr>
          <p:cNvPr id="1050" name="Text Box 26"/>
          <p:cNvSpPr txBox="1">
            <a:spLocks noChangeArrowheads="1" noChangeShapeType="1"/>
          </p:cNvSpPr>
          <p:nvPr/>
        </p:nvSpPr>
        <p:spPr bwMode="auto">
          <a:xfrm>
            <a:off x="84564141" y="150607185"/>
            <a:ext cx="1646634" cy="442383"/>
          </a:xfrm>
          <a:prstGeom prst="rect">
            <a:avLst/>
          </a:prstGeom>
          <a:noFill/>
          <a:ln w="0" algn="in">
            <a:noFill/>
            <a:miter lim="800000"/>
            <a:headEnd/>
            <a:tailEnd/>
          </a:ln>
          <a:effectLst/>
        </p:spPr>
        <p:txBody>
          <a:bodyPr vert="horz" wrap="square" lIns="0" tIns="0" rIns="0" bIns="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1800" b="1" i="0" u="none" strike="noStrike" cap="none" normalizeH="0" baseline="0">
                <a:ln>
                  <a:noFill/>
                </a:ln>
                <a:solidFill>
                  <a:srgbClr val="000000"/>
                </a:solidFill>
                <a:effectLst/>
                <a:latin typeface="HG丸ｺﾞｼｯｸM-PRO" pitchFamily="50" charset="-128"/>
                <a:ea typeface="HG丸ｺﾞｼｯｸM-PRO" pitchFamily="50" charset="-128"/>
                <a:cs typeface="ＭＳ Ｐゴシック" pitchFamily="50" charset="-128"/>
              </a:rPr>
              <a:t>　　○　○　市</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2" name="Rectangle 48"/>
          <p:cNvSpPr>
            <a:spLocks noChangeArrowheads="1"/>
          </p:cNvSpPr>
          <p:nvPr/>
        </p:nvSpPr>
        <p:spPr bwMode="auto">
          <a:xfrm>
            <a:off x="84887991" y="145135600"/>
            <a:ext cx="864394" cy="4032251"/>
          </a:xfrm>
          <a:prstGeom prst="rect">
            <a:avLst/>
          </a:prstGeom>
          <a:noFill/>
          <a:ln w="9525" algn="in">
            <a:noFill/>
            <a:miter lim="800000"/>
            <a:headEnd/>
            <a:tailEnd/>
          </a:ln>
          <a:effectLst/>
        </p:spPr>
        <p:txBody>
          <a:bodyPr vert="eaVert"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200" b="0" i="0" u="none" strike="noStrike" cap="none" normalizeH="0" baseline="0">
                <a:ln>
                  <a:noFill/>
                </a:ln>
                <a:solidFill>
                  <a:srgbClr val="000000"/>
                </a:solidFill>
                <a:effectLst/>
                <a:latin typeface="Garamond" pitchFamily="18" charset="0"/>
                <a:ea typeface="ＭＳ 明朝" pitchFamily="17" charset="-128"/>
                <a:cs typeface="ＭＳ Ｐゴシック" pitchFamily="50" charset="-128"/>
              </a:rPr>
              <a:t> </a:t>
            </a:r>
            <a:r>
              <a:rPr kumimoji="1" lang="ja-JP" sz="1200" b="0" i="0" u="none" strike="noStrike" cap="none" normalizeH="0" baseline="0">
                <a:ln>
                  <a:noFill/>
                </a:ln>
                <a:solidFill>
                  <a:srgbClr val="000000"/>
                </a:solidFill>
                <a:effectLst/>
                <a:latin typeface="Garamond" pitchFamily="18" charset="0"/>
                <a:ea typeface="ＭＳ 明朝" pitchFamily="17" charset="-128"/>
                <a:cs typeface="ＭＳ Ｐゴシック" pitchFamily="50" charset="-128"/>
              </a:rPr>
              <a:t>　</a:t>
            </a:r>
            <a:r>
              <a:rPr kumimoji="1" lang="ja-JP" sz="900" b="0" i="0" u="none" strike="noStrike" cap="none" normalizeH="0" baseline="0">
                <a:ln>
                  <a:noFill/>
                </a:ln>
                <a:solidFill>
                  <a:srgbClr val="000000"/>
                </a:solidFill>
                <a:effectLst/>
                <a:latin typeface="Garamond" pitchFamily="18" charset="0"/>
                <a:ea typeface="ＭＳ 明朝" pitchFamily="17" charset="-128"/>
                <a:cs typeface="ＭＳ Ｐゴシック" pitchFamily="50" charset="-128"/>
              </a:rPr>
              <a:t>いったん   つか</a:t>
            </a:r>
            <a:endParaRPr kumimoji="1" lang="ja-JP" sz="1200" b="0" i="0" u="none" strike="noStrike" cap="none" normalizeH="0" baseline="0">
              <a:ln>
                <a:noFill/>
              </a:ln>
              <a:solidFill>
                <a:srgbClr val="000000"/>
              </a:solidFill>
              <a:effectLst/>
              <a:latin typeface="Garamond" pitchFamily="18" charset="0"/>
              <a:ea typeface="ＭＳ 明朝" pitchFamily="17"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sz="1600" b="1" i="0" u="none" strike="noStrike" cap="none" normalizeH="0" baseline="0">
                <a:ln>
                  <a:noFill/>
                </a:ln>
                <a:solidFill>
                  <a:srgbClr val="000000"/>
                </a:solidFill>
                <a:effectLst/>
                <a:latin typeface="Garamond" pitchFamily="18" charset="0"/>
                <a:ea typeface="ＭＳ 明朝" pitchFamily="17" charset="-128"/>
                <a:cs typeface="ＭＳ Ｐゴシック" pitchFamily="50" charset="-128"/>
              </a:rPr>
              <a:t>一旦、使ってみませんか？</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3" name="AutoShape 49"/>
          <p:cNvSpPr>
            <a:spLocks noChangeArrowheads="1"/>
          </p:cNvSpPr>
          <p:nvPr/>
        </p:nvSpPr>
        <p:spPr bwMode="auto">
          <a:xfrm>
            <a:off x="81486375" y="142352184"/>
            <a:ext cx="2321719" cy="9311216"/>
          </a:xfrm>
          <a:prstGeom prst="roundRect">
            <a:avLst>
              <a:gd name="adj" fmla="val 16667"/>
            </a:avLst>
          </a:prstGeom>
          <a:noFill/>
          <a:ln w="9525" algn="in">
            <a:solidFill>
              <a:srgbClr val="000066"/>
            </a:solidFill>
            <a:round/>
            <a:headEnd/>
            <a:tailEnd/>
          </a:ln>
          <a:effectLst/>
        </p:spPr>
        <p:txBody>
          <a:bodyPr vert="horz" wrap="square" lIns="576" tIns="36576" rIns="576" bIns="36576" numCol="1" anchor="t" anchorCtr="0" compatLnSpc="1">
            <a:prstTxWarp prst="textNoShape">
              <a:avLst/>
            </a:prstTxWarp>
          </a:bodyPr>
          <a:lstStyle/>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rPr>
              <a:t>　 　　　　　　　　　　　 　　　　　     い  やく   ひん</a:t>
            </a:r>
            <a:endParaRPr kumimoji="1" lang="ja-JP" altLang="en-US"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 ジェネリック医薬品について</a:t>
            </a:r>
            <a:endParaRPr kumimoji="1" lang="ja-JP" altLang="en-US" sz="18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rPr>
              <a:t>　　　　　　　　　　　　　　　　　　　　  　　　　　　ふ あ </a:t>
            </a:r>
            <a:r>
              <a:rPr kumimoji="1" lang="ja-JP" sz="1200" b="0" i="0" u="none" strike="noStrike" cap="none" normalizeH="0" baseline="-25000" dirty="0" err="1">
                <a:ln>
                  <a:noFill/>
                </a:ln>
                <a:solidFill>
                  <a:srgbClr val="000000"/>
                </a:solidFill>
                <a:effectLst/>
                <a:latin typeface="ＭＳ Ｐゴシック" pitchFamily="50" charset="-128"/>
                <a:ea typeface="ＭＳ Ｐゴシック" pitchFamily="50" charset="-128"/>
                <a:cs typeface="ＭＳ Ｐゴシック" pitchFamily="50" charset="-128"/>
              </a:rPr>
              <a:t>ん</a:t>
            </a:r>
            <a:r>
              <a:rPr kumimoji="1" lang="ja-JP"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rPr>
              <a:t>　</a:t>
            </a:r>
            <a:endParaRPr kumimoji="1" lang="ja-JP" sz="12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 わからないことや不安なことが</a:t>
            </a:r>
            <a:endParaRPr kumimoji="1" lang="ja-JP" altLang="en-US" sz="1800" b="1"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2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rPr>
              <a:t>　　　　　　　　　　　　　  　　　   　 ふ </a:t>
            </a:r>
            <a:r>
              <a:rPr kumimoji="1" lang="ja-JP" sz="1200" b="0" i="0" u="none" strike="noStrike" cap="none" normalizeH="0" baseline="-25000" dirty="0" err="1">
                <a:ln>
                  <a:noFill/>
                </a:ln>
                <a:solidFill>
                  <a:srgbClr val="000000"/>
                </a:solidFill>
                <a:effectLst/>
                <a:latin typeface="ＭＳ Ｐゴシック" pitchFamily="50" charset="-128"/>
                <a:ea typeface="ＭＳ Ｐゴシック" pitchFamily="50" charset="-128"/>
                <a:cs typeface="ＭＳ Ｐゴシック" pitchFamily="50" charset="-128"/>
              </a:rPr>
              <a:t>く </a:t>
            </a:r>
            <a:r>
              <a:rPr kumimoji="1" lang="ja-JP"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rPr>
              <a:t> し     じ    む   </a:t>
            </a:r>
            <a:r>
              <a:rPr kumimoji="1" lang="ja-JP" sz="1200" b="0" i="0" u="none" strike="noStrike" cap="none" normalizeH="0" baseline="-25000" dirty="0" err="1">
                <a:ln>
                  <a:noFill/>
                </a:ln>
                <a:solidFill>
                  <a:srgbClr val="000000"/>
                </a:solidFill>
                <a:effectLst/>
                <a:latin typeface="ＭＳ Ｐゴシック" pitchFamily="50" charset="-128"/>
                <a:ea typeface="ＭＳ Ｐゴシック" pitchFamily="50" charset="-128"/>
                <a:cs typeface="ＭＳ Ｐゴシック" pitchFamily="50" charset="-128"/>
              </a:rPr>
              <a:t>しょ</a:t>
            </a:r>
            <a:endParaRPr kumimoji="1" lang="ja-JP" altLang="en-US"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1"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8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あるときは、福祉事務所や</a:t>
            </a:r>
            <a:r>
              <a:rPr kumimoji="1" lang="ja-JP"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rPr>
              <a:t>　　  　　</a:t>
            </a: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rPr>
              <a:t>　　　い　し　　　　　　　　　　　　　 やく　ざい  し　 　 　　　　そう </a:t>
            </a:r>
            <a:r>
              <a:rPr kumimoji="1" lang="ja-JP" sz="1200" b="0" i="0" u="none" strike="noStrike" cap="none" normalizeH="0" baseline="-25000" dirty="0" err="1">
                <a:ln>
                  <a:noFill/>
                </a:ln>
                <a:solidFill>
                  <a:srgbClr val="000000"/>
                </a:solidFill>
                <a:effectLst/>
                <a:latin typeface="ＭＳ Ｐゴシック" pitchFamily="50" charset="-128"/>
                <a:ea typeface="ＭＳ Ｐゴシック" pitchFamily="50" charset="-128"/>
                <a:cs typeface="ＭＳ Ｐゴシック" pitchFamily="50" charset="-128"/>
              </a:rPr>
              <a:t>だん</a:t>
            </a:r>
            <a:endParaRPr kumimoji="1" lang="ja-JP" altLang="en-US" sz="10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 医師または薬剤師</a:t>
            </a:r>
            <a:r>
              <a:rPr kumimoji="1" lang="ja-JP"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8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に相談</a:t>
            </a: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rPr>
              <a:t>　</a:t>
            </a:r>
            <a:endParaRPr kumimoji="1" lang="ja-JP" altLang="en-US" sz="10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ts val="300"/>
              </a:spcBef>
              <a:spcAft>
                <a:spcPct val="0"/>
              </a:spcAft>
              <a:buClrTx/>
              <a:buSzTx/>
              <a:buFontTx/>
              <a:buNone/>
              <a:tabLst/>
            </a:pPr>
            <a:r>
              <a:rPr kumimoji="1" lang="ja-JP" sz="18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 しましょう。</a:t>
            </a:r>
            <a:r>
              <a:rPr kumimoji="1" lang="ja-JP" sz="10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 </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4" name="Rectangle 50"/>
          <p:cNvSpPr>
            <a:spLocks noChangeArrowheads="1"/>
          </p:cNvSpPr>
          <p:nvPr/>
        </p:nvSpPr>
        <p:spPr bwMode="auto">
          <a:xfrm>
            <a:off x="81539953" y="147055418"/>
            <a:ext cx="2214563" cy="3839633"/>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400" b="0"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a:t>
            </a:r>
            <a:r>
              <a:rPr kumimoji="1" lang="ja-JP" sz="1400" b="0"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福祉事務所の連絡先</a:t>
            </a:r>
            <a:r>
              <a:rPr kumimoji="1" lang="ja-JP" altLang="ja-JP" sz="1400" b="0" i="0" u="none" strike="noStrike" cap="none" normalizeH="0" baseline="0">
                <a:ln>
                  <a:noFill/>
                </a:ln>
                <a:solidFill>
                  <a:srgbClr val="000000"/>
                </a:solidFill>
                <a:effectLst/>
                <a:latin typeface="ＭＳ Ｐゴシック" pitchFamily="50" charset="-128"/>
                <a:ea typeface="ＭＳ Ｐゴシック" pitchFamily="50" charset="-128"/>
                <a:cs typeface="ＭＳ Ｐゴシック" pitchFamily="50" charset="-128"/>
              </a:rPr>
              <a:t>】</a:t>
            </a: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5" name="Text Box 51"/>
          <p:cNvSpPr txBox="1">
            <a:spLocks noChangeArrowheads="1"/>
          </p:cNvSpPr>
          <p:nvPr/>
        </p:nvSpPr>
        <p:spPr bwMode="auto">
          <a:xfrm>
            <a:off x="84185523" y="143023168"/>
            <a:ext cx="2339578" cy="1248833"/>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800" b="1" i="0" u="none" strike="noStrike" cap="none" normalizeH="0" baseline="0">
                <a:ln>
                  <a:noFill/>
                </a:ln>
                <a:solidFill>
                  <a:srgbClr val="000000"/>
                </a:solidFill>
                <a:effectLst/>
                <a:latin typeface="ＭＳ ゴシック" pitchFamily="49" charset="-128"/>
                <a:ea typeface="ＭＳ ゴシック" pitchFamily="49" charset="-128"/>
                <a:cs typeface="ＭＳ Ｐゴシック" pitchFamily="50" charset="-128"/>
              </a:rPr>
              <a:t>　　　　　　　   　   い  やく ひん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2200" b="1" i="0" u="none" strike="noStrike" cap="none" normalizeH="0" baseline="0">
                <a:ln>
                  <a:noFill/>
                </a:ln>
                <a:solidFill>
                  <a:srgbClr val="000000"/>
                </a:solidFill>
                <a:effectLst/>
                <a:latin typeface="HG丸ｺﾞｼｯｸM-PRO" pitchFamily="50" charset="-128"/>
                <a:ea typeface="HG丸ｺﾞｼｯｸM-PRO" pitchFamily="50" charset="-128"/>
                <a:cs typeface="ＭＳ Ｐゴシック" pitchFamily="50" charset="-128"/>
              </a:rPr>
              <a:t>ｼﾞｪﾈﾘｯｸ医薬品について</a:t>
            </a: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sz="200" b="1" i="0" u="none" strike="noStrike" cap="none" normalizeH="0" baseline="0">
              <a:ln>
                <a:noFill/>
              </a:ln>
              <a:solidFill>
                <a:srgbClr val="000000"/>
              </a:solidFill>
              <a:effectLst/>
              <a:latin typeface="HG丸ｺﾞｼｯｸM-PRO" pitchFamily="50" charset="-128"/>
              <a:ea typeface="HG丸ｺﾞｼｯｸM-PRO"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400" b="1" i="0" u="none" strike="noStrike" cap="none" normalizeH="0" baseline="0">
                <a:ln>
                  <a:noFill/>
                </a:ln>
                <a:solidFill>
                  <a:srgbClr val="000000"/>
                </a:solidFill>
                <a:effectLst/>
                <a:latin typeface="HG丸ｺﾞｼｯｸM-PRO" pitchFamily="50" charset="-128"/>
                <a:ea typeface="HG丸ｺﾞｼｯｸM-PRO" pitchFamily="50" charset="-128"/>
                <a:cs typeface="ＭＳ Ｐゴシック" pitchFamily="50" charset="-128"/>
              </a:rPr>
              <a:t>～生活保護を受給している皆さまへ～</a:t>
            </a:r>
            <a:endParaRPr kumimoji="1" 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4" name="Text Box 27"/>
          <p:cNvSpPr txBox="1">
            <a:spLocks noChangeArrowheads="1"/>
          </p:cNvSpPr>
          <p:nvPr/>
        </p:nvSpPr>
        <p:spPr bwMode="auto">
          <a:xfrm>
            <a:off x="78732460" y="142352184"/>
            <a:ext cx="2472928" cy="9311216"/>
          </a:xfrm>
          <a:prstGeom prst="rect">
            <a:avLst/>
          </a:prstGeom>
          <a:solidFill>
            <a:srgbClr val="CCFF99"/>
          </a:solidFill>
          <a:ln w="9525" algn="in">
            <a:noFill/>
            <a:miter lim="800000"/>
            <a:headEnd/>
            <a:tailEnd/>
          </a:ln>
          <a:effectLst/>
        </p:spPr>
        <p:txBody>
          <a:bodyPr vert="horz" wrap="square" lIns="108576" tIns="36576" rIns="72576" bIns="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sz="1800" b="0" i="0" u="none" strike="noStrike" cap="none" normalizeH="0" baseline="0" dirty="0">
                <a:ln>
                  <a:noFill/>
                </a:ln>
                <a:solidFill>
                  <a:srgbClr val="000000"/>
                </a:solidFill>
                <a:effectLst/>
                <a:latin typeface="HG丸ｺﾞｼｯｸM-PRO" pitchFamily="50" charset="-128"/>
                <a:ea typeface="HG丸ｺﾞｼｯｸM-PRO" pitchFamily="50" charset="-128"/>
                <a:cs typeface="ＭＳ Ｐゴシック" pitchFamily="50" charset="-128"/>
              </a:rPr>
              <a:t>　　　　　  　 </a:t>
            </a:r>
            <a:r>
              <a:rPr kumimoji="1" lang="ja-JP" sz="1100" b="0" i="0" u="none" strike="noStrike" cap="none" normalizeH="0" baseline="0" dirty="0">
                <a:ln>
                  <a:noFill/>
                </a:ln>
                <a:solidFill>
                  <a:srgbClr val="000000"/>
                </a:solidFill>
                <a:effectLst/>
                <a:latin typeface="HG丸ｺﾞｼｯｸM-PRO" pitchFamily="50" charset="-128"/>
                <a:ea typeface="HG丸ｺﾞｼｯｸM-PRO" pitchFamily="50" charset="-128"/>
                <a:cs typeface="ＭＳ Ｐゴシック" pitchFamily="50" charset="-128"/>
              </a:rPr>
              <a:t>いやくひん　　 </a:t>
            </a:r>
            <a:endParaRPr kumimoji="1" lang="ja-JP" sz="1200" b="0" i="0" u="none" strike="noStrike" cap="none" normalizeH="0" baseline="0" dirty="0">
              <a:ln>
                <a:noFill/>
              </a:ln>
              <a:solidFill>
                <a:srgbClr val="000000"/>
              </a:solidFill>
              <a:effectLst/>
              <a:latin typeface="HG丸ｺﾞｼｯｸM-PRO" pitchFamily="50" charset="-128"/>
              <a:ea typeface="HG丸ｺﾞｼｯｸM-PRO" pitchFamily="50"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sz="1800" b="0" i="0" u="none" strike="noStrike" cap="none" normalizeH="0" baseline="0" dirty="0">
                <a:ln>
                  <a:noFill/>
                </a:ln>
                <a:solidFill>
                  <a:srgbClr val="000000"/>
                </a:solidFill>
                <a:effectLst/>
                <a:latin typeface="HG創英角ﾎﾟｯﾌﾟ体" pitchFamily="49" charset="-128"/>
                <a:ea typeface="HG創英角ﾎﾟｯﾌﾟ体" pitchFamily="49" charset="-128"/>
                <a:cs typeface="ＭＳ Ｐゴシック" pitchFamily="50" charset="-128"/>
              </a:rPr>
              <a:t>ジェネリック医薬品</a:t>
            </a:r>
            <a:r>
              <a:rPr kumimoji="1" lang="ja-JP" sz="1800" b="0" i="0" u="none" strike="noStrike" cap="none" normalizeH="0" baseline="0" dirty="0">
                <a:ln>
                  <a:noFill/>
                </a:ln>
                <a:solidFill>
                  <a:srgbClr val="000066"/>
                </a:solidFill>
                <a:effectLst/>
                <a:latin typeface="HG創英角ﾎﾟｯﾌﾟ体" pitchFamily="49" charset="-128"/>
                <a:ea typeface="HG創英角ﾎﾟｯﾌﾟ体" pitchFamily="49" charset="-128"/>
                <a:cs typeface="ＭＳ Ｐゴシック" pitchFamily="50" charset="-128"/>
              </a:rPr>
              <a:t>とは？</a:t>
            </a:r>
            <a:endParaRPr kumimoji="1" lang="ja-JP" sz="1800" b="0" i="0" u="none" strike="noStrike" cap="none" normalizeH="0" baseline="0" dirty="0">
              <a:ln>
                <a:noFill/>
              </a:ln>
              <a:solidFill>
                <a:srgbClr val="000000"/>
              </a:solidFill>
              <a:effectLst/>
              <a:latin typeface="HG創英角ﾎﾟｯﾌﾟ体" pitchFamily="49" charset="-128"/>
              <a:ea typeface="HG創英角ﾎﾟｯﾌﾟ体"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1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くすり</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600" b="0" i="0" u="none" strike="noStrike" cap="none" normalizeH="0" baseline="0" dirty="0">
                <a:ln>
                  <a:noFill/>
                </a:ln>
                <a:solidFill>
                  <a:srgbClr val="000000"/>
                </a:solidFill>
                <a:effectLst/>
                <a:latin typeface="HGP創英角ﾎﾟｯﾌﾟ体" pitchFamily="50" charset="-128"/>
                <a:ea typeface="HGP創英角ﾎﾟｯﾌﾟ体" pitchFamily="50" charset="-128"/>
                <a:cs typeface="ＭＳ Ｐゴシック" pitchFamily="50" charset="-128"/>
              </a:rPr>
              <a:t>Ｑ．どんなお薬なの？</a:t>
            </a:r>
            <a:endParaRPr kumimoji="1" lang="en-US" altLang="ja-JP" sz="1600" b="0" i="0" u="none" strike="noStrike" cap="none" normalizeH="0" baseline="0" dirty="0">
              <a:ln>
                <a:noFill/>
              </a:ln>
              <a:solidFill>
                <a:srgbClr val="000000"/>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1600" b="0" i="0" u="none" strike="noStrike" cap="none" normalizeH="0" baseline="-25000" dirty="0">
              <a:ln>
                <a:noFill/>
              </a:ln>
              <a:solidFill>
                <a:srgbClr val="000000"/>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altLang="ja-JP" sz="1000" baseline="-25000">
              <a:solidFill>
                <a:srgbClr val="000000"/>
              </a:solidFill>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いやくひん    　　こうはついやくひん　　    </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よ</a:t>
            </a:r>
            <a:endPar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1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a:t>
            </a:r>
            <a:r>
              <a:rPr kumimoji="1" lang="ja-JP" sz="1200" b="1" i="0" u="none" strike="noStrike" cap="none" normalizeH="0" baseline="0" dirty="0">
                <a:ln>
                  <a:noFill/>
                </a:ln>
                <a:solidFill>
                  <a:srgbClr val="FF5050"/>
                </a:solidFill>
                <a:effectLst/>
                <a:latin typeface="ＭＳ Ｐゴシック" pitchFamily="50" charset="-128"/>
                <a:ea typeface="ＭＳ Ｐゴシック" pitchFamily="50" charset="-128"/>
                <a:cs typeface="ＭＳ Ｐゴシック" pitchFamily="50" charset="-128"/>
              </a:rPr>
              <a:t>ジェネリック医薬品</a:t>
            </a: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は、後発医薬品とも呼ばれ、</a:t>
            </a:r>
            <a:r>
              <a:rPr kumimoji="1" lang="ja-JP" sz="1200" b="0" i="0" u="none" strike="noStrike" cap="none" normalizeH="0" baseline="-25000" dirty="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12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せんぱつ</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い</a:t>
            </a: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やくひん　 しんやく      とっきょ　   き　  　　 あと</a:t>
            </a:r>
            <a:endParaRPr kumimoji="1" lang="ja-JP" sz="1000" b="0" i="0" u="none" strike="noStrike" cap="none" normalizeH="0" baseline="0" dirty="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a:ln>
                  <a:noFill/>
                </a:ln>
                <a:solidFill>
                  <a:srgbClr val="FF5050"/>
                </a:solidFill>
                <a:effectLst/>
                <a:latin typeface="ＭＳ Ｐゴシック" pitchFamily="50" charset="-128"/>
                <a:ea typeface="ＭＳ Ｐゴシック" pitchFamily="50" charset="-128"/>
                <a:cs typeface="ＭＳ Ｐゴシック" pitchFamily="50" charset="-128"/>
              </a:rPr>
              <a:t>先発医薬品（新薬）の特許が切れた後につくられ</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くすり</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a:ln>
                  <a:noFill/>
                </a:ln>
                <a:solidFill>
                  <a:srgbClr val="FF5050"/>
                </a:solidFill>
                <a:effectLst/>
                <a:latin typeface="ＭＳ Ｐゴシック" pitchFamily="50" charset="-128"/>
                <a:ea typeface="ＭＳ Ｐゴシック" pitchFamily="50" charset="-128"/>
                <a:cs typeface="ＭＳ Ｐゴシック" pitchFamily="50" charset="-128"/>
              </a:rPr>
              <a:t>た薬</a:t>
            </a: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です。</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6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　　　　　　　き　　　　　　め　　　　　　　　だいじょうぶ</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600" b="0" i="0" u="none" strike="noStrike" cap="none" normalizeH="0" baseline="0" dirty="0">
                <a:ln>
                  <a:noFill/>
                </a:ln>
                <a:solidFill>
                  <a:srgbClr val="000000"/>
                </a:solidFill>
                <a:effectLst/>
                <a:latin typeface="HGP創英角ﾎﾟｯﾌﾟ体" pitchFamily="50" charset="-128"/>
                <a:ea typeface="HGP創英角ﾎﾟｯﾌﾟ体" pitchFamily="50" charset="-128"/>
                <a:cs typeface="ＭＳ Ｐゴシック" pitchFamily="50" charset="-128"/>
              </a:rPr>
              <a:t>Ｑ．効き目は大丈夫？</a:t>
            </a:r>
            <a:endParaRPr kumimoji="1" lang="ja-JP" sz="1600" b="0" i="0" u="none" strike="noStrike" cap="none" normalizeH="0" baseline="-25000" dirty="0">
              <a:ln>
                <a:noFill/>
              </a:ln>
              <a:solidFill>
                <a:srgbClr val="000000"/>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いやくひん　  　　 せんぱつ</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い</a:t>
            </a: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やくひん  　おな   せいぶ</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ん</a:t>
            </a:r>
            <a:endPar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　ジェネリック医薬品は、先発医薬品と同じ成分</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おな りょう ふく  くすり　 　げんせい 　 しんさ　　　　　　　　　 </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つか</a:t>
            </a:r>
            <a:endPar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を同じ量含む薬で、</a:t>
            </a:r>
            <a:r>
              <a:rPr kumimoji="1" lang="ja-JP" sz="1200" b="1" i="0" u="none" strike="noStrike" cap="none" normalizeH="0" baseline="0" dirty="0">
                <a:ln>
                  <a:noFill/>
                </a:ln>
                <a:solidFill>
                  <a:srgbClr val="FF5050"/>
                </a:solidFill>
                <a:effectLst/>
                <a:latin typeface="ＭＳ Ｐゴシック" pitchFamily="50" charset="-128"/>
                <a:ea typeface="ＭＳ Ｐゴシック" pitchFamily="50" charset="-128"/>
                <a:cs typeface="ＭＳ Ｐゴシック" pitchFamily="50" charset="-128"/>
              </a:rPr>
              <a:t>厳正に審査したもの</a:t>
            </a: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が使</a:t>
            </a:r>
            <a:r>
              <a:rPr kumimoji="1" lang="ja-JP" sz="1200" b="1" i="0" u="none" strike="noStrike" cap="none" normalizeH="0" baseline="0" dirty="0" err="1">
                <a:ln>
                  <a:noFill/>
                </a:ln>
                <a:solidFill>
                  <a:srgbClr val="000066"/>
                </a:solidFill>
                <a:effectLst/>
                <a:latin typeface="ＭＳ Ｐゴシック" pitchFamily="50" charset="-128"/>
                <a:ea typeface="ＭＳ Ｐゴシック" pitchFamily="50" charset="-128"/>
                <a:cs typeface="ＭＳ Ｐゴシック" pitchFamily="50" charset="-128"/>
              </a:rPr>
              <a:t>わ</a:t>
            </a:r>
            <a:endPar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err="1">
                <a:ln>
                  <a:noFill/>
                </a:ln>
                <a:solidFill>
                  <a:srgbClr val="000066"/>
                </a:solidFill>
                <a:effectLst/>
                <a:latin typeface="ＭＳ Ｐゴシック" pitchFamily="50" charset="-128"/>
                <a:ea typeface="ＭＳ Ｐゴシック" pitchFamily="50" charset="-128"/>
                <a:cs typeface="ＭＳ Ｐゴシック" pitchFamily="50" charset="-128"/>
              </a:rPr>
              <a:t>れて</a:t>
            </a: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います。</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いやくひん　　 せんぱつ</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い</a:t>
            </a: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やくひん 　　　ひんしつ</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　ジェネリック医薬品と先発医薬品は、</a:t>
            </a:r>
            <a:r>
              <a:rPr kumimoji="1" lang="ja-JP" sz="1200" b="1" i="0" u="none" strike="noStrike" cap="none" normalizeH="0" baseline="0" dirty="0">
                <a:ln>
                  <a:noFill/>
                </a:ln>
                <a:solidFill>
                  <a:srgbClr val="FF5050"/>
                </a:solidFill>
                <a:effectLst/>
                <a:latin typeface="ＭＳ Ｐゴシック" pitchFamily="50" charset="-128"/>
                <a:ea typeface="ＭＳ Ｐゴシック" pitchFamily="50" charset="-128"/>
                <a:cs typeface="ＭＳ Ｐゴシック" pitchFamily="50" charset="-128"/>
              </a:rPr>
              <a:t>品質や</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き　　 め　　あんぜん</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せい</a:t>
            </a: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おな</a:t>
            </a:r>
            <a:endPar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a:ln>
                  <a:noFill/>
                </a:ln>
                <a:solidFill>
                  <a:srgbClr val="FF5050"/>
                </a:solidFill>
                <a:effectLst/>
                <a:latin typeface="ＭＳ Ｐゴシック" pitchFamily="50" charset="-128"/>
                <a:ea typeface="ＭＳ Ｐゴシック" pitchFamily="50" charset="-128"/>
                <a:cs typeface="ＭＳ Ｐゴシック" pitchFamily="50" charset="-128"/>
              </a:rPr>
              <a:t>効き目、安全性が同じ</a:t>
            </a: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です。</a:t>
            </a:r>
            <a:endParaRPr kumimoji="1" lang="ja-JP" sz="1200" b="1"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sz="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　　　　　　　　　　　　　　　　　 </a:t>
            </a:r>
            <a:r>
              <a:rPr kumimoji="1" lang="ja-JP" sz="600" b="0" i="0" u="none" strike="noStrike" cap="none" normalizeH="0" baseline="0" dirty="0" err="1">
                <a:ln>
                  <a:noFill/>
                </a:ln>
                <a:solidFill>
                  <a:srgbClr val="000000"/>
                </a:solidFill>
                <a:effectLst/>
                <a:latin typeface="ＭＳ Ｐゴシック" pitchFamily="50" charset="-128"/>
                <a:ea typeface="ＭＳ Ｐゴシック" pitchFamily="50" charset="-128"/>
                <a:cs typeface="ＭＳ Ｐゴシック" pitchFamily="50" charset="-128"/>
              </a:rPr>
              <a:t>つか</a:t>
            </a:r>
            <a:endParaRPr kumimoji="1" lang="ja-JP" sz="600" b="0"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600" b="0" i="0" u="none" strike="noStrike" cap="none" normalizeH="0" baseline="0" dirty="0">
                <a:ln>
                  <a:noFill/>
                </a:ln>
                <a:solidFill>
                  <a:srgbClr val="000000"/>
                </a:solidFill>
                <a:effectLst/>
                <a:latin typeface="HGP創英角ﾎﾟｯﾌﾟ体" pitchFamily="50" charset="-128"/>
                <a:ea typeface="HGP創英角ﾎﾟｯﾌﾟ体" pitchFamily="50" charset="-128"/>
                <a:cs typeface="ＭＳ Ｐゴシック" pitchFamily="50" charset="-128"/>
              </a:rPr>
              <a:t>Ｑ．みんな使っているの？</a:t>
            </a:r>
            <a:endParaRPr kumimoji="1" lang="ja-JP" sz="1600" b="0" i="0" u="none" strike="noStrike" cap="none" normalizeH="0" baseline="-25000" dirty="0">
              <a:ln>
                <a:noFill/>
              </a:ln>
              <a:solidFill>
                <a:srgbClr val="000000"/>
              </a:solidFill>
              <a:effectLst/>
              <a:latin typeface="HGP創英角ﾎﾟｯﾌﾟ体" pitchFamily="50" charset="-128"/>
              <a:ea typeface="HGP創英角ﾎﾟｯﾌﾟ体"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せんぱつ</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い</a:t>
            </a: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やくひん 　　　　　ていかかく　　　　　　　　いり</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ょう</a:t>
            </a: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しつ</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　先発医薬品よりも低価格なため、</a:t>
            </a:r>
            <a:r>
              <a:rPr kumimoji="1" lang="ja-JP" sz="1200" b="1" i="0" u="none" strike="noStrike" cap="none" normalizeH="0" baseline="0" dirty="0">
                <a:ln>
                  <a:noFill/>
                </a:ln>
                <a:solidFill>
                  <a:srgbClr val="FF5050"/>
                </a:solidFill>
                <a:effectLst/>
                <a:latin typeface="ＭＳ Ｐゴシック" pitchFamily="50" charset="-128"/>
                <a:ea typeface="ＭＳ Ｐゴシック" pitchFamily="50" charset="-128"/>
                <a:cs typeface="ＭＳ Ｐゴシック" pitchFamily="50" charset="-128"/>
              </a:rPr>
              <a:t>医療の質を</a:t>
            </a:r>
            <a:endPar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お　　　　　　　　　　　　いり</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ょうひ</a:t>
            </a: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さくげ</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ん</a:t>
            </a:r>
            <a:endPar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a:ln>
                  <a:noFill/>
                </a:ln>
                <a:solidFill>
                  <a:srgbClr val="FF5050"/>
                </a:solidFill>
                <a:effectLst/>
                <a:latin typeface="ＭＳ Ｐゴシック" pitchFamily="50" charset="-128"/>
                <a:ea typeface="ＭＳ Ｐゴシック" pitchFamily="50" charset="-128"/>
                <a:cs typeface="ＭＳ Ｐゴシック" pitchFamily="50" charset="-128"/>
              </a:rPr>
              <a:t>落とすことなく、医療費の削減</a:t>
            </a: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につながります。</a:t>
            </a:r>
            <a:endParaRPr kumimoji="1" lang="ja-JP" sz="11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おう</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べい</a:t>
            </a: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はばひろ　つか　                     にほん　　　　　　</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　このため、欧米では幅広く使われていて、日本</a:t>
            </a:r>
            <a:endParaRPr kumimoji="1" lang="ja-JP" sz="1200" b="0"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ぎょうせい　  いり</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ょう</a:t>
            </a: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ほけん　　　 くにぜんたい    </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ふ</a:t>
            </a: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きゅうそくしん</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でも、行政や医療保険など</a:t>
            </a:r>
            <a:r>
              <a:rPr kumimoji="1" lang="ja-JP" sz="1200" b="1" i="0" u="none" strike="noStrike" cap="none" normalizeH="0" baseline="0" dirty="0">
                <a:ln>
                  <a:noFill/>
                </a:ln>
                <a:solidFill>
                  <a:srgbClr val="FF5050"/>
                </a:solidFill>
                <a:effectLst/>
                <a:latin typeface="ＭＳ Ｐゴシック" pitchFamily="50" charset="-128"/>
                <a:ea typeface="ＭＳ Ｐゴシック" pitchFamily="50" charset="-128"/>
                <a:cs typeface="ＭＳ Ｐゴシック" pitchFamily="50" charset="-128"/>
              </a:rPr>
              <a:t>国全体で普及促進</a:t>
            </a: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に</a:t>
            </a:r>
            <a:endParaRPr kumimoji="1" lang="ja-JP" sz="1200" b="1" i="0" u="none" strike="noStrike" cap="none" normalizeH="0" baseline="0" dirty="0">
              <a:ln>
                <a:noFill/>
              </a:ln>
              <a:solidFill>
                <a:srgbClr val="FF0000"/>
              </a:solidFill>
              <a:effectLst/>
              <a:latin typeface="ＭＳ Ｐゴシック" pitchFamily="50" charset="-128"/>
              <a:ea typeface="ＭＳ Ｐゴシック" pitchFamily="50"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rPr>
              <a:t> と     </a:t>
            </a:r>
            <a:r>
              <a:rPr kumimoji="1" lang="ja-JP" sz="1000" b="0" i="0" u="none" strike="noStrike" cap="none" normalizeH="0" baseline="-25000" dirty="0" err="1">
                <a:ln>
                  <a:noFill/>
                </a:ln>
                <a:solidFill>
                  <a:srgbClr val="000000"/>
                </a:solidFill>
                <a:effectLst/>
                <a:latin typeface="ＭＳ ゴシック" pitchFamily="49" charset="-128"/>
                <a:ea typeface="ＭＳ ゴシック" pitchFamily="49" charset="-128"/>
                <a:cs typeface="ＭＳ Ｐゴシック" pitchFamily="50" charset="-128"/>
              </a:rPr>
              <a:t>く</a:t>
            </a:r>
            <a:endParaRPr kumimoji="1" lang="ja-JP" sz="1000" b="0" i="0" u="none" strike="noStrike" cap="none" normalizeH="0" baseline="-25000" dirty="0">
              <a:ln>
                <a:noFill/>
              </a:ln>
              <a:solidFill>
                <a:srgbClr val="000000"/>
              </a:solidFill>
              <a:effectLst/>
              <a:latin typeface="ＭＳ ゴシック" pitchFamily="49" charset="-128"/>
              <a:ea typeface="ＭＳ ゴシック" pitchFamily="49" charset="-128"/>
              <a:cs typeface="ＭＳ Ｐゴシック"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sz="1200" b="1" i="0" u="none" strike="noStrike" cap="none" normalizeH="0" baseline="0" dirty="0">
                <a:ln>
                  <a:noFill/>
                </a:ln>
                <a:solidFill>
                  <a:srgbClr val="000066"/>
                </a:solidFill>
                <a:effectLst/>
                <a:latin typeface="ＭＳ Ｐゴシック" pitchFamily="50" charset="-128"/>
                <a:ea typeface="ＭＳ Ｐゴシック" pitchFamily="50" charset="-128"/>
                <a:cs typeface="ＭＳ Ｐゴシック" pitchFamily="50" charset="-128"/>
              </a:rPr>
              <a:t>取り組んでいます</a:t>
            </a:r>
            <a:r>
              <a:rPr kumimoji="1" lang="ja-JP" sz="1400" b="1" i="0" u="none" strike="noStrike" cap="none" normalizeH="0" baseline="0" dirty="0">
                <a:ln>
                  <a:noFill/>
                </a:ln>
                <a:solidFill>
                  <a:srgbClr val="000000"/>
                </a:solidFill>
                <a:effectLst/>
                <a:latin typeface="ＭＳ Ｐゴシック" pitchFamily="50" charset="-128"/>
                <a:ea typeface="ＭＳ Ｐゴシック" pitchFamily="50" charset="-128"/>
                <a:cs typeface="ＭＳ Ｐゴシック" pitchFamily="50" charset="-128"/>
              </a:rPr>
              <a:t>。</a:t>
            </a:r>
            <a:endParaRPr kumimoji="1" 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grpSp>
        <p:nvGrpSpPr>
          <p:cNvPr id="105" name="Group 28"/>
          <p:cNvGrpSpPr>
            <a:grpSpLocks/>
          </p:cNvGrpSpPr>
          <p:nvPr/>
        </p:nvGrpSpPr>
        <p:grpSpPr bwMode="auto">
          <a:xfrm flipV="1">
            <a:off x="78875382" y="143691456"/>
            <a:ext cx="2160984" cy="95251"/>
            <a:chOff x="105732150" y="107483775"/>
            <a:chExt cx="2231915" cy="30569"/>
          </a:xfrm>
        </p:grpSpPr>
        <p:sp>
          <p:nvSpPr>
            <p:cNvPr id="106" name="Rectangle 29" hidden="1"/>
            <p:cNvSpPr>
              <a:spLocks noChangeArrowheads="1" noChangeShapeType="1"/>
            </p:cNvSpPr>
            <p:nvPr/>
          </p:nvSpPr>
          <p:spPr bwMode="auto">
            <a:xfrm>
              <a:off x="105732150" y="107483775"/>
              <a:ext cx="2231915" cy="30569"/>
            </a:xfrm>
            <a:prstGeom prst="rect">
              <a:avLst/>
            </a:prstGeom>
            <a:noFill/>
            <a:ln w="0" algn="in">
              <a:noFill/>
              <a:miter lim="800000"/>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7" name="Oval 30"/>
            <p:cNvSpPr>
              <a:spLocks noChangeArrowheads="1" noChangeShapeType="1"/>
            </p:cNvSpPr>
            <p:nvPr/>
          </p:nvSpPr>
          <p:spPr bwMode="auto">
            <a:xfrm>
              <a:off x="105732150"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8" name="Oval 31"/>
            <p:cNvSpPr>
              <a:spLocks noChangeArrowheads="1" noChangeShapeType="1"/>
            </p:cNvSpPr>
            <p:nvPr/>
          </p:nvSpPr>
          <p:spPr bwMode="auto">
            <a:xfrm>
              <a:off x="105860160"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09" name="Oval 32"/>
            <p:cNvSpPr>
              <a:spLocks noChangeArrowheads="1" noChangeShapeType="1"/>
            </p:cNvSpPr>
            <p:nvPr/>
          </p:nvSpPr>
          <p:spPr bwMode="auto">
            <a:xfrm>
              <a:off x="105988169"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0" name="Oval 33"/>
            <p:cNvSpPr>
              <a:spLocks noChangeArrowheads="1" noChangeShapeType="1"/>
            </p:cNvSpPr>
            <p:nvPr/>
          </p:nvSpPr>
          <p:spPr bwMode="auto">
            <a:xfrm>
              <a:off x="106116179"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1" name="Oval 34"/>
            <p:cNvSpPr>
              <a:spLocks noChangeArrowheads="1" noChangeShapeType="1"/>
            </p:cNvSpPr>
            <p:nvPr/>
          </p:nvSpPr>
          <p:spPr bwMode="auto">
            <a:xfrm>
              <a:off x="106244188"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2" name="Oval 35"/>
            <p:cNvSpPr>
              <a:spLocks noChangeArrowheads="1" noChangeShapeType="1"/>
            </p:cNvSpPr>
            <p:nvPr/>
          </p:nvSpPr>
          <p:spPr bwMode="auto">
            <a:xfrm>
              <a:off x="106372198"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3" name="Oval 36"/>
            <p:cNvSpPr>
              <a:spLocks noChangeArrowheads="1" noChangeShapeType="1"/>
            </p:cNvSpPr>
            <p:nvPr/>
          </p:nvSpPr>
          <p:spPr bwMode="auto">
            <a:xfrm>
              <a:off x="106500208"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4" name="Oval 37"/>
            <p:cNvSpPr>
              <a:spLocks noChangeArrowheads="1" noChangeShapeType="1"/>
            </p:cNvSpPr>
            <p:nvPr/>
          </p:nvSpPr>
          <p:spPr bwMode="auto">
            <a:xfrm>
              <a:off x="106628217"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5" name="Oval 38"/>
            <p:cNvSpPr>
              <a:spLocks noChangeArrowheads="1" noChangeShapeType="1"/>
            </p:cNvSpPr>
            <p:nvPr/>
          </p:nvSpPr>
          <p:spPr bwMode="auto">
            <a:xfrm>
              <a:off x="106756227"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6" name="Oval 39"/>
            <p:cNvSpPr>
              <a:spLocks noChangeArrowheads="1" noChangeShapeType="1"/>
            </p:cNvSpPr>
            <p:nvPr/>
          </p:nvSpPr>
          <p:spPr bwMode="auto">
            <a:xfrm>
              <a:off x="106884237"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7" name="Oval 40"/>
            <p:cNvSpPr>
              <a:spLocks noChangeArrowheads="1" noChangeShapeType="1"/>
            </p:cNvSpPr>
            <p:nvPr/>
          </p:nvSpPr>
          <p:spPr bwMode="auto">
            <a:xfrm>
              <a:off x="107012246"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8" name="Oval 41"/>
            <p:cNvSpPr>
              <a:spLocks noChangeArrowheads="1" noChangeShapeType="1"/>
            </p:cNvSpPr>
            <p:nvPr/>
          </p:nvSpPr>
          <p:spPr bwMode="auto">
            <a:xfrm>
              <a:off x="107140256"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19" name="Oval 42"/>
            <p:cNvSpPr>
              <a:spLocks noChangeArrowheads="1" noChangeShapeType="1"/>
            </p:cNvSpPr>
            <p:nvPr/>
          </p:nvSpPr>
          <p:spPr bwMode="auto">
            <a:xfrm>
              <a:off x="107268265"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0" name="Oval 43"/>
            <p:cNvSpPr>
              <a:spLocks noChangeArrowheads="1" noChangeShapeType="1"/>
            </p:cNvSpPr>
            <p:nvPr/>
          </p:nvSpPr>
          <p:spPr bwMode="auto">
            <a:xfrm>
              <a:off x="107396275"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1" name="Oval 44"/>
            <p:cNvSpPr>
              <a:spLocks noChangeArrowheads="1" noChangeShapeType="1"/>
            </p:cNvSpPr>
            <p:nvPr/>
          </p:nvSpPr>
          <p:spPr bwMode="auto">
            <a:xfrm>
              <a:off x="107524285"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2" name="Oval 45"/>
            <p:cNvSpPr>
              <a:spLocks noChangeArrowheads="1" noChangeShapeType="1"/>
            </p:cNvSpPr>
            <p:nvPr/>
          </p:nvSpPr>
          <p:spPr bwMode="auto">
            <a:xfrm>
              <a:off x="107652294"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3" name="Oval 46"/>
            <p:cNvSpPr>
              <a:spLocks noChangeArrowheads="1" noChangeShapeType="1"/>
            </p:cNvSpPr>
            <p:nvPr/>
          </p:nvSpPr>
          <p:spPr bwMode="auto">
            <a:xfrm>
              <a:off x="107780304" y="107483806"/>
              <a:ext cx="55741"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sp>
          <p:nvSpPr>
            <p:cNvPr id="124" name="Oval 47"/>
            <p:cNvSpPr>
              <a:spLocks noChangeArrowheads="1" noChangeShapeType="1"/>
            </p:cNvSpPr>
            <p:nvPr/>
          </p:nvSpPr>
          <p:spPr bwMode="auto">
            <a:xfrm>
              <a:off x="107908314" y="107483806"/>
              <a:ext cx="55740" cy="30538"/>
            </a:xfrm>
            <a:prstGeom prst="ellipse">
              <a:avLst/>
            </a:prstGeom>
            <a:solidFill>
              <a:srgbClr val="99CC00"/>
            </a:solidFill>
            <a:ln w="0" algn="in">
              <a:noFill/>
              <a:round/>
              <a:headEnd/>
              <a:tailEnd/>
            </a:ln>
            <a:effectLst/>
          </p:spPr>
          <p:txBody>
            <a:bodyPr vert="horz" wrap="square" lIns="36576" tIns="36576" rIns="36576" bIns="36576" numCol="1" anchor="t" anchorCtr="0" compatLnSpc="1">
              <a:prstTxWarp prst="textNoShape">
                <a:avLst/>
              </a:prstTxWarp>
            </a:bodyPr>
            <a:lstStyle/>
            <a:p>
              <a:endParaRPr lang="ja-JP" altLang="en-US"/>
            </a:p>
          </p:txBody>
        </p:sp>
      </p:grpSp>
      <p:sp>
        <p:nvSpPr>
          <p:cNvPr id="59" name="角丸四角形 58"/>
          <p:cNvSpPr/>
          <p:nvPr/>
        </p:nvSpPr>
        <p:spPr>
          <a:xfrm>
            <a:off x="58316" y="7179919"/>
            <a:ext cx="6741368" cy="920473"/>
          </a:xfrm>
          <a:prstGeom prst="roundRect">
            <a:avLst>
              <a:gd name="adj" fmla="val 7042"/>
            </a:avLst>
          </a:prstGeom>
          <a:solidFill>
            <a:schemeClr val="bg1"/>
          </a:solidFill>
          <a:ln w="31750">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wrap="square" tIns="108000" bIns="0" rtlCol="0" anchor="ctr">
            <a:spAutoFit/>
          </a:bodyPr>
          <a:lstStyle/>
          <a:p>
            <a:pPr marL="180975" indent="-180975"/>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①　後発医薬品の品質や効き目、安全性は、先発医薬品と同等であり、</a:t>
            </a: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医療財政の健全化を図るため、行政や医療保険など国全体で後発医薬品の普及に取り組んでいます。</a:t>
            </a:r>
            <a:endPar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180975" indent="-180975">
              <a:spcBef>
                <a:spcPts val="300"/>
              </a:spcBef>
            </a:pP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②　</a:t>
            </a: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生活保護では、医師または歯科医師により後発医薬品の使用が可能であると判断された場合は、原則として後発医薬品が調剤されることとなりました。</a:t>
            </a:r>
            <a:endPar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62" name="角丸四角形 61"/>
          <p:cNvSpPr/>
          <p:nvPr/>
        </p:nvSpPr>
        <p:spPr>
          <a:xfrm>
            <a:off x="88528" y="5738536"/>
            <a:ext cx="6683052" cy="1170591"/>
          </a:xfrm>
          <a:prstGeom prst="roundRect">
            <a:avLst>
              <a:gd name="adj" fmla="val 0"/>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3038" indent="-173038">
              <a:spcBef>
                <a:spcPts val="600"/>
              </a:spcBef>
            </a:pPr>
            <a:r>
              <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福祉事務所への情報提供等について</a:t>
            </a:r>
            <a:r>
              <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　　</a:t>
            </a:r>
            <a:endPar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a:p>
            <a:pPr marL="173038" indent="-173038">
              <a:spcBef>
                <a:spcPts val="600"/>
              </a:spcBef>
            </a:pPr>
            <a:endParaRPr lang="en-US" altLang="ja-JP" sz="100" b="1" dirty="0">
              <a:solidFill>
                <a:schemeClr val="tx1"/>
              </a:solidFill>
              <a:latin typeface="UD デジタル 教科書体 NK-R" panose="02020400000000000000" pitchFamily="18" charset="-128"/>
              <a:ea typeface="UD デジタル 教科書体 NK-R" panose="02020400000000000000" pitchFamily="18" charset="-128"/>
            </a:endParaRPr>
          </a:p>
          <a:p>
            <a:pPr marL="173038" indent="-173038">
              <a:spcBef>
                <a:spcPts val="300"/>
              </a:spcBef>
            </a:pP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　生活保護を受けている患者に対し、下記「取組内容」に沿って後発医薬品の品質等について説明することをお願いしていますが、それでもなお、患者が制度について理解できない場合には、福祉事務所に情報提供いただき、福祉事務所における制度説明の機会につなげていただくことも可能です。</a:t>
            </a:r>
            <a:endPar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63" name="角丸四角形 62"/>
          <p:cNvSpPr/>
          <p:nvPr/>
        </p:nvSpPr>
        <p:spPr>
          <a:xfrm>
            <a:off x="9333656" y="1691680"/>
            <a:ext cx="6741368" cy="936104"/>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38" indent="-173038"/>
            <a:endParaRPr kumimoji="1" lang="ja-JP" altLang="en-US" sz="1400" dirty="0">
              <a:solidFill>
                <a:schemeClr val="tx1"/>
              </a:solidFill>
              <a:latin typeface="+mn-ea"/>
            </a:endParaRPr>
          </a:p>
        </p:txBody>
      </p:sp>
      <p:sp>
        <p:nvSpPr>
          <p:cNvPr id="64" name="角丸四角形 63"/>
          <p:cNvSpPr/>
          <p:nvPr/>
        </p:nvSpPr>
        <p:spPr>
          <a:xfrm>
            <a:off x="0" y="40883"/>
            <a:ext cx="6741368" cy="279648"/>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3038" indent="-173038"/>
            <a:r>
              <a:rPr lang="ja-JP" altLang="en-US" sz="1400" b="1" i="1" u="sng" dirty="0">
                <a:solidFill>
                  <a:schemeClr val="tx1"/>
                </a:solidFill>
                <a:latin typeface="UD デジタル 教科書体 NK-R" panose="02020400000000000000" pitchFamily="18" charset="-128"/>
                <a:ea typeface="UD デジタル 教科書体 NK-R" panose="02020400000000000000" pitchFamily="18" charset="-128"/>
              </a:rPr>
              <a:t>生活保護法の指定を受けている病院・診療所の方へ</a:t>
            </a:r>
            <a:endPar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66" name="角丸四角形 65"/>
          <p:cNvSpPr/>
          <p:nvPr/>
        </p:nvSpPr>
        <p:spPr>
          <a:xfrm>
            <a:off x="58316" y="1042190"/>
            <a:ext cx="6741368" cy="1002268"/>
          </a:xfrm>
          <a:prstGeom prst="roundRect">
            <a:avLst>
              <a:gd name="adj" fmla="val 0"/>
            </a:avLst>
          </a:prstGeom>
          <a:solidFill>
            <a:srgbClr val="FFE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indent="-180975"/>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　後発医薬品の普及については、医療財政の改善につながることから、国全体で取り組んでいます。更に取組を進めるため、今般、法改正を行い、</a:t>
            </a:r>
            <a:r>
              <a:rPr lang="ja-JP" altLang="en-US" sz="1200" b="1" u="sng" dirty="0">
                <a:solidFill>
                  <a:schemeClr val="tx1"/>
                </a:solidFill>
                <a:latin typeface="UD デジタル 教科書体 NK-R" panose="02020400000000000000" pitchFamily="18" charset="-128"/>
                <a:ea typeface="UD デジタル 教科書体 NK-R" panose="02020400000000000000" pitchFamily="18" charset="-128"/>
              </a:rPr>
              <a:t>平成</a:t>
            </a:r>
            <a:r>
              <a:rPr lang="en-US" altLang="ja-JP" sz="1200" b="1" u="sng" dirty="0">
                <a:solidFill>
                  <a:schemeClr val="tx1"/>
                </a:solidFill>
                <a:latin typeface="UD デジタル 教科書体 NK-R" panose="02020400000000000000" pitchFamily="18" charset="-128"/>
                <a:ea typeface="UD デジタル 教科書体 NK-R" panose="02020400000000000000" pitchFamily="18" charset="-128"/>
              </a:rPr>
              <a:t>30</a:t>
            </a:r>
            <a:r>
              <a:rPr lang="ja-JP" altLang="en-US" sz="1200" b="1" u="sng" dirty="0">
                <a:solidFill>
                  <a:schemeClr val="tx1"/>
                </a:solidFill>
                <a:latin typeface="UD デジタル 教科書体 NK-R" panose="02020400000000000000" pitchFamily="18" charset="-128"/>
                <a:ea typeface="UD デジタル 教科書体 NK-R" panose="02020400000000000000" pitchFamily="18" charset="-128"/>
              </a:rPr>
              <a:t>年</a:t>
            </a:r>
            <a:r>
              <a:rPr lang="en-US" altLang="ja-JP" sz="1200" b="1" u="sng" dirty="0">
                <a:solidFill>
                  <a:schemeClr val="tx1"/>
                </a:solidFill>
                <a:latin typeface="UD デジタル 教科書体 NK-R" panose="02020400000000000000" pitchFamily="18" charset="-128"/>
                <a:ea typeface="UD デジタル 教科書体 NK-R" panose="02020400000000000000" pitchFamily="18" charset="-128"/>
              </a:rPr>
              <a:t>10</a:t>
            </a:r>
            <a:r>
              <a:rPr lang="ja-JP" altLang="en-US" sz="1200" b="1" u="sng" dirty="0">
                <a:solidFill>
                  <a:schemeClr val="tx1"/>
                </a:solidFill>
                <a:latin typeface="UD デジタル 教科書体 NK-R" panose="02020400000000000000" pitchFamily="18" charset="-128"/>
                <a:ea typeface="UD デジタル 教科書体 NK-R" panose="02020400000000000000" pitchFamily="18" charset="-128"/>
              </a:rPr>
              <a:t>月１日から、生活保護においては、医師が後発医薬品の使用が可能であると判断された場合には、原則として、後発医薬品を使用していただくことになりました</a:t>
            </a:r>
            <a:r>
              <a:rPr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a:t>
            </a:r>
            <a:endParaRPr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68" name="正方形/長方形 67"/>
          <p:cNvSpPr/>
          <p:nvPr/>
        </p:nvSpPr>
        <p:spPr>
          <a:xfrm>
            <a:off x="44624" y="6984132"/>
            <a:ext cx="3586708" cy="272030"/>
          </a:xfrm>
          <a:prstGeom prst="rect">
            <a:avLst/>
          </a:prstGeom>
          <a:solidFill>
            <a:srgbClr val="99FF66"/>
          </a:solidFill>
          <a:ln>
            <a:solidFill>
              <a:srgbClr val="33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生活保護における後発医薬品に関する取組内容</a:t>
            </a:r>
          </a:p>
        </p:txBody>
      </p:sp>
      <p:grpSp>
        <p:nvGrpSpPr>
          <p:cNvPr id="70" name="グループ化 69"/>
          <p:cNvGrpSpPr/>
          <p:nvPr/>
        </p:nvGrpSpPr>
        <p:grpSpPr>
          <a:xfrm>
            <a:off x="4586210" y="8162491"/>
            <a:ext cx="2000250" cy="417722"/>
            <a:chOff x="2597445" y="3397894"/>
            <a:chExt cx="2303463" cy="390930"/>
          </a:xfrm>
        </p:grpSpPr>
        <p:sp>
          <p:nvSpPr>
            <p:cNvPr id="71" name="Text Box 116"/>
            <p:cNvSpPr txBox="1">
              <a:spLocks noChangeArrowheads="1" noChangeShapeType="1"/>
            </p:cNvSpPr>
            <p:nvPr/>
          </p:nvSpPr>
          <p:spPr bwMode="auto">
            <a:xfrm>
              <a:off x="2597445" y="3477374"/>
              <a:ext cx="2303463" cy="311450"/>
            </a:xfrm>
            <a:prstGeom prst="rect">
              <a:avLst/>
            </a:prstGeom>
            <a:noFill/>
            <a:ln w="0" algn="in">
              <a:noFill/>
              <a:miter lim="800000"/>
              <a:headEnd/>
              <a:tailEnd/>
            </a:ln>
            <a:effectLst/>
          </p:spPr>
          <p:txBody>
            <a:bodyPr vert="horz" wrap="square" lIns="0" tIns="0" rIns="0" bIns="0" numCol="1" anchor="t" anchorCtr="0" compatLnSpc="1">
              <a:prstTxWarp prst="textNoShape">
                <a:avLst/>
              </a:prstTxWarp>
            </a:bodyPr>
            <a:lstStyle/>
            <a:p>
              <a:pPr algn="ctr" fontAlgn="base">
                <a:spcAft>
                  <a:spcPts val="0"/>
                </a:spcAft>
              </a:pPr>
              <a:r>
                <a:rPr lang="ja-JP" sz="1200" kern="1200" dirty="0">
                  <a:solidFill>
                    <a:srgbClr val="000000"/>
                  </a:solidFill>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rPr>
                <a:t>厚 生 労 働 省</a:t>
              </a:r>
              <a:endParaRPr lang="ja-JP" sz="1200" dirty="0">
                <a:effectLst/>
                <a:latin typeface="UD デジタル 教科書体 NK-R" panose="02020400000000000000" pitchFamily="18" charset="-128"/>
                <a:ea typeface="UD デジタル 教科書体 NK-R" panose="02020400000000000000" pitchFamily="18" charset="-128"/>
                <a:cs typeface="ＭＳ Ｐゴシック" panose="020B0600070205080204" pitchFamily="50" charset="-128"/>
              </a:endParaRPr>
            </a:p>
          </p:txBody>
        </p:sp>
        <p:pic>
          <p:nvPicPr>
            <p:cNvPr id="72" name="Picture 138"/>
            <p:cNvPicPr>
              <a:picLocks noChangeAspect="1" noChangeArrowheads="1"/>
            </p:cNvPicPr>
            <p:nvPr/>
          </p:nvPicPr>
          <p:blipFill>
            <a:blip r:embed="rId3" cstate="print"/>
            <a:srcRect/>
            <a:stretch>
              <a:fillRect/>
            </a:stretch>
          </p:blipFill>
          <p:spPr bwMode="auto">
            <a:xfrm>
              <a:off x="2727308" y="3397894"/>
              <a:ext cx="287337" cy="288925"/>
            </a:xfrm>
            <a:prstGeom prst="rect">
              <a:avLst/>
            </a:prstGeom>
            <a:noFill/>
            <a:ln w="9525" algn="in">
              <a:noFill/>
              <a:miter lim="800000"/>
              <a:headEnd/>
              <a:tailEnd/>
            </a:ln>
            <a:effectLst/>
          </p:spPr>
        </p:pic>
      </p:grpSp>
      <p:cxnSp>
        <p:nvCxnSpPr>
          <p:cNvPr id="7" name="直線コネクタ 6"/>
          <p:cNvCxnSpPr/>
          <p:nvPr/>
        </p:nvCxnSpPr>
        <p:spPr>
          <a:xfrm>
            <a:off x="4586209" y="8535458"/>
            <a:ext cx="2213475" cy="0"/>
          </a:xfrm>
          <a:prstGeom prst="line">
            <a:avLst/>
          </a:prstGeom>
          <a:ln w="38100" cap="rnd">
            <a:prstDash val="dash"/>
          </a:ln>
        </p:spPr>
        <p:style>
          <a:lnRef idx="1">
            <a:schemeClr val="accent3"/>
          </a:lnRef>
          <a:fillRef idx="0">
            <a:schemeClr val="accent3"/>
          </a:fillRef>
          <a:effectRef idx="0">
            <a:schemeClr val="accent3"/>
          </a:effectRef>
          <a:fontRef idx="minor">
            <a:schemeClr val="tx1"/>
          </a:fontRef>
        </p:style>
      </p:cxnSp>
      <p:sp>
        <p:nvSpPr>
          <p:cNvPr id="67" name="テキスト ボックス 66"/>
          <p:cNvSpPr txBox="1"/>
          <p:nvPr/>
        </p:nvSpPr>
        <p:spPr>
          <a:xfrm>
            <a:off x="44624" y="8748464"/>
            <a:ext cx="6624736" cy="285834"/>
          </a:xfrm>
          <a:prstGeom prst="rect">
            <a:avLst/>
          </a:prstGeom>
          <a:noFill/>
          <a:ln w="12700">
            <a:noFill/>
          </a:ln>
        </p:spPr>
        <p:txBody>
          <a:bodyPr wrap="square" lIns="100191" tIns="50095" rIns="100191" bIns="50095" rtlCol="0">
            <a:spAutoFit/>
          </a:bodyPr>
          <a:lstStyle/>
          <a:p>
            <a:r>
              <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照会先</a:t>
            </a:r>
            <a:r>
              <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福井県健康福祉部地域福祉課保護・恩給グループ（電話番号</a:t>
            </a:r>
            <a:r>
              <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0776</a:t>
            </a:r>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20</a:t>
            </a:r>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r>
              <a:rPr lang="en-US" altLang="ja-JP"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0327</a:t>
            </a:r>
            <a:r>
              <a:rPr lang="ja-JP" altLang="en-US" sz="1200" dirty="0">
                <a:latin typeface="UD デジタル 教科書体 NK-R" panose="02020400000000000000" pitchFamily="18" charset="-128"/>
                <a:ea typeface="UD デジタル 教科書体 NK-R" panose="02020400000000000000" pitchFamily="18" charset="-128"/>
                <a:cs typeface="メイリオ" panose="020B0604030504040204" pitchFamily="50" charset="-128"/>
              </a:rPr>
              <a:t>）</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D4BA6E4072147443AA2C1B34B3717A1B" ma:contentTypeVersion="11" ma:contentTypeDescription="" ma:contentTypeScope="" ma:versionID="762a6e4a9a4153f9796459f9c794b8d7">
  <xsd:schema xmlns:xsd="http://www.w3.org/2001/XMLSchema" xmlns:p="http://schemas.microsoft.com/office/2006/metadata/properties" xmlns:ns2="8B97BE19-CDDD-400E-817A-CFDD13F7EC12" xmlns:ns3="0ef2a5cc-7d16-4df6-bf14-9981dc03bc23" targetNamespace="http://schemas.microsoft.com/office/2006/metadata/properties" ma:root="true" ma:fieldsID="07fb1622a88bacec97282dff94a6d9c4" ns2:_="" ns3:_="">
    <xsd:import namespace="8B97BE19-CDDD-400E-817A-CFDD13F7EC12"/>
    <xsd:import namespace="0ef2a5cc-7d16-4df6-bf14-9981dc03bc23"/>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0ef2a5cc-7d16-4df6-bf14-9981dc03bc23"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6749EB91-9D39-4D29-92B7-7C7839589866}">
  <ds:schemaRefs>
    <ds:schemaRef ds:uri="http://purl.org/dc/terms/"/>
    <ds:schemaRef ds:uri="http://schemas.openxmlformats.org/package/2006/metadata/core-properties"/>
    <ds:schemaRef ds:uri="http://schemas.microsoft.com/office/2006/documentManagement/types"/>
    <ds:schemaRef ds:uri="http://purl.org/dc/dcmitype/"/>
    <ds:schemaRef ds:uri="http://purl.org/dc/elements/1.1/"/>
    <ds:schemaRef ds:uri="http://schemas.microsoft.com/office/2006/metadata/properties"/>
    <ds:schemaRef ds:uri="8B97BE19-CDDD-400E-817A-CFDD13F7EC12"/>
    <ds:schemaRef ds:uri="0ef2a5cc-7d16-4df6-bf14-9981dc03bc23"/>
    <ds:schemaRef ds:uri="http://www.w3.org/XML/1998/namespace"/>
  </ds:schemaRefs>
</ds:datastoreItem>
</file>

<file path=customXml/itemProps2.xml><?xml version="1.0" encoding="utf-8"?>
<ds:datastoreItem xmlns:ds="http://schemas.openxmlformats.org/officeDocument/2006/customXml" ds:itemID="{DC9D5559-0331-4455-88E7-400F9582976F}">
  <ds:schemaRefs>
    <ds:schemaRef ds:uri="http://schemas.microsoft.com/sharepoint/v3/contenttype/forms"/>
  </ds:schemaRefs>
</ds:datastoreItem>
</file>

<file path=customXml/itemProps3.xml><?xml version="1.0" encoding="utf-8"?>
<ds:datastoreItem xmlns:ds="http://schemas.openxmlformats.org/officeDocument/2006/customXml" ds:itemID="{588DAC00-A963-4390-9271-9741E02572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0ef2a5cc-7d16-4df6-bf14-9981dc03bc2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4823</TotalTime>
  <Words>921</Words>
  <Application>Microsoft Office PowerPoint</Application>
  <PresentationFormat>画面に合わせる (4:3)</PresentationFormat>
  <Paragraphs>75</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HGP創英角ﾎﾟｯﾌﾟ体</vt:lpstr>
      <vt:lpstr>HG丸ｺﾞｼｯｸM-PRO</vt:lpstr>
      <vt:lpstr>HG創英角ﾎﾟｯﾌﾟ体</vt:lpstr>
      <vt:lpstr>ＭＳ Ｐゴシック</vt:lpstr>
      <vt:lpstr>ＭＳ ゴシック</vt:lpstr>
      <vt:lpstr>UD デジタル 教科書体 NK-R</vt:lpstr>
      <vt:lpstr>Arial</vt:lpstr>
      <vt:lpstr>Calibri</vt:lpstr>
      <vt:lpstr>Garamond</vt:lpstr>
      <vt:lpstr>Office テーマ</vt:lpstr>
      <vt:lpstr>PowerPoint プレゼンテーション</vt:lpstr>
    </vt:vector>
  </TitlesOfParts>
  <Manager>加藤 昭宏</Manager>
  <Company>加藤 昭宏</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加藤 昭宏</dc:title>
  <dc:subject>加藤 昭宏</dc:subject>
  <dc:creator>加藤 昭宏(katou-akihiro)</dc:creator>
  <cp:keywords>加藤 昭宏</cp:keywords>
  <dc:description>加藤 昭宏</dc:description>
  <cp:lastModifiedBy>吉村 友里</cp:lastModifiedBy>
  <cp:revision>89</cp:revision>
  <cp:lastPrinted>2018-09-14T02:42:33Z</cp:lastPrinted>
  <dcterms:created xsi:type="dcterms:W3CDTF">2012-03-11T08:48:44Z</dcterms:created>
  <dcterms:modified xsi:type="dcterms:W3CDTF">2024-02-09T08:03:24Z</dcterms:modified>
  <cp:category>加藤 昭宏</cp:category>
  <cp:contentStatus>加藤 昭宏</cp:contentStatus>
  <dc:language>加藤 昭宏</dc:language>
</cp:coreProperties>
</file>